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1579" r:id="rId2"/>
    <p:sldId id="258" r:id="rId3"/>
    <p:sldId id="265" r:id="rId4"/>
    <p:sldId id="1533" r:id="rId5"/>
    <p:sldId id="1507" r:id="rId6"/>
    <p:sldId id="1506" r:id="rId7"/>
    <p:sldId id="471" r:id="rId8"/>
    <p:sldId id="1545" r:id="rId9"/>
    <p:sldId id="1546" r:id="rId10"/>
    <p:sldId id="271" r:id="rId11"/>
    <p:sldId id="1535" r:id="rId12"/>
    <p:sldId id="1536" r:id="rId13"/>
    <p:sldId id="1581" r:id="rId14"/>
    <p:sldId id="1580" r:id="rId15"/>
    <p:sldId id="1537" r:id="rId16"/>
    <p:sldId id="1582" r:id="rId17"/>
    <p:sldId id="1547" r:id="rId18"/>
    <p:sldId id="1538" r:id="rId19"/>
    <p:sldId id="1583" r:id="rId20"/>
    <p:sldId id="1617" r:id="rId21"/>
    <p:sldId id="1615" r:id="rId22"/>
    <p:sldId id="1589" r:id="rId23"/>
    <p:sldId id="1584" r:id="rId24"/>
    <p:sldId id="1588" r:id="rId25"/>
    <p:sldId id="1586" r:id="rId26"/>
    <p:sldId id="1540" r:id="rId27"/>
    <p:sldId id="1541" r:id="rId28"/>
    <p:sldId id="1591" r:id="rId29"/>
    <p:sldId id="1597" r:id="rId30"/>
    <p:sldId id="1598" r:id="rId31"/>
    <p:sldId id="1564" r:id="rId32"/>
    <p:sldId id="1556" r:id="rId33"/>
    <p:sldId id="1618" r:id="rId34"/>
    <p:sldId id="1553" r:id="rId35"/>
    <p:sldId id="1601" r:id="rId36"/>
    <p:sldId id="1596" r:id="rId37"/>
    <p:sldId id="1600" r:id="rId38"/>
    <p:sldId id="1604" r:id="rId39"/>
    <p:sldId id="1603" r:id="rId40"/>
    <p:sldId id="1605" r:id="rId41"/>
    <p:sldId id="1606" r:id="rId42"/>
    <p:sldId id="1607" r:id="rId43"/>
    <p:sldId id="1619" r:id="rId44"/>
    <p:sldId id="1610" r:id="rId45"/>
    <p:sldId id="1608" r:id="rId46"/>
    <p:sldId id="1612" r:id="rId47"/>
    <p:sldId id="1578" r:id="rId48"/>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009900"/>
    <a:srgbClr val="FF0066"/>
    <a:srgbClr val="FF33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4" d="100"/>
          <a:sy n="84" d="100"/>
        </p:scale>
        <p:origin x="-342" y="-78"/>
      </p:cViewPr>
      <p:guideLst>
        <p:guide orient="horz" pos="2112"/>
        <p:guide pos="5126"/>
        <p:guide pos="18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0213" cy="458788"/>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2051" name="日期占位符 2"/>
          <p:cNvSpPr>
            <a:spLocks noGrp="1" noChangeArrowheads="1"/>
          </p:cNvSpPr>
          <p:nvPr>
            <p:ph type="dt" idx="1"/>
          </p:nvPr>
        </p:nvSpPr>
        <p:spPr bwMode="auto">
          <a:xfrm>
            <a:off x="3883025" y="0"/>
            <a:ext cx="2973388" cy="458788"/>
          </a:xfrm>
          <a:prstGeom prst="rect">
            <a:avLst/>
          </a:prstGeom>
          <a:noFill/>
          <a:ln w="9525">
            <a:noFill/>
            <a:miter lim="800000"/>
          </a:ln>
        </p:spPr>
        <p:txBody>
          <a:bodyPr vert="horz" wrap="square" lIns="91440" tIns="45720" rIns="91440" bIns="45720" numCol="1" anchor="t" anchorCtr="0" compatLnSpc="1"/>
          <a:lstStyle>
            <a:lvl1pPr algn="r">
              <a:defRPr/>
            </a:lvl1pPr>
          </a:lstStyle>
          <a:p>
            <a:pPr>
              <a:defRPr/>
            </a:pPr>
            <a:fld id="{D2D5F511-AAAB-49F6-9281-27F84C92CAB2}" type="datetime1">
              <a:rPr lang="zh-CN" altLang="en-US"/>
              <a:pPr>
                <a:defRPr/>
              </a:pPr>
              <a:t>2020/7/2</a:t>
            </a:fld>
            <a:endParaRPr lang="zh-CN" altLang="en-US" sz="1200"/>
          </a:p>
        </p:txBody>
      </p:sp>
      <p:sp>
        <p:nvSpPr>
          <p:cNvPr id="242692" name="幻灯片图像占位符 3"/>
          <p:cNvSpPr>
            <a:spLocks noGrp="1" noRot="1" noChangeAspect="1" noChangeArrowheads="1"/>
          </p:cNvSpPr>
          <p:nvPr>
            <p:ph type="sldImg" idx="2"/>
          </p:nvPr>
        </p:nvSpPr>
        <p:spPr bwMode="auto">
          <a:xfrm>
            <a:off x="685800" y="1143000"/>
            <a:ext cx="5486400" cy="3086100"/>
          </a:xfrm>
          <a:prstGeom prst="rect">
            <a:avLst/>
          </a:prstGeom>
          <a:noFill/>
          <a:ln w="9525">
            <a:noFill/>
            <a:miter lim="800000"/>
          </a:ln>
        </p:spPr>
      </p:sp>
      <p:sp>
        <p:nvSpPr>
          <p:cNvPr id="2053" name="备注占位符 4"/>
          <p:cNvSpPr>
            <a:spLocks noGrp="1" noRot="1" noChangeAspect="1" noChangeArrowheads="1"/>
          </p:cNvSpPr>
          <p:nvPr/>
        </p:nvSpPr>
        <p:spPr bwMode="auto">
          <a:xfrm>
            <a:off x="685800" y="4400550"/>
            <a:ext cx="5486400" cy="3600450"/>
          </a:xfrm>
          <a:prstGeom prst="rect">
            <a:avLst/>
          </a:prstGeom>
          <a:noFill/>
          <a:ln w="9525">
            <a:noFill/>
            <a:miter lim="800000"/>
          </a:ln>
        </p:spPr>
        <p:txBody>
          <a:bodyPr anchor="ctr"/>
          <a:lstStyle/>
          <a:p>
            <a:pPr eaLnBrk="0" hangingPunct="0">
              <a:spcBef>
                <a:spcPct val="30000"/>
              </a:spcBef>
              <a:defRPr/>
            </a:pPr>
            <a:r>
              <a:rPr lang="zh-CN" altLang="en-US" sz="1200"/>
              <a:t>单击此处编辑母版文本样式</a:t>
            </a:r>
          </a:p>
          <a:p>
            <a:pPr eaLnBrk="0" hangingPunct="0">
              <a:spcBef>
                <a:spcPct val="30000"/>
              </a:spcBef>
              <a:defRPr/>
            </a:pPr>
            <a:r>
              <a:rPr lang="zh-CN" altLang="en-US" sz="1200"/>
              <a:t>第二级</a:t>
            </a:r>
          </a:p>
          <a:p>
            <a:pPr eaLnBrk="0" hangingPunct="0">
              <a:spcBef>
                <a:spcPct val="30000"/>
              </a:spcBef>
              <a:defRPr/>
            </a:pPr>
            <a:r>
              <a:rPr lang="zh-CN" altLang="en-US" sz="1200"/>
              <a:t>第三级</a:t>
            </a:r>
          </a:p>
          <a:p>
            <a:pPr eaLnBrk="0" hangingPunct="0">
              <a:spcBef>
                <a:spcPct val="30000"/>
              </a:spcBef>
              <a:defRPr/>
            </a:pPr>
            <a:r>
              <a:rPr lang="zh-CN" altLang="en-US" sz="1200"/>
              <a:t>第四级</a:t>
            </a:r>
          </a:p>
          <a:p>
            <a:pPr eaLnBrk="0" hangingPunct="0">
              <a:spcBef>
                <a:spcPct val="30000"/>
              </a:spcBef>
              <a:defRPr/>
            </a:pPr>
            <a:r>
              <a:rPr lang="zh-CN" altLang="en-US" sz="1200"/>
              <a:t>第五级</a:t>
            </a:r>
          </a:p>
        </p:txBody>
      </p:sp>
      <p:sp>
        <p:nvSpPr>
          <p:cNvPr id="2054" name="页脚占位符 5"/>
          <p:cNvSpPr>
            <a:spLocks noGrp="1" noChangeArrowheads="1"/>
          </p:cNvSpPr>
          <p:nvPr>
            <p:ph type="ftr" sz="quarter" idx="4"/>
          </p:nvPr>
        </p:nvSpPr>
        <p:spPr bwMode="auto">
          <a:xfrm>
            <a:off x="0" y="8685213"/>
            <a:ext cx="2970213" cy="458787"/>
          </a:xfrm>
          <a:prstGeom prst="rect">
            <a:avLst/>
          </a:prstGeom>
          <a:noFill/>
          <a:ln w="9525">
            <a:noFill/>
            <a:miter lim="800000"/>
          </a:ln>
        </p:spPr>
        <p:txBody>
          <a:bodyPr vert="horz" wrap="square" lIns="91440" tIns="45720" rIns="91440" bIns="45720" numCol="1" anchor="b" anchorCtr="0" compatLnSpc="1"/>
          <a:lstStyle>
            <a:lvl1pPr>
              <a:defRPr sz="1200"/>
            </a:lvl1pPr>
          </a:lstStyle>
          <a:p>
            <a:pPr>
              <a:defRPr/>
            </a:pPr>
            <a:endParaRPr lang="zh-CN" altLang="en-US"/>
          </a:p>
        </p:txBody>
      </p:sp>
      <p:sp>
        <p:nvSpPr>
          <p:cNvPr id="2055" name="灯片编号占位符 6"/>
          <p:cNvSpPr>
            <a:spLocks noGrp="1" noChangeArrowheads="1"/>
          </p:cNvSpPr>
          <p:nvPr>
            <p:ph type="sldNum" sz="quarter" idx="5"/>
          </p:nvPr>
        </p:nvSpPr>
        <p:spPr bwMode="auto">
          <a:xfrm>
            <a:off x="3883025" y="8685213"/>
            <a:ext cx="2973388" cy="458787"/>
          </a:xfrm>
          <a:prstGeom prst="rect">
            <a:avLst/>
          </a:prstGeom>
          <a:noFill/>
          <a:ln w="9525">
            <a:noFill/>
            <a:miter lim="800000"/>
          </a:ln>
        </p:spPr>
        <p:txBody>
          <a:bodyPr vert="horz" wrap="square" lIns="91440" tIns="45720" rIns="91440" bIns="45720" numCol="1" anchor="b" anchorCtr="0" compatLnSpc="1"/>
          <a:lstStyle>
            <a:lvl1pPr algn="r">
              <a:defRPr/>
            </a:lvl1pPr>
          </a:lstStyle>
          <a:p>
            <a:pPr>
              <a:defRPr/>
            </a:pPr>
            <a:fld id="{938DF81E-12D1-4C17-A493-6A0586462BC3}" type="slidenum">
              <a:rPr lang="zh-CN" altLang="en-US"/>
              <a:pPr>
                <a:defRPr/>
              </a:pPr>
              <a:t>‹#›</a:t>
            </a:fld>
            <a:endParaRPr lang="zh-CN" altLang="en-US" sz="1200"/>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1507"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3CFFE68A-A204-4037-9FF0-DA4E6A95FB49}" type="slidenum">
              <a:rPr lang="zh-CN" altLang="en-US" smtClean="0">
                <a:ea typeface="宋体" panose="02010600030101010101" pitchFamily="2" charset="-122"/>
              </a:rPr>
              <a:pPr>
                <a:buFont typeface="Arial" panose="020B0604020202020204" pitchFamily="34" charset="0"/>
                <a:buNone/>
              </a:pPr>
              <a:t>4</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6442" y="4342851"/>
            <a:ext cx="5485117" cy="4115898"/>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E019F412-E376-49AC-9FEC-BC97C43C70F5}" type="slidenum">
              <a:rPr lang="zh-CN" altLang="en-US" smtClean="0"/>
              <a:pPr/>
              <a:t>25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26</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dirty="0"/>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27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29</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30</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8611"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C23F2278-603A-4B8D-B496-62AAFA020D87}" type="slidenum">
              <a:rPr lang="zh-CN" altLang="en-US" smtClean="0">
                <a:ea typeface="宋体" panose="02010600030101010101" pitchFamily="2" charset="-122"/>
              </a:rPr>
              <a:pPr>
                <a:buFont typeface="Arial" panose="020B0604020202020204" pitchFamily="34" charset="0"/>
                <a:buNone/>
              </a:pPr>
              <a:t>31</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8611"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C23F2278-603A-4B8D-B496-62AAFA020D87}" type="slidenum">
              <a:rPr lang="zh-CN" altLang="en-US" smtClean="0">
                <a:ea typeface="宋体" panose="02010600030101010101" pitchFamily="2" charset="-122"/>
              </a:rPr>
              <a:pPr>
                <a:buFont typeface="Arial" panose="020B0604020202020204" pitchFamily="34" charset="0"/>
                <a:buNone/>
              </a:pPr>
              <a:t>32</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8611"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C23F2278-603A-4B8D-B496-62AAFA020D87}" type="slidenum">
              <a:rPr lang="zh-CN" altLang="en-US" smtClean="0">
                <a:ea typeface="宋体" panose="02010600030101010101" pitchFamily="2" charset="-122"/>
              </a:rPr>
              <a:pPr>
                <a:buFont typeface="Arial" panose="020B0604020202020204" pitchFamily="34" charset="0"/>
                <a:buNone/>
              </a:pPr>
              <a:t>33</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35</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36</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38DF81E-12D1-4C17-A493-6A0586462BC3}" type="slidenum">
              <a:rPr lang="zh-CN" altLang="en-US" smtClean="0"/>
              <a:pPr>
                <a:defRPr/>
              </a:pPr>
              <a:t>9</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37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38</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39</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4755"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5A936E20-A68A-483D-98C3-1BD1AFFD719C}" type="slidenum">
              <a:rPr lang="zh-CN" altLang="en-US" smtClean="0">
                <a:ea typeface="宋体" panose="02010600030101010101" pitchFamily="2" charset="-122"/>
              </a:rPr>
              <a:pPr>
                <a:buFont typeface="Arial" panose="020B0604020202020204" pitchFamily="34" charset="0"/>
                <a:buNone/>
              </a:pPr>
              <a:t>40</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8611"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C23F2278-603A-4B8D-B496-62AAFA020D87}" type="slidenum">
              <a:rPr lang="zh-CN" altLang="en-US" smtClean="0">
                <a:ea typeface="宋体" panose="02010600030101010101" pitchFamily="2" charset="-122"/>
              </a:rPr>
              <a:pPr>
                <a:buFont typeface="Arial" panose="020B0604020202020204" pitchFamily="34" charset="0"/>
                <a:buNone/>
              </a:pPr>
              <a:t>41</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2227"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74462AAD-6761-4CAC-B9EC-7C2F518AC487}" type="slidenum">
              <a:rPr lang="zh-CN" altLang="en-US" smtClean="0">
                <a:ea typeface="宋体" panose="02010600030101010101" pitchFamily="2" charset="-122"/>
              </a:rPr>
              <a:pPr>
                <a:buFont typeface="Arial" panose="020B0604020202020204" pitchFamily="34" charset="0"/>
                <a:buNone/>
              </a:pPr>
              <a:t>11</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2227"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74462AAD-6761-4CAC-B9EC-7C2F518AC487}" type="slidenum">
              <a:rPr lang="zh-CN" altLang="en-US" smtClean="0">
                <a:ea typeface="宋体" panose="02010600030101010101" pitchFamily="2" charset="-122"/>
              </a:rPr>
              <a:pPr>
                <a:buFont typeface="Arial" panose="020B0604020202020204" pitchFamily="34" charset="0"/>
                <a:buNone/>
              </a:pPr>
              <a:t>12</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2227"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74462AAD-6761-4CAC-B9EC-7C2F518AC487}" type="slidenum">
              <a:rPr lang="zh-CN" altLang="en-US" smtClean="0">
                <a:ea typeface="宋体" panose="02010600030101010101" pitchFamily="2" charset="-122"/>
              </a:rPr>
              <a:pPr>
                <a:buFont typeface="Arial" panose="020B0604020202020204" pitchFamily="34" charset="0"/>
                <a:buNone/>
              </a:pPr>
              <a:t>13</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2227"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74462AAD-6761-4CAC-B9EC-7C2F518AC487}" type="slidenum">
              <a:rPr lang="zh-CN" altLang="en-US" smtClean="0">
                <a:ea typeface="宋体" panose="02010600030101010101" pitchFamily="2" charset="-122"/>
              </a:rPr>
              <a:pPr>
                <a:buFont typeface="Arial" panose="020B0604020202020204" pitchFamily="34" charset="0"/>
                <a:buNone/>
              </a:pPr>
              <a:t>14</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6323"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4D81A193-8964-4FF1-91E7-076257F84DB3}" type="slidenum">
              <a:rPr lang="zh-CN" altLang="en-US" smtClean="0">
                <a:ea typeface="宋体" panose="02010600030101010101" pitchFamily="2" charset="-122"/>
              </a:rPr>
              <a:pPr>
                <a:buFont typeface="Arial" panose="020B0604020202020204" pitchFamily="34" charset="0"/>
                <a:buNone/>
              </a:pPr>
              <a:t>15</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6323"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4D81A193-8964-4FF1-91E7-076257F84DB3}" type="slidenum">
              <a:rPr lang="zh-CN" altLang="en-US" smtClean="0">
                <a:ea typeface="宋体" panose="02010600030101010101" pitchFamily="2" charset="-122"/>
              </a:rPr>
              <a:pPr>
                <a:buFont typeface="Arial" panose="020B0604020202020204" pitchFamily="34" charset="0"/>
                <a:buNone/>
              </a:pPr>
              <a:t>16</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8611" name="备注占位符 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buFont typeface="Arial" panose="020B0604020202020204" pitchFamily="34" charset="0"/>
              <a:buNone/>
            </a:pPr>
            <a:fld id="{C23F2278-603A-4B8D-B496-62AAFA020D87}" type="slidenum">
              <a:rPr lang="zh-CN" altLang="en-US" smtClean="0">
                <a:ea typeface="宋体" panose="02010600030101010101" pitchFamily="2" charset="-122"/>
              </a:rPr>
              <a:pPr>
                <a:buFont typeface="Arial" panose="020B0604020202020204" pitchFamily="34" charset="0"/>
                <a:buNone/>
              </a:pPr>
              <a:t>18</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整段文字">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19404" y="1700809"/>
            <a:ext cx="8256917" cy="4364955"/>
          </a:xfrm>
          <a:prstGeom prst="rect">
            <a:avLst/>
          </a:prstGeom>
        </p:spPr>
        <p:txBody>
          <a:bodyPr lIns="152406" tIns="64518" rIns="129037" bIns="64518"/>
          <a:lstStyle>
            <a:lvl1pPr marL="0" indent="0">
              <a:lnSpc>
                <a:spcPts val="4020"/>
              </a:lnSpc>
              <a:spcBef>
                <a:spcPts val="525"/>
              </a:spcBef>
              <a:spcAft>
                <a:spcPts val="525"/>
              </a:spcAft>
              <a:buNone/>
              <a:defRPr lang="zh-CN" altLang="en-US" sz="2800" b="0" spc="107" baseline="0" dirty="0" smtClean="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defRPr>
            </a:lvl1pPr>
            <a:lvl2pPr marL="484505" indent="0">
              <a:buNone/>
              <a:defRPr sz="2100" b="1"/>
            </a:lvl2pPr>
            <a:lvl3pPr marL="967740" indent="0">
              <a:buNone/>
              <a:defRPr sz="1900" b="1"/>
            </a:lvl3pPr>
            <a:lvl4pPr marL="1452245" indent="0">
              <a:buNone/>
              <a:defRPr sz="1700" b="1"/>
            </a:lvl4pPr>
            <a:lvl5pPr marL="1935480" indent="0">
              <a:buNone/>
              <a:defRPr sz="1700" b="1"/>
            </a:lvl5pPr>
            <a:lvl6pPr marL="2419985" indent="0">
              <a:buNone/>
              <a:defRPr sz="1700" b="1"/>
            </a:lvl6pPr>
            <a:lvl7pPr marL="2903220" indent="0">
              <a:buNone/>
              <a:defRPr sz="1700" b="1"/>
            </a:lvl7pPr>
            <a:lvl8pPr marL="3387725" indent="0">
              <a:buNone/>
              <a:defRPr sz="1700" b="1"/>
            </a:lvl8pPr>
            <a:lvl9pPr marL="3870960" indent="0">
              <a:buNone/>
              <a:defRPr sz="1700" b="1"/>
            </a:lvl9pPr>
          </a:lstStyle>
          <a:p>
            <a:pPr lvl="0"/>
            <a:r>
              <a:rPr lang="zh-CN" altLang="en-US" smtClean="0"/>
              <a:t>单击此处编辑母版文本样式</a:t>
            </a:r>
          </a:p>
        </p:txBody>
      </p:sp>
      <p:sp>
        <p:nvSpPr>
          <p:cNvPr id="4" name="标题 1"/>
          <p:cNvSpPr>
            <a:spLocks noGrp="1"/>
          </p:cNvSpPr>
          <p:nvPr>
            <p:ph type="title"/>
          </p:nvPr>
        </p:nvSpPr>
        <p:spPr>
          <a:xfrm>
            <a:off x="2063556" y="260654"/>
            <a:ext cx="9313035" cy="768085"/>
          </a:xfrm>
          <a:prstGeom prst="rect">
            <a:avLst/>
          </a:prstGeom>
        </p:spPr>
        <p:txBody>
          <a:bodyPr lIns="129037" tIns="64518" rIns="129037" bIns="64518">
            <a:normAutofit/>
          </a:bodyPr>
          <a:lstStyle>
            <a:lvl1pPr algn="l">
              <a:defRPr lang="zh-CN" altLang="en-US" sz="3000" kern="1200" spc="212" baseline="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smtClean="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图文排版6">
    <p:spTree>
      <p:nvGrpSpPr>
        <p:cNvPr id="1" name=""/>
        <p:cNvGrpSpPr/>
        <p:nvPr/>
      </p:nvGrpSpPr>
      <p:grpSpPr>
        <a:xfrm>
          <a:off x="0" y="0"/>
          <a:ext cx="0" cy="0"/>
          <a:chOff x="0" y="0"/>
          <a:chExt cx="0" cy="0"/>
        </a:xfrm>
      </p:grpSpPr>
      <p:sp>
        <p:nvSpPr>
          <p:cNvPr id="4" name="任意多边形: 形状 9"/>
          <p:cNvSpPr/>
          <p:nvPr userDrawn="1"/>
        </p:nvSpPr>
        <p:spPr>
          <a:xfrm>
            <a:off x="0" y="495300"/>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占位符 6"/>
          <p:cNvSpPr>
            <a:spLocks noGrp="1"/>
          </p:cNvSpPr>
          <p:nvPr>
            <p:ph type="body" sz="quarter" idx="10"/>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smtClean="0"/>
              <a:t>单击此处编辑母版文本样式</a:t>
            </a:r>
          </a:p>
        </p:txBody>
      </p:sp>
      <p:sp>
        <p:nvSpPr>
          <p:cNvPr id="12" name="图片占位符 11"/>
          <p:cNvSpPr>
            <a:spLocks noGrp="1"/>
          </p:cNvSpPr>
          <p:nvPr>
            <p:ph type="pic" sz="quarter" idx="11"/>
          </p:nvPr>
        </p:nvSpPr>
        <p:spPr>
          <a:xfrm>
            <a:off x="6594872" y="0"/>
            <a:ext cx="5597128" cy="6889858"/>
          </a:xfrm>
          <a:custGeom>
            <a:avLst/>
            <a:gdLst>
              <a:gd name="connsiteX0" fmla="*/ 3429001 w 5597128"/>
              <a:gd name="connsiteY0" fmla="*/ 0 h 6889858"/>
              <a:gd name="connsiteX1" fmla="*/ 5597128 w 5597128"/>
              <a:gd name="connsiteY1" fmla="*/ 0 h 6889858"/>
              <a:gd name="connsiteX2" fmla="*/ 5597128 w 5597128"/>
              <a:gd name="connsiteY2" fmla="*/ 6889858 h 6889858"/>
              <a:gd name="connsiteX3" fmla="*/ 3460857 w 5597128"/>
              <a:gd name="connsiteY3" fmla="*/ 6889858 h 6889858"/>
              <a:gd name="connsiteX4" fmla="*/ 0 w 5597128"/>
              <a:gd name="connsiteY4" fmla="*/ 3429001 h 688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7128" h="6889858">
                <a:moveTo>
                  <a:pt x="3429001" y="0"/>
                </a:moveTo>
                <a:lnTo>
                  <a:pt x="5597128" y="0"/>
                </a:lnTo>
                <a:lnTo>
                  <a:pt x="5597128" y="6889858"/>
                </a:lnTo>
                <a:lnTo>
                  <a:pt x="3460857" y="6889858"/>
                </a:lnTo>
                <a:lnTo>
                  <a:pt x="0" y="3429001"/>
                </a:lnTo>
                <a:close/>
              </a:path>
            </a:pathLst>
          </a:custGeom>
        </p:spPr>
        <p:txBody>
          <a:bodyPr wrap="square">
            <a:noAutofit/>
          </a:bodyPr>
          <a:lstStyle/>
          <a:p>
            <a:pPr lvl="0"/>
            <a:endParaRPr lang="zh-CN" altLang="en-US" noProof="0">
              <a:sym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图文排版7">
    <p:spTree>
      <p:nvGrpSpPr>
        <p:cNvPr id="1" name=""/>
        <p:cNvGrpSpPr/>
        <p:nvPr/>
      </p:nvGrpSpPr>
      <p:grpSpPr>
        <a:xfrm>
          <a:off x="0" y="0"/>
          <a:ext cx="0" cy="0"/>
          <a:chOff x="0" y="0"/>
          <a:chExt cx="0" cy="0"/>
        </a:xfrm>
      </p:grpSpPr>
      <p:sp>
        <p:nvSpPr>
          <p:cNvPr id="4" name="任意多边形: 形状 9"/>
          <p:cNvSpPr/>
          <p:nvPr/>
        </p:nvSpPr>
        <p:spPr>
          <a:xfrm>
            <a:off x="0" y="495300"/>
            <a:ext cx="169863" cy="466725"/>
          </a:xfrm>
          <a:custGeom>
            <a:avLst/>
            <a:gdLst>
              <a:gd name="connsiteX0" fmla="*/ 0 w 169886"/>
              <a:gd name="connsiteY0" fmla="*/ 0 h 466725"/>
              <a:gd name="connsiteX1" fmla="*/ 111149 w 169886"/>
              <a:gd name="connsiteY1" fmla="*/ 0 h 466725"/>
              <a:gd name="connsiteX2" fmla="*/ 169886 w 169886"/>
              <a:gd name="connsiteY2" fmla="*/ 58737 h 466725"/>
              <a:gd name="connsiteX3" fmla="*/ 169886 w 169886"/>
              <a:gd name="connsiteY3" fmla="*/ 407988 h 466725"/>
              <a:gd name="connsiteX4" fmla="*/ 111149 w 169886"/>
              <a:gd name="connsiteY4" fmla="*/ 466725 h 466725"/>
              <a:gd name="connsiteX5" fmla="*/ 0 w 169886"/>
              <a:gd name="connsiteY5" fmla="*/ 466725 h 466725"/>
              <a:gd name="connsiteX6" fmla="*/ 0 w 169886"/>
              <a:gd name="connsiteY6"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7" name="文本占位符 6"/>
          <p:cNvSpPr>
            <a:spLocks noGrp="1"/>
          </p:cNvSpPr>
          <p:nvPr>
            <p:ph type="body" sz="quarter" idx="10"/>
          </p:nvPr>
        </p:nvSpPr>
        <p:spPr>
          <a:xfrm>
            <a:off x="169886" y="367498"/>
            <a:ext cx="5638800" cy="723900"/>
          </a:xfrm>
          <a:prstGeom prst="rect">
            <a:avLst/>
          </a:prstGeom>
        </p:spPr>
        <p:txBody>
          <a:bodyPr anchor="ctr" anchorCtr="0">
            <a:normAutofit/>
          </a:bodyPr>
          <a:lstStyle>
            <a:lvl1pPr marL="0" indent="0" algn="l" defTabSz="914400" rtl="0" eaLnBrk="1" latinLnBrk="0" hangingPunct="1">
              <a:buNone/>
              <a:defRPr lang="zh-CN" altLang="en-US" sz="3200" b="1" kern="1200" dirty="0" smtClean="0">
                <a:solidFill>
                  <a:schemeClr val="tx1">
                    <a:lumMod val="75000"/>
                    <a:lumOff val="25000"/>
                  </a:schemeClr>
                </a:solidFill>
                <a:latin typeface="+mj-ea"/>
                <a:ea typeface="+mj-ea"/>
                <a:cs typeface="+mn-cs"/>
              </a:defRPr>
            </a:lvl1pPr>
          </a:lstStyle>
          <a:p>
            <a:pPr lvl="0"/>
            <a:r>
              <a:rPr lang="zh-CN" altLang="en-US" noProof="1"/>
              <a:t>单击此处编辑母版文本样式</a:t>
            </a:r>
          </a:p>
        </p:txBody>
      </p:sp>
      <p:sp>
        <p:nvSpPr>
          <p:cNvPr id="8" name="图片占位符 7"/>
          <p:cNvSpPr>
            <a:spLocks noGrp="1"/>
          </p:cNvSpPr>
          <p:nvPr>
            <p:ph type="pic" sz="quarter" idx="11"/>
          </p:nvPr>
        </p:nvSpPr>
        <p:spPr>
          <a:xfrm>
            <a:off x="4712675" y="1"/>
            <a:ext cx="7477834" cy="6858001"/>
          </a:xfrm>
          <a:custGeom>
            <a:avLst/>
            <a:gdLst>
              <a:gd name="connsiteX0" fmla="*/ 5649221 w 7477834"/>
              <a:gd name="connsiteY0" fmla="*/ 0 h 6858001"/>
              <a:gd name="connsiteX1" fmla="*/ 7477834 w 7477834"/>
              <a:gd name="connsiteY1" fmla="*/ 0 h 6858001"/>
              <a:gd name="connsiteX2" fmla="*/ 7477834 w 7477834"/>
              <a:gd name="connsiteY2" fmla="*/ 6858000 h 6858001"/>
              <a:gd name="connsiteX3" fmla="*/ 6355373 w 7477834"/>
              <a:gd name="connsiteY3" fmla="*/ 6858000 h 6858001"/>
              <a:gd name="connsiteX4" fmla="*/ 6355373 w 7477834"/>
              <a:gd name="connsiteY4" fmla="*/ 6858001 h 6858001"/>
              <a:gd name="connsiteX5" fmla="*/ 0 w 7477834"/>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7834" h="6858001">
                <a:moveTo>
                  <a:pt x="5649221" y="0"/>
                </a:moveTo>
                <a:lnTo>
                  <a:pt x="7477834" y="0"/>
                </a:lnTo>
                <a:lnTo>
                  <a:pt x="7477834" y="6858000"/>
                </a:lnTo>
                <a:lnTo>
                  <a:pt x="6355373" y="6858000"/>
                </a:lnTo>
                <a:lnTo>
                  <a:pt x="6355373" y="6858001"/>
                </a:lnTo>
                <a:lnTo>
                  <a:pt x="0" y="6858001"/>
                </a:lnTo>
                <a:close/>
              </a:path>
            </a:pathLst>
          </a:custGeom>
        </p:spPr>
        <p:txBody>
          <a:bodyPr wrap="square">
            <a:noAutofit/>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anose="020B060402020202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Arial" panose="020B060402020202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13716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18288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22860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2743200" indent="-914400"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组合 6"/>
          <p:cNvGrpSpPr/>
          <p:nvPr/>
        </p:nvGrpSpPr>
        <p:grpSpPr bwMode="auto">
          <a:xfrm>
            <a:off x="0" y="3930650"/>
            <a:ext cx="12203113" cy="2927350"/>
            <a:chOff x="0" y="0"/>
            <a:chExt cx="12208276" cy="2927410"/>
          </a:xfrm>
        </p:grpSpPr>
        <p:sp>
          <p:nvSpPr>
            <p:cNvPr id="2064" name="矩形 1"/>
            <p:cNvSpPr>
              <a:spLocks noChangeArrowheads="1"/>
            </p:cNvSpPr>
            <p:nvPr/>
          </p:nvSpPr>
          <p:spPr bwMode="auto">
            <a:xfrm>
              <a:off x="0" y="0"/>
              <a:ext cx="12202851" cy="2330681"/>
            </a:xfrm>
            <a:custGeom>
              <a:avLst/>
              <a:gdLst>
                <a:gd name="T0" fmla="*/ 0 w 12202851"/>
                <a:gd name="T1" fmla="*/ 0 h 2330681"/>
                <a:gd name="T2" fmla="*/ 12202387 w 12202851"/>
                <a:gd name="T3" fmla="*/ 1029739 h 2330681"/>
                <a:gd name="T4" fmla="*/ 12192003 w 12202851"/>
                <a:gd name="T5" fmla="*/ 2330681 h 2330681"/>
                <a:gd name="T6" fmla="*/ 0 w 12202851"/>
                <a:gd name="T7" fmla="*/ 2330681 h 2330681"/>
                <a:gd name="T8" fmla="*/ 0 w 12202851"/>
                <a:gd name="T9" fmla="*/ 0 h 2330681"/>
                <a:gd name="T10" fmla="*/ 0 60000 65536"/>
                <a:gd name="T11" fmla="*/ 0 60000 65536"/>
                <a:gd name="T12" fmla="*/ 0 60000 65536"/>
                <a:gd name="T13" fmla="*/ 0 60000 65536"/>
                <a:gd name="T14" fmla="*/ 0 60000 65536"/>
                <a:gd name="T15" fmla="*/ 0 w 12202851"/>
                <a:gd name="T16" fmla="*/ 0 h 2330681"/>
                <a:gd name="T17" fmla="*/ 12202851 w 12202851"/>
                <a:gd name="T18" fmla="*/ 2330681 h 2330681"/>
              </a:gdLst>
              <a:ahLst/>
              <a:cxnLst>
                <a:cxn ang="T10">
                  <a:pos x="T0" y="T1"/>
                </a:cxn>
                <a:cxn ang="T11">
                  <a:pos x="T2" y="T3"/>
                </a:cxn>
                <a:cxn ang="T12">
                  <a:pos x="T4" y="T5"/>
                </a:cxn>
                <a:cxn ang="T13">
                  <a:pos x="T6" y="T7"/>
                </a:cxn>
                <a:cxn ang="T14">
                  <a:pos x="T8" y="T9"/>
                </a:cxn>
              </a:cxnLst>
              <a:rect l="T15" t="T16" r="T17" b="T18"/>
              <a:pathLst>
                <a:path w="12202851" h="2330681">
                  <a:moveTo>
                    <a:pt x="0" y="0"/>
                  </a:moveTo>
                  <a:cubicBezTo>
                    <a:pt x="3502891" y="1818409"/>
                    <a:pt x="8046951" y="2097925"/>
                    <a:pt x="12202391" y="1029739"/>
                  </a:cubicBezTo>
                  <a:cubicBezTo>
                    <a:pt x="12205855" y="1403812"/>
                    <a:pt x="12188536" y="1956608"/>
                    <a:pt x="12192000" y="2330681"/>
                  </a:cubicBezTo>
                  <a:lnTo>
                    <a:pt x="0" y="2330681"/>
                  </a:lnTo>
                  <a:lnTo>
                    <a:pt x="0" y="0"/>
                  </a:lnTo>
                  <a:close/>
                </a:path>
              </a:pathLst>
            </a:custGeom>
            <a:solidFill>
              <a:srgbClr val="004579"/>
            </a:solidFill>
            <a:ln w="9525">
              <a:noFill/>
              <a:miter lim="800000"/>
            </a:ln>
          </p:spPr>
          <p:txBody>
            <a:bodyPr anchor="ctr"/>
            <a:lstStyle/>
            <a:p>
              <a:pPr algn="ctr"/>
              <a:endParaRPr lang="zh-CN" altLang="en-US">
                <a:solidFill>
                  <a:srgbClr val="FFFFFF"/>
                </a:solidFill>
              </a:endParaRPr>
            </a:p>
          </p:txBody>
        </p:sp>
        <p:sp>
          <p:nvSpPr>
            <p:cNvPr id="2065" name="矩形 1"/>
            <p:cNvSpPr>
              <a:spLocks noChangeArrowheads="1"/>
            </p:cNvSpPr>
            <p:nvPr/>
          </p:nvSpPr>
          <p:spPr bwMode="auto">
            <a:xfrm>
              <a:off x="5425" y="49129"/>
              <a:ext cx="12202851" cy="2639291"/>
            </a:xfrm>
            <a:custGeom>
              <a:avLst/>
              <a:gdLst>
                <a:gd name="T0" fmla="*/ 0 w 12202851"/>
                <a:gd name="T1" fmla="*/ 0 h 2639291"/>
                <a:gd name="T2" fmla="*/ 12202387 w 12202851"/>
                <a:gd name="T3" fmla="*/ 1406938 h 2639291"/>
                <a:gd name="T4" fmla="*/ 12192003 w 12202851"/>
                <a:gd name="T5" fmla="*/ 2639291 h 2639291"/>
                <a:gd name="T6" fmla="*/ 0 w 12202851"/>
                <a:gd name="T7" fmla="*/ 2639291 h 2639291"/>
                <a:gd name="T8" fmla="*/ 0 w 12202851"/>
                <a:gd name="T9" fmla="*/ 0 h 2639291"/>
                <a:gd name="T10" fmla="*/ 0 60000 65536"/>
                <a:gd name="T11" fmla="*/ 0 60000 65536"/>
                <a:gd name="T12" fmla="*/ 0 60000 65536"/>
                <a:gd name="T13" fmla="*/ 0 60000 65536"/>
                <a:gd name="T14" fmla="*/ 0 60000 65536"/>
                <a:gd name="T15" fmla="*/ 0 w 12202851"/>
                <a:gd name="T16" fmla="*/ 0 h 2639291"/>
                <a:gd name="T17" fmla="*/ 12202851 w 12202851"/>
                <a:gd name="T18" fmla="*/ 2639291 h 2639291"/>
              </a:gdLst>
              <a:ahLst/>
              <a:cxnLst>
                <a:cxn ang="T10">
                  <a:pos x="T0" y="T1"/>
                </a:cxn>
                <a:cxn ang="T11">
                  <a:pos x="T2" y="T3"/>
                </a:cxn>
                <a:cxn ang="T12">
                  <a:pos x="T4" y="T5"/>
                </a:cxn>
                <a:cxn ang="T13">
                  <a:pos x="T6" y="T7"/>
                </a:cxn>
                <a:cxn ang="T14">
                  <a:pos x="T8" y="T9"/>
                </a:cxn>
              </a:cxnLst>
              <a:rect l="T15" t="T16" r="T17" b="T18"/>
              <a:pathLst>
                <a:path w="12202851" h="2639291">
                  <a:moveTo>
                    <a:pt x="0" y="0"/>
                  </a:moveTo>
                  <a:cubicBezTo>
                    <a:pt x="3502891" y="1818409"/>
                    <a:pt x="8024091" y="2726575"/>
                    <a:pt x="12202391" y="1406929"/>
                  </a:cubicBezTo>
                  <a:cubicBezTo>
                    <a:pt x="12205855" y="1781002"/>
                    <a:pt x="12188536" y="2265218"/>
                    <a:pt x="12192000" y="2639291"/>
                  </a:cubicBezTo>
                  <a:lnTo>
                    <a:pt x="0" y="2639291"/>
                  </a:lnTo>
                  <a:lnTo>
                    <a:pt x="0" y="0"/>
                  </a:lnTo>
                  <a:close/>
                </a:path>
              </a:pathLst>
            </a:custGeom>
            <a:solidFill>
              <a:schemeClr val="accent1"/>
            </a:solidFill>
            <a:ln w="9525">
              <a:noFill/>
              <a:miter lim="800000"/>
            </a:ln>
          </p:spPr>
          <p:txBody>
            <a:bodyPr anchor="ctr"/>
            <a:lstStyle/>
            <a:p>
              <a:pPr algn="ctr"/>
              <a:endParaRPr lang="zh-CN" altLang="en-US">
                <a:solidFill>
                  <a:srgbClr val="FFFFFF"/>
                </a:solidFill>
              </a:endParaRPr>
            </a:p>
          </p:txBody>
        </p:sp>
        <p:sp>
          <p:nvSpPr>
            <p:cNvPr id="2066" name="矩形 1"/>
            <p:cNvSpPr>
              <a:spLocks noChangeArrowheads="1"/>
            </p:cNvSpPr>
            <p:nvPr/>
          </p:nvSpPr>
          <p:spPr bwMode="auto">
            <a:xfrm>
              <a:off x="5425" y="59519"/>
              <a:ext cx="12192999" cy="2867891"/>
            </a:xfrm>
            <a:custGeom>
              <a:avLst/>
              <a:gdLst>
                <a:gd name="T0" fmla="*/ 0 w 12192999"/>
                <a:gd name="T1" fmla="*/ 0 h 2867891"/>
                <a:gd name="T2" fmla="*/ 12192007 w 12192999"/>
                <a:gd name="T3" fmla="*/ 1735291 h 2867891"/>
                <a:gd name="T4" fmla="*/ 12192007 w 12192999"/>
                <a:gd name="T5" fmla="*/ 2867891 h 2867891"/>
                <a:gd name="T6" fmla="*/ 0 w 12192999"/>
                <a:gd name="T7" fmla="*/ 2867891 h 2867891"/>
                <a:gd name="T8" fmla="*/ 0 w 12192999"/>
                <a:gd name="T9" fmla="*/ 0 h 2867891"/>
                <a:gd name="T10" fmla="*/ 0 60000 65536"/>
                <a:gd name="T11" fmla="*/ 0 60000 65536"/>
                <a:gd name="T12" fmla="*/ 0 60000 65536"/>
                <a:gd name="T13" fmla="*/ 0 60000 65536"/>
                <a:gd name="T14" fmla="*/ 0 60000 65536"/>
                <a:gd name="T15" fmla="*/ 0 w 12192999"/>
                <a:gd name="T16" fmla="*/ 0 h 2867891"/>
                <a:gd name="T17" fmla="*/ 12192999 w 12192999"/>
                <a:gd name="T18" fmla="*/ 2867891 h 2867891"/>
              </a:gdLst>
              <a:ahLst/>
              <a:cxnLst>
                <a:cxn ang="T10">
                  <a:pos x="T0" y="T1"/>
                </a:cxn>
                <a:cxn ang="T11">
                  <a:pos x="T2" y="T3"/>
                </a:cxn>
                <a:cxn ang="T12">
                  <a:pos x="T4" y="T5"/>
                </a:cxn>
                <a:cxn ang="T13">
                  <a:pos x="T6" y="T7"/>
                </a:cxn>
                <a:cxn ang="T14">
                  <a:pos x="T8" y="T9"/>
                </a:cxn>
              </a:cxnLst>
              <a:rect l="T15" t="T16" r="T17" b="T18"/>
              <a:pathLst>
                <a:path w="12192999" h="2867891">
                  <a:moveTo>
                    <a:pt x="0" y="0"/>
                  </a:moveTo>
                  <a:cubicBezTo>
                    <a:pt x="3502891" y="1818409"/>
                    <a:pt x="8013700" y="3054928"/>
                    <a:pt x="12192000" y="1735282"/>
                  </a:cubicBezTo>
                  <a:cubicBezTo>
                    <a:pt x="12195464" y="2109355"/>
                    <a:pt x="12188536" y="2493818"/>
                    <a:pt x="12192000" y="2867891"/>
                  </a:cubicBezTo>
                  <a:lnTo>
                    <a:pt x="0" y="2867891"/>
                  </a:lnTo>
                  <a:lnTo>
                    <a:pt x="0" y="0"/>
                  </a:lnTo>
                  <a:close/>
                </a:path>
              </a:pathLst>
            </a:custGeom>
            <a:solidFill>
              <a:schemeClr val="accent1"/>
            </a:solidFill>
            <a:ln w="9525">
              <a:noFill/>
              <a:miter lim="800000"/>
            </a:ln>
          </p:spPr>
          <p:txBody>
            <a:bodyPr anchor="ctr"/>
            <a:lstStyle/>
            <a:p>
              <a:pPr algn="ctr"/>
              <a:endParaRPr lang="zh-CN" altLang="en-US">
                <a:solidFill>
                  <a:srgbClr val="FFFFFF"/>
                </a:solidFill>
              </a:endParaRPr>
            </a:p>
          </p:txBody>
        </p:sp>
      </p:grpSp>
      <p:grpSp>
        <p:nvGrpSpPr>
          <p:cNvPr id="2051" name="组合 10" descr="e7d195523061f1c062df869295d8a0a11120349891c27003D2E1C84926AC27B998C4E6DB32CFD86673C8A95AFDAA40B3D72EE1B14BA0CD5ADF6A90DFBF7FD9C4343ADB56E206D0753FACD027C6C9A50526FC4BD1306CADB5DBE36AF44B6E2575F1099EFFC2F449B3DA04817500EFF45D88C990B6333AAADA4C31C4448B291D0A81CBCC3A1B517CB0FE04B7C462ACA843"/>
          <p:cNvGrpSpPr/>
          <p:nvPr/>
        </p:nvGrpSpPr>
        <p:grpSpPr bwMode="auto">
          <a:xfrm>
            <a:off x="5419725" y="508000"/>
            <a:ext cx="1352550" cy="207963"/>
            <a:chOff x="0" y="0"/>
            <a:chExt cx="5800725" cy="895350"/>
          </a:xfrm>
        </p:grpSpPr>
        <p:sp>
          <p:nvSpPr>
            <p:cNvPr id="2056" name="Freeform 6"/>
            <p:cNvSpPr>
              <a:spLocks noChangeArrowheads="1"/>
            </p:cNvSpPr>
            <p:nvPr/>
          </p:nvSpPr>
          <p:spPr bwMode="auto">
            <a:xfrm>
              <a:off x="4930775" y="0"/>
              <a:ext cx="869950" cy="895350"/>
            </a:xfrm>
            <a:custGeom>
              <a:avLst/>
              <a:gdLst>
                <a:gd name="T0" fmla="*/ 2147483647 w 548"/>
                <a:gd name="T1" fmla="*/ 0 h 564"/>
                <a:gd name="T2" fmla="*/ 2147483647 w 548"/>
                <a:gd name="T3" fmla="*/ 2147483647 h 564"/>
                <a:gd name="T4" fmla="*/ 2147483647 w 548"/>
                <a:gd name="T5" fmla="*/ 2147483647 h 564"/>
                <a:gd name="T6" fmla="*/ 2147483647 w 548"/>
                <a:gd name="T7" fmla="*/ 2147483647 h 564"/>
                <a:gd name="T8" fmla="*/ 2147483647 w 548"/>
                <a:gd name="T9" fmla="*/ 2147483647 h 564"/>
                <a:gd name="T10" fmla="*/ 2147483647 w 548"/>
                <a:gd name="T11" fmla="*/ 2147483647 h 564"/>
                <a:gd name="T12" fmla="*/ 2147483647 w 548"/>
                <a:gd name="T13" fmla="*/ 2147483647 h 564"/>
                <a:gd name="T14" fmla="*/ 2147483647 w 548"/>
                <a:gd name="T15" fmla="*/ 2147483647 h 564"/>
                <a:gd name="T16" fmla="*/ 2147483647 w 548"/>
                <a:gd name="T17" fmla="*/ 2147483647 h 564"/>
                <a:gd name="T18" fmla="*/ 2147483647 w 548"/>
                <a:gd name="T19" fmla="*/ 2147483647 h 564"/>
                <a:gd name="T20" fmla="*/ 2147483647 w 548"/>
                <a:gd name="T21" fmla="*/ 2147483647 h 564"/>
                <a:gd name="T22" fmla="*/ 2147483647 w 548"/>
                <a:gd name="T23" fmla="*/ 2147483647 h 564"/>
                <a:gd name="T24" fmla="*/ 2147483647 w 548"/>
                <a:gd name="T25" fmla="*/ 2147483647 h 564"/>
                <a:gd name="T26" fmla="*/ 2147483647 w 548"/>
                <a:gd name="T27" fmla="*/ 2147483647 h 564"/>
                <a:gd name="T28" fmla="*/ 2147483647 w 548"/>
                <a:gd name="T29" fmla="*/ 2147483647 h 564"/>
                <a:gd name="T30" fmla="*/ 2147483647 w 548"/>
                <a:gd name="T31" fmla="*/ 2147483647 h 564"/>
                <a:gd name="T32" fmla="*/ 2147483647 w 548"/>
                <a:gd name="T33" fmla="*/ 2147483647 h 564"/>
                <a:gd name="T34" fmla="*/ 2147483647 w 548"/>
                <a:gd name="T35" fmla="*/ 2147483647 h 564"/>
                <a:gd name="T36" fmla="*/ 2147483647 w 548"/>
                <a:gd name="T37" fmla="*/ 2147483647 h 564"/>
                <a:gd name="T38" fmla="*/ 2147483647 w 548"/>
                <a:gd name="T39" fmla="*/ 2147483647 h 564"/>
                <a:gd name="T40" fmla="*/ 2147483647 w 548"/>
                <a:gd name="T41" fmla="*/ 2147483647 h 564"/>
                <a:gd name="T42" fmla="*/ 2147483647 w 548"/>
                <a:gd name="T43" fmla="*/ 2147483647 h 564"/>
                <a:gd name="T44" fmla="*/ 2147483647 w 548"/>
                <a:gd name="T45" fmla="*/ 2147483647 h 564"/>
                <a:gd name="T46" fmla="*/ 2147483647 w 548"/>
                <a:gd name="T47" fmla="*/ 2147483647 h 564"/>
                <a:gd name="T48" fmla="*/ 2147483647 w 548"/>
                <a:gd name="T49" fmla="*/ 2147483647 h 564"/>
                <a:gd name="T50" fmla="*/ 2147483647 w 548"/>
                <a:gd name="T51" fmla="*/ 2147483647 h 564"/>
                <a:gd name="T52" fmla="*/ 2147483647 w 548"/>
                <a:gd name="T53" fmla="*/ 2147483647 h 564"/>
                <a:gd name="T54" fmla="*/ 2147483647 w 548"/>
                <a:gd name="T55" fmla="*/ 2147483647 h 564"/>
                <a:gd name="T56" fmla="*/ 2147483647 w 548"/>
                <a:gd name="T57" fmla="*/ 2147483647 h 564"/>
                <a:gd name="T58" fmla="*/ 2147483647 w 548"/>
                <a:gd name="T59" fmla="*/ 2147483647 h 564"/>
                <a:gd name="T60" fmla="*/ 2147483647 w 548"/>
                <a:gd name="T61" fmla="*/ 2147483647 h 564"/>
                <a:gd name="T62" fmla="*/ 2147483647 w 548"/>
                <a:gd name="T63" fmla="*/ 2147483647 h 564"/>
                <a:gd name="T64" fmla="*/ 2147483647 w 548"/>
                <a:gd name="T65" fmla="*/ 2147483647 h 564"/>
                <a:gd name="T66" fmla="*/ 2147483647 w 548"/>
                <a:gd name="T67" fmla="*/ 2147483647 h 564"/>
                <a:gd name="T68" fmla="*/ 2147483647 w 548"/>
                <a:gd name="T69" fmla="*/ 2147483647 h 564"/>
                <a:gd name="T70" fmla="*/ 2147483647 w 548"/>
                <a:gd name="T71" fmla="*/ 2147483647 h 564"/>
                <a:gd name="T72" fmla="*/ 2147483647 w 548"/>
                <a:gd name="T73" fmla="*/ 2147483647 h 564"/>
                <a:gd name="T74" fmla="*/ 2147483647 w 548"/>
                <a:gd name="T75" fmla="*/ 2147483647 h 564"/>
                <a:gd name="T76" fmla="*/ 2147483647 w 548"/>
                <a:gd name="T77" fmla="*/ 2147483647 h 564"/>
                <a:gd name="T78" fmla="*/ 2147483647 w 548"/>
                <a:gd name="T79" fmla="*/ 2147483647 h 564"/>
                <a:gd name="T80" fmla="*/ 2147483647 w 548"/>
                <a:gd name="T81" fmla="*/ 2147483647 h 564"/>
                <a:gd name="T82" fmla="*/ 2147483647 w 548"/>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8"/>
                <a:gd name="T127" fmla="*/ 0 h 564"/>
                <a:gd name="T128" fmla="*/ 548 w 548"/>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8" h="564">
                  <a:moveTo>
                    <a:pt x="0" y="0"/>
                  </a:moveTo>
                  <a:lnTo>
                    <a:pt x="548" y="0"/>
                  </a:lnTo>
                  <a:lnTo>
                    <a:pt x="548" y="147"/>
                  </a:lnTo>
                  <a:lnTo>
                    <a:pt x="466" y="147"/>
                  </a:lnTo>
                  <a:lnTo>
                    <a:pt x="423" y="147"/>
                  </a:lnTo>
                  <a:lnTo>
                    <a:pt x="374" y="147"/>
                  </a:lnTo>
                  <a:lnTo>
                    <a:pt x="360" y="145"/>
                  </a:lnTo>
                  <a:lnTo>
                    <a:pt x="343" y="145"/>
                  </a:lnTo>
                  <a:lnTo>
                    <a:pt x="327" y="144"/>
                  </a:lnTo>
                  <a:lnTo>
                    <a:pt x="309" y="144"/>
                  </a:lnTo>
                  <a:lnTo>
                    <a:pt x="292" y="144"/>
                  </a:lnTo>
                  <a:lnTo>
                    <a:pt x="277" y="145"/>
                  </a:lnTo>
                  <a:lnTo>
                    <a:pt x="262" y="148"/>
                  </a:lnTo>
                  <a:lnTo>
                    <a:pt x="250" y="152"/>
                  </a:lnTo>
                  <a:lnTo>
                    <a:pt x="241" y="158"/>
                  </a:lnTo>
                  <a:lnTo>
                    <a:pt x="235" y="167"/>
                  </a:lnTo>
                  <a:lnTo>
                    <a:pt x="232" y="179"/>
                  </a:lnTo>
                  <a:lnTo>
                    <a:pt x="236" y="190"/>
                  </a:lnTo>
                  <a:lnTo>
                    <a:pt x="244" y="199"/>
                  </a:lnTo>
                  <a:lnTo>
                    <a:pt x="256" y="206"/>
                  </a:lnTo>
                  <a:lnTo>
                    <a:pt x="271" y="210"/>
                  </a:lnTo>
                  <a:lnTo>
                    <a:pt x="289" y="212"/>
                  </a:lnTo>
                  <a:lnTo>
                    <a:pt x="310" y="213"/>
                  </a:lnTo>
                  <a:lnTo>
                    <a:pt x="332" y="213"/>
                  </a:lnTo>
                  <a:lnTo>
                    <a:pt x="356" y="213"/>
                  </a:lnTo>
                  <a:lnTo>
                    <a:pt x="381" y="211"/>
                  </a:lnTo>
                  <a:lnTo>
                    <a:pt x="404" y="210"/>
                  </a:lnTo>
                  <a:lnTo>
                    <a:pt x="427" y="209"/>
                  </a:lnTo>
                  <a:lnTo>
                    <a:pt x="448" y="208"/>
                  </a:lnTo>
                  <a:lnTo>
                    <a:pt x="468" y="208"/>
                  </a:lnTo>
                  <a:lnTo>
                    <a:pt x="485" y="208"/>
                  </a:lnTo>
                  <a:lnTo>
                    <a:pt x="498" y="210"/>
                  </a:lnTo>
                  <a:lnTo>
                    <a:pt x="498" y="352"/>
                  </a:lnTo>
                  <a:lnTo>
                    <a:pt x="483" y="355"/>
                  </a:lnTo>
                  <a:lnTo>
                    <a:pt x="464" y="356"/>
                  </a:lnTo>
                  <a:lnTo>
                    <a:pt x="444" y="356"/>
                  </a:lnTo>
                  <a:lnTo>
                    <a:pt x="422" y="355"/>
                  </a:lnTo>
                  <a:lnTo>
                    <a:pt x="399" y="354"/>
                  </a:lnTo>
                  <a:lnTo>
                    <a:pt x="375" y="351"/>
                  </a:lnTo>
                  <a:lnTo>
                    <a:pt x="352" y="350"/>
                  </a:lnTo>
                  <a:lnTo>
                    <a:pt x="330" y="349"/>
                  </a:lnTo>
                  <a:lnTo>
                    <a:pt x="308" y="349"/>
                  </a:lnTo>
                  <a:lnTo>
                    <a:pt x="288" y="350"/>
                  </a:lnTo>
                  <a:lnTo>
                    <a:pt x="270" y="352"/>
                  </a:lnTo>
                  <a:lnTo>
                    <a:pt x="256" y="357"/>
                  </a:lnTo>
                  <a:lnTo>
                    <a:pt x="244" y="364"/>
                  </a:lnTo>
                  <a:lnTo>
                    <a:pt x="236" y="373"/>
                  </a:lnTo>
                  <a:lnTo>
                    <a:pt x="232" y="385"/>
                  </a:lnTo>
                  <a:lnTo>
                    <a:pt x="235" y="396"/>
                  </a:lnTo>
                  <a:lnTo>
                    <a:pt x="241" y="406"/>
                  </a:lnTo>
                  <a:lnTo>
                    <a:pt x="252" y="413"/>
                  </a:lnTo>
                  <a:lnTo>
                    <a:pt x="267" y="418"/>
                  </a:lnTo>
                  <a:lnTo>
                    <a:pt x="286" y="422"/>
                  </a:lnTo>
                  <a:lnTo>
                    <a:pt x="306" y="424"/>
                  </a:lnTo>
                  <a:lnTo>
                    <a:pt x="329" y="425"/>
                  </a:lnTo>
                  <a:lnTo>
                    <a:pt x="353" y="425"/>
                  </a:lnTo>
                  <a:lnTo>
                    <a:pt x="379" y="424"/>
                  </a:lnTo>
                  <a:lnTo>
                    <a:pt x="404" y="423"/>
                  </a:lnTo>
                  <a:lnTo>
                    <a:pt x="430" y="422"/>
                  </a:lnTo>
                  <a:lnTo>
                    <a:pt x="454" y="420"/>
                  </a:lnTo>
                  <a:lnTo>
                    <a:pt x="478" y="419"/>
                  </a:lnTo>
                  <a:lnTo>
                    <a:pt x="499" y="418"/>
                  </a:lnTo>
                  <a:lnTo>
                    <a:pt x="519" y="418"/>
                  </a:lnTo>
                  <a:lnTo>
                    <a:pt x="535" y="419"/>
                  </a:lnTo>
                  <a:lnTo>
                    <a:pt x="548" y="422"/>
                  </a:lnTo>
                  <a:lnTo>
                    <a:pt x="548" y="564"/>
                  </a:lnTo>
                  <a:lnTo>
                    <a:pt x="91" y="564"/>
                  </a:lnTo>
                  <a:lnTo>
                    <a:pt x="90" y="529"/>
                  </a:lnTo>
                  <a:lnTo>
                    <a:pt x="88" y="494"/>
                  </a:lnTo>
                  <a:lnTo>
                    <a:pt x="88" y="457"/>
                  </a:lnTo>
                  <a:lnTo>
                    <a:pt x="90" y="419"/>
                  </a:lnTo>
                  <a:lnTo>
                    <a:pt x="91" y="381"/>
                  </a:lnTo>
                  <a:lnTo>
                    <a:pt x="93" y="344"/>
                  </a:lnTo>
                  <a:lnTo>
                    <a:pt x="94" y="306"/>
                  </a:lnTo>
                  <a:lnTo>
                    <a:pt x="94" y="269"/>
                  </a:lnTo>
                  <a:lnTo>
                    <a:pt x="94" y="232"/>
                  </a:lnTo>
                  <a:lnTo>
                    <a:pt x="93" y="198"/>
                  </a:lnTo>
                  <a:lnTo>
                    <a:pt x="91" y="164"/>
                  </a:lnTo>
                  <a:lnTo>
                    <a:pt x="85" y="132"/>
                  </a:lnTo>
                  <a:lnTo>
                    <a:pt x="79" y="103"/>
                  </a:lnTo>
                  <a:lnTo>
                    <a:pt x="69" y="75"/>
                  </a:lnTo>
                  <a:lnTo>
                    <a:pt x="56" y="52"/>
                  </a:lnTo>
                  <a:lnTo>
                    <a:pt x="42" y="31"/>
                  </a:lnTo>
                  <a:lnTo>
                    <a:pt x="22" y="13"/>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57" name="Freeform 9"/>
            <p:cNvSpPr>
              <a:spLocks noChangeArrowheads="1"/>
            </p:cNvSpPr>
            <p:nvPr/>
          </p:nvSpPr>
          <p:spPr bwMode="auto">
            <a:xfrm>
              <a:off x="3971925" y="0"/>
              <a:ext cx="1020763" cy="895350"/>
            </a:xfrm>
            <a:custGeom>
              <a:avLst/>
              <a:gdLst>
                <a:gd name="T0" fmla="*/ 2147483647 w 643"/>
                <a:gd name="T1" fmla="*/ 0 h 564"/>
                <a:gd name="T2" fmla="*/ 2147483647 w 643"/>
                <a:gd name="T3" fmla="*/ 2147483647 h 564"/>
                <a:gd name="T4" fmla="*/ 2147483647 w 643"/>
                <a:gd name="T5" fmla="*/ 2147483647 h 564"/>
                <a:gd name="T6" fmla="*/ 2147483647 w 643"/>
                <a:gd name="T7" fmla="*/ 2147483647 h 564"/>
                <a:gd name="T8" fmla="*/ 2147483647 w 643"/>
                <a:gd name="T9" fmla="*/ 2147483647 h 564"/>
                <a:gd name="T10" fmla="*/ 2147483647 w 643"/>
                <a:gd name="T11" fmla="*/ 2147483647 h 564"/>
                <a:gd name="T12" fmla="*/ 2147483647 w 643"/>
                <a:gd name="T13" fmla="*/ 2147483647 h 564"/>
                <a:gd name="T14" fmla="*/ 2147483647 w 643"/>
                <a:gd name="T15" fmla="*/ 2147483647 h 564"/>
                <a:gd name="T16" fmla="*/ 2147483647 w 643"/>
                <a:gd name="T17" fmla="*/ 2147483647 h 564"/>
                <a:gd name="T18" fmla="*/ 2147483647 w 643"/>
                <a:gd name="T19" fmla="*/ 2147483647 h 564"/>
                <a:gd name="T20" fmla="*/ 2147483647 w 643"/>
                <a:gd name="T21" fmla="*/ 2147483647 h 564"/>
                <a:gd name="T22" fmla="*/ 2147483647 w 643"/>
                <a:gd name="T23" fmla="*/ 2147483647 h 564"/>
                <a:gd name="T24" fmla="*/ 2147483647 w 643"/>
                <a:gd name="T25" fmla="*/ 2147483647 h 564"/>
                <a:gd name="T26" fmla="*/ 2147483647 w 643"/>
                <a:gd name="T27" fmla="*/ 2147483647 h 564"/>
                <a:gd name="T28" fmla="*/ 2147483647 w 643"/>
                <a:gd name="T29" fmla="*/ 2147483647 h 564"/>
                <a:gd name="T30" fmla="*/ 2147483647 w 643"/>
                <a:gd name="T31" fmla="*/ 2147483647 h 564"/>
                <a:gd name="T32" fmla="*/ 2147483647 w 643"/>
                <a:gd name="T33" fmla="*/ 2147483647 h 564"/>
                <a:gd name="T34" fmla="*/ 2147483647 w 643"/>
                <a:gd name="T35" fmla="*/ 2147483647 h 564"/>
                <a:gd name="T36" fmla="*/ 2147483647 w 643"/>
                <a:gd name="T37" fmla="*/ 2147483647 h 564"/>
                <a:gd name="T38" fmla="*/ 2147483647 w 643"/>
                <a:gd name="T39" fmla="*/ 2147483647 h 564"/>
                <a:gd name="T40" fmla="*/ 2147483647 w 643"/>
                <a:gd name="T41" fmla="*/ 2147483647 h 564"/>
                <a:gd name="T42" fmla="*/ 2147483647 w 643"/>
                <a:gd name="T43" fmla="*/ 2147483647 h 564"/>
                <a:gd name="T44" fmla="*/ 2147483647 w 643"/>
                <a:gd name="T45" fmla="*/ 2147483647 h 564"/>
                <a:gd name="T46" fmla="*/ 2147483647 w 643"/>
                <a:gd name="T47" fmla="*/ 2147483647 h 564"/>
                <a:gd name="T48" fmla="*/ 2147483647 w 643"/>
                <a:gd name="T49" fmla="*/ 2147483647 h 564"/>
                <a:gd name="T50" fmla="*/ 2147483647 w 643"/>
                <a:gd name="T51" fmla="*/ 2147483647 h 564"/>
                <a:gd name="T52" fmla="*/ 2147483647 w 643"/>
                <a:gd name="T53" fmla="*/ 2147483647 h 564"/>
                <a:gd name="T54" fmla="*/ 2147483647 w 643"/>
                <a:gd name="T55" fmla="*/ 2147483647 h 564"/>
                <a:gd name="T56" fmla="*/ 2147483647 w 643"/>
                <a:gd name="T57" fmla="*/ 2147483647 h 564"/>
                <a:gd name="T58" fmla="*/ 2147483647 w 643"/>
                <a:gd name="T59" fmla="*/ 2147483647 h 564"/>
                <a:gd name="T60" fmla="*/ 2147483647 w 643"/>
                <a:gd name="T61" fmla="*/ 2147483647 h 564"/>
                <a:gd name="T62" fmla="*/ 2147483647 w 643"/>
                <a:gd name="T63" fmla="*/ 2147483647 h 564"/>
                <a:gd name="T64" fmla="*/ 2147483647 w 643"/>
                <a:gd name="T65" fmla="*/ 2147483647 h 564"/>
                <a:gd name="T66" fmla="*/ 2147483647 w 643"/>
                <a:gd name="T67" fmla="*/ 2147483647 h 564"/>
                <a:gd name="T68" fmla="*/ 2147483647 w 643"/>
                <a:gd name="T69" fmla="*/ 2147483647 h 564"/>
                <a:gd name="T70" fmla="*/ 2147483647 w 643"/>
                <a:gd name="T71" fmla="*/ 2147483647 h 564"/>
                <a:gd name="T72" fmla="*/ 2147483647 w 643"/>
                <a:gd name="T73" fmla="*/ 214748364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3"/>
                <a:gd name="T112" fmla="*/ 0 h 564"/>
                <a:gd name="T113" fmla="*/ 643 w 643"/>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3" h="564">
                  <a:moveTo>
                    <a:pt x="0" y="0"/>
                  </a:moveTo>
                  <a:lnTo>
                    <a:pt x="475" y="0"/>
                  </a:lnTo>
                  <a:lnTo>
                    <a:pt x="509" y="7"/>
                  </a:lnTo>
                  <a:lnTo>
                    <a:pt x="537" y="18"/>
                  </a:lnTo>
                  <a:lnTo>
                    <a:pt x="564" y="32"/>
                  </a:lnTo>
                  <a:lnTo>
                    <a:pt x="587" y="50"/>
                  </a:lnTo>
                  <a:lnTo>
                    <a:pt x="607" y="70"/>
                  </a:lnTo>
                  <a:lnTo>
                    <a:pt x="623" y="93"/>
                  </a:lnTo>
                  <a:lnTo>
                    <a:pt x="634" y="121"/>
                  </a:lnTo>
                  <a:lnTo>
                    <a:pt x="640" y="151"/>
                  </a:lnTo>
                  <a:lnTo>
                    <a:pt x="643" y="184"/>
                  </a:lnTo>
                  <a:lnTo>
                    <a:pt x="639" y="216"/>
                  </a:lnTo>
                  <a:lnTo>
                    <a:pt x="633" y="242"/>
                  </a:lnTo>
                  <a:lnTo>
                    <a:pt x="621" y="267"/>
                  </a:lnTo>
                  <a:lnTo>
                    <a:pt x="605" y="287"/>
                  </a:lnTo>
                  <a:lnTo>
                    <a:pt x="586" y="306"/>
                  </a:lnTo>
                  <a:lnTo>
                    <a:pt x="564" y="320"/>
                  </a:lnTo>
                  <a:lnTo>
                    <a:pt x="539" y="334"/>
                  </a:lnTo>
                  <a:lnTo>
                    <a:pt x="511" y="342"/>
                  </a:lnTo>
                  <a:lnTo>
                    <a:pt x="480" y="350"/>
                  </a:lnTo>
                  <a:lnTo>
                    <a:pt x="447" y="355"/>
                  </a:lnTo>
                  <a:lnTo>
                    <a:pt x="411" y="358"/>
                  </a:lnTo>
                  <a:lnTo>
                    <a:pt x="375" y="358"/>
                  </a:lnTo>
                  <a:lnTo>
                    <a:pt x="337" y="356"/>
                  </a:lnTo>
                  <a:lnTo>
                    <a:pt x="298" y="352"/>
                  </a:lnTo>
                  <a:lnTo>
                    <a:pt x="298" y="564"/>
                  </a:lnTo>
                  <a:lnTo>
                    <a:pt x="110" y="564"/>
                  </a:lnTo>
                  <a:lnTo>
                    <a:pt x="126" y="551"/>
                  </a:lnTo>
                  <a:lnTo>
                    <a:pt x="138" y="534"/>
                  </a:lnTo>
                  <a:lnTo>
                    <a:pt x="147" y="514"/>
                  </a:lnTo>
                  <a:lnTo>
                    <a:pt x="153" y="492"/>
                  </a:lnTo>
                  <a:lnTo>
                    <a:pt x="157" y="467"/>
                  </a:lnTo>
                  <a:lnTo>
                    <a:pt x="159" y="440"/>
                  </a:lnTo>
                  <a:lnTo>
                    <a:pt x="159" y="413"/>
                  </a:lnTo>
                  <a:lnTo>
                    <a:pt x="159" y="384"/>
                  </a:lnTo>
                  <a:lnTo>
                    <a:pt x="157" y="354"/>
                  </a:lnTo>
                  <a:lnTo>
                    <a:pt x="155" y="324"/>
                  </a:lnTo>
                  <a:lnTo>
                    <a:pt x="154" y="293"/>
                  </a:lnTo>
                  <a:lnTo>
                    <a:pt x="154" y="265"/>
                  </a:lnTo>
                  <a:lnTo>
                    <a:pt x="154" y="237"/>
                  </a:lnTo>
                  <a:lnTo>
                    <a:pt x="157" y="210"/>
                  </a:lnTo>
                  <a:lnTo>
                    <a:pt x="344" y="210"/>
                  </a:lnTo>
                  <a:lnTo>
                    <a:pt x="357" y="211"/>
                  </a:lnTo>
                  <a:lnTo>
                    <a:pt x="372" y="212"/>
                  </a:lnTo>
                  <a:lnTo>
                    <a:pt x="389" y="212"/>
                  </a:lnTo>
                  <a:lnTo>
                    <a:pt x="407" y="213"/>
                  </a:lnTo>
                  <a:lnTo>
                    <a:pt x="425" y="214"/>
                  </a:lnTo>
                  <a:lnTo>
                    <a:pt x="441" y="213"/>
                  </a:lnTo>
                  <a:lnTo>
                    <a:pt x="458" y="212"/>
                  </a:lnTo>
                  <a:lnTo>
                    <a:pt x="471" y="209"/>
                  </a:lnTo>
                  <a:lnTo>
                    <a:pt x="483" y="203"/>
                  </a:lnTo>
                  <a:lnTo>
                    <a:pt x="492" y="197"/>
                  </a:lnTo>
                  <a:lnTo>
                    <a:pt x="498" y="187"/>
                  </a:lnTo>
                  <a:lnTo>
                    <a:pt x="499" y="173"/>
                  </a:lnTo>
                  <a:lnTo>
                    <a:pt x="495" y="162"/>
                  </a:lnTo>
                  <a:lnTo>
                    <a:pt x="487" y="153"/>
                  </a:lnTo>
                  <a:lnTo>
                    <a:pt x="474" y="147"/>
                  </a:lnTo>
                  <a:lnTo>
                    <a:pt x="458" y="142"/>
                  </a:lnTo>
                  <a:lnTo>
                    <a:pt x="440" y="140"/>
                  </a:lnTo>
                  <a:lnTo>
                    <a:pt x="420" y="139"/>
                  </a:lnTo>
                  <a:lnTo>
                    <a:pt x="399" y="139"/>
                  </a:lnTo>
                  <a:lnTo>
                    <a:pt x="378" y="140"/>
                  </a:lnTo>
                  <a:lnTo>
                    <a:pt x="357" y="141"/>
                  </a:lnTo>
                  <a:lnTo>
                    <a:pt x="338" y="141"/>
                  </a:lnTo>
                  <a:lnTo>
                    <a:pt x="320" y="142"/>
                  </a:lnTo>
                  <a:lnTo>
                    <a:pt x="211" y="142"/>
                  </a:lnTo>
                  <a:lnTo>
                    <a:pt x="161" y="142"/>
                  </a:lnTo>
                  <a:lnTo>
                    <a:pt x="110" y="142"/>
                  </a:lnTo>
                  <a:lnTo>
                    <a:pt x="101" y="114"/>
                  </a:lnTo>
                  <a:lnTo>
                    <a:pt x="90" y="91"/>
                  </a:lnTo>
                  <a:lnTo>
                    <a:pt x="75" y="70"/>
                  </a:lnTo>
                  <a:lnTo>
                    <a:pt x="58" y="50"/>
                  </a:lnTo>
                  <a:lnTo>
                    <a:pt x="40" y="33"/>
                  </a:lnTo>
                  <a:lnTo>
                    <a:pt x="20" y="16"/>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58" name="Freeform 10"/>
            <p:cNvSpPr>
              <a:spLocks noChangeArrowheads="1"/>
            </p:cNvSpPr>
            <p:nvPr/>
          </p:nvSpPr>
          <p:spPr bwMode="auto">
            <a:xfrm>
              <a:off x="4603750" y="669925"/>
              <a:ext cx="384175" cy="225425"/>
            </a:xfrm>
            <a:custGeom>
              <a:avLst/>
              <a:gdLst>
                <a:gd name="T0" fmla="*/ 0 w 242"/>
                <a:gd name="T1" fmla="*/ 0 h 142"/>
                <a:gd name="T2" fmla="*/ 2147483647 w 242"/>
                <a:gd name="T3" fmla="*/ 0 h 142"/>
                <a:gd name="T4" fmla="*/ 2147483647 w 242"/>
                <a:gd name="T5" fmla="*/ 2147483647 h 142"/>
                <a:gd name="T6" fmla="*/ 2147483647 w 242"/>
                <a:gd name="T7" fmla="*/ 2147483647 h 142"/>
                <a:gd name="T8" fmla="*/ 2147483647 w 242"/>
                <a:gd name="T9" fmla="*/ 2147483647 h 142"/>
                <a:gd name="T10" fmla="*/ 2147483647 w 242"/>
                <a:gd name="T11" fmla="*/ 2147483647 h 142"/>
                <a:gd name="T12" fmla="*/ 2147483647 w 242"/>
                <a:gd name="T13" fmla="*/ 2147483647 h 142"/>
                <a:gd name="T14" fmla="*/ 2147483647 w 242"/>
                <a:gd name="T15" fmla="*/ 2147483647 h 142"/>
                <a:gd name="T16" fmla="*/ 2147483647 w 242"/>
                <a:gd name="T17" fmla="*/ 2147483647 h 142"/>
                <a:gd name="T18" fmla="*/ 2147483647 w 242"/>
                <a:gd name="T19" fmla="*/ 2147483647 h 142"/>
                <a:gd name="T20" fmla="*/ 2147483647 w 242"/>
                <a:gd name="T21" fmla="*/ 2147483647 h 142"/>
                <a:gd name="T22" fmla="*/ 2147483647 w 242"/>
                <a:gd name="T23" fmla="*/ 2147483647 h 142"/>
                <a:gd name="T24" fmla="*/ 0 w 242"/>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142"/>
                <a:gd name="T41" fmla="*/ 242 w 242"/>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142">
                  <a:moveTo>
                    <a:pt x="0" y="0"/>
                  </a:moveTo>
                  <a:lnTo>
                    <a:pt x="133" y="0"/>
                  </a:lnTo>
                  <a:lnTo>
                    <a:pt x="163" y="33"/>
                  </a:lnTo>
                  <a:lnTo>
                    <a:pt x="189" y="69"/>
                  </a:lnTo>
                  <a:lnTo>
                    <a:pt x="216" y="105"/>
                  </a:lnTo>
                  <a:lnTo>
                    <a:pt x="242" y="142"/>
                  </a:lnTo>
                  <a:lnTo>
                    <a:pt x="101" y="142"/>
                  </a:lnTo>
                  <a:lnTo>
                    <a:pt x="84" y="118"/>
                  </a:lnTo>
                  <a:lnTo>
                    <a:pt x="65" y="94"/>
                  </a:lnTo>
                  <a:lnTo>
                    <a:pt x="46" y="70"/>
                  </a:lnTo>
                  <a:lnTo>
                    <a:pt x="28" y="45"/>
                  </a:lnTo>
                  <a:lnTo>
                    <a:pt x="12" y="22"/>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59" name="Freeform 12"/>
            <p:cNvSpPr>
              <a:spLocks noEditPoints="1" noChangeArrowheads="1"/>
            </p:cNvSpPr>
            <p:nvPr/>
          </p:nvSpPr>
          <p:spPr bwMode="auto">
            <a:xfrm>
              <a:off x="3360738" y="0"/>
              <a:ext cx="735013" cy="895350"/>
            </a:xfrm>
            <a:custGeom>
              <a:avLst/>
              <a:gdLst>
                <a:gd name="T0" fmla="*/ 2147483647 w 463"/>
                <a:gd name="T1" fmla="*/ 2147483647 h 564"/>
                <a:gd name="T2" fmla="*/ 2147483647 w 463"/>
                <a:gd name="T3" fmla="*/ 2147483647 h 564"/>
                <a:gd name="T4" fmla="*/ 2147483647 w 463"/>
                <a:gd name="T5" fmla="*/ 2147483647 h 564"/>
                <a:gd name="T6" fmla="*/ 2147483647 w 463"/>
                <a:gd name="T7" fmla="*/ 2147483647 h 564"/>
                <a:gd name="T8" fmla="*/ 2147483647 w 463"/>
                <a:gd name="T9" fmla="*/ 2147483647 h 564"/>
                <a:gd name="T10" fmla="*/ 2147483647 w 463"/>
                <a:gd name="T11" fmla="*/ 2147483647 h 564"/>
                <a:gd name="T12" fmla="*/ 2147483647 w 463"/>
                <a:gd name="T13" fmla="*/ 2147483647 h 564"/>
                <a:gd name="T14" fmla="*/ 2147483647 w 463"/>
                <a:gd name="T15" fmla="*/ 2147483647 h 564"/>
                <a:gd name="T16" fmla="*/ 2147483647 w 463"/>
                <a:gd name="T17" fmla="*/ 0 h 564"/>
                <a:gd name="T18" fmla="*/ 2147483647 w 463"/>
                <a:gd name="T19" fmla="*/ 2147483647 h 564"/>
                <a:gd name="T20" fmla="*/ 2147483647 w 463"/>
                <a:gd name="T21" fmla="*/ 2147483647 h 564"/>
                <a:gd name="T22" fmla="*/ 2147483647 w 463"/>
                <a:gd name="T23" fmla="*/ 2147483647 h 564"/>
                <a:gd name="T24" fmla="*/ 2147483647 w 463"/>
                <a:gd name="T25" fmla="*/ 2147483647 h 564"/>
                <a:gd name="T26" fmla="*/ 2147483647 w 463"/>
                <a:gd name="T27" fmla="*/ 2147483647 h 564"/>
                <a:gd name="T28" fmla="*/ 2147483647 w 463"/>
                <a:gd name="T29" fmla="*/ 2147483647 h 564"/>
                <a:gd name="T30" fmla="*/ 2147483647 w 463"/>
                <a:gd name="T31" fmla="*/ 2147483647 h 564"/>
                <a:gd name="T32" fmla="*/ 2147483647 w 463"/>
                <a:gd name="T33" fmla="*/ 2147483647 h 564"/>
                <a:gd name="T34" fmla="*/ 2147483647 w 463"/>
                <a:gd name="T35" fmla="*/ 2147483647 h 564"/>
                <a:gd name="T36" fmla="*/ 2147483647 w 463"/>
                <a:gd name="T37" fmla="*/ 2147483647 h 564"/>
                <a:gd name="T38" fmla="*/ 2147483647 w 463"/>
                <a:gd name="T39" fmla="*/ 2147483647 h 564"/>
                <a:gd name="T40" fmla="*/ 2147483647 w 463"/>
                <a:gd name="T41" fmla="*/ 2147483647 h 564"/>
                <a:gd name="T42" fmla="*/ 2147483647 w 463"/>
                <a:gd name="T43" fmla="*/ 2147483647 h 564"/>
                <a:gd name="T44" fmla="*/ 2147483647 w 463"/>
                <a:gd name="T45" fmla="*/ 2147483647 h 564"/>
                <a:gd name="T46" fmla="*/ 2147483647 w 463"/>
                <a:gd name="T47" fmla="*/ 2147483647 h 564"/>
                <a:gd name="T48" fmla="*/ 2147483647 w 463"/>
                <a:gd name="T49" fmla="*/ 2147483647 h 564"/>
                <a:gd name="T50" fmla="*/ 2147483647 w 463"/>
                <a:gd name="T51" fmla="*/ 2147483647 h 564"/>
                <a:gd name="T52" fmla="*/ 2147483647 w 463"/>
                <a:gd name="T53" fmla="*/ 2147483647 h 564"/>
                <a:gd name="T54" fmla="*/ 0 w 463"/>
                <a:gd name="T55" fmla="*/ 2147483647 h 564"/>
                <a:gd name="T56" fmla="*/ 2147483647 w 463"/>
                <a:gd name="T57" fmla="*/ 2147483647 h 564"/>
                <a:gd name="T58" fmla="*/ 2147483647 w 463"/>
                <a:gd name="T59" fmla="*/ 2147483647 h 564"/>
                <a:gd name="T60" fmla="*/ 2147483647 w 463"/>
                <a:gd name="T61" fmla="*/ 2147483647 h 564"/>
                <a:gd name="T62" fmla="*/ 2147483647 w 463"/>
                <a:gd name="T63" fmla="*/ 2147483647 h 564"/>
                <a:gd name="T64" fmla="*/ 2147483647 w 463"/>
                <a:gd name="T65" fmla="*/ 2147483647 h 564"/>
                <a:gd name="T66" fmla="*/ 2147483647 w 463"/>
                <a:gd name="T67" fmla="*/ 0 h 5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
                <a:gd name="T103" fmla="*/ 0 h 564"/>
                <a:gd name="T104" fmla="*/ 463 w 463"/>
                <a:gd name="T105" fmla="*/ 564 h 5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 h="564">
                  <a:moveTo>
                    <a:pt x="153" y="164"/>
                  </a:moveTo>
                  <a:lnTo>
                    <a:pt x="150" y="199"/>
                  </a:lnTo>
                  <a:lnTo>
                    <a:pt x="148" y="237"/>
                  </a:lnTo>
                  <a:lnTo>
                    <a:pt x="147" y="277"/>
                  </a:lnTo>
                  <a:lnTo>
                    <a:pt x="148" y="317"/>
                  </a:lnTo>
                  <a:lnTo>
                    <a:pt x="150" y="355"/>
                  </a:lnTo>
                  <a:lnTo>
                    <a:pt x="153" y="389"/>
                  </a:lnTo>
                  <a:lnTo>
                    <a:pt x="186" y="377"/>
                  </a:lnTo>
                  <a:lnTo>
                    <a:pt x="220" y="360"/>
                  </a:lnTo>
                  <a:lnTo>
                    <a:pt x="256" y="341"/>
                  </a:lnTo>
                  <a:lnTo>
                    <a:pt x="289" y="321"/>
                  </a:lnTo>
                  <a:lnTo>
                    <a:pt x="321" y="298"/>
                  </a:lnTo>
                  <a:lnTo>
                    <a:pt x="349" y="275"/>
                  </a:lnTo>
                  <a:lnTo>
                    <a:pt x="301" y="246"/>
                  </a:lnTo>
                  <a:lnTo>
                    <a:pt x="254" y="217"/>
                  </a:lnTo>
                  <a:lnTo>
                    <a:pt x="205" y="190"/>
                  </a:lnTo>
                  <a:lnTo>
                    <a:pt x="153" y="164"/>
                  </a:lnTo>
                  <a:close/>
                  <a:moveTo>
                    <a:pt x="202" y="0"/>
                  </a:moveTo>
                  <a:lnTo>
                    <a:pt x="239" y="0"/>
                  </a:lnTo>
                  <a:lnTo>
                    <a:pt x="271" y="5"/>
                  </a:lnTo>
                  <a:lnTo>
                    <a:pt x="302" y="14"/>
                  </a:lnTo>
                  <a:lnTo>
                    <a:pt x="331" y="26"/>
                  </a:lnTo>
                  <a:lnTo>
                    <a:pt x="359" y="42"/>
                  </a:lnTo>
                  <a:lnTo>
                    <a:pt x="384" y="61"/>
                  </a:lnTo>
                  <a:lnTo>
                    <a:pt x="406" y="82"/>
                  </a:lnTo>
                  <a:lnTo>
                    <a:pt x="424" y="106"/>
                  </a:lnTo>
                  <a:lnTo>
                    <a:pt x="440" y="134"/>
                  </a:lnTo>
                  <a:lnTo>
                    <a:pt x="450" y="164"/>
                  </a:lnTo>
                  <a:lnTo>
                    <a:pt x="457" y="199"/>
                  </a:lnTo>
                  <a:lnTo>
                    <a:pt x="462" y="234"/>
                  </a:lnTo>
                  <a:lnTo>
                    <a:pt x="463" y="270"/>
                  </a:lnTo>
                  <a:lnTo>
                    <a:pt x="461" y="306"/>
                  </a:lnTo>
                  <a:lnTo>
                    <a:pt x="456" y="341"/>
                  </a:lnTo>
                  <a:lnTo>
                    <a:pt x="450" y="375"/>
                  </a:lnTo>
                  <a:lnTo>
                    <a:pt x="440" y="408"/>
                  </a:lnTo>
                  <a:lnTo>
                    <a:pt x="426" y="438"/>
                  </a:lnTo>
                  <a:lnTo>
                    <a:pt x="411" y="467"/>
                  </a:lnTo>
                  <a:lnTo>
                    <a:pt x="393" y="493"/>
                  </a:lnTo>
                  <a:lnTo>
                    <a:pt x="372" y="515"/>
                  </a:lnTo>
                  <a:lnTo>
                    <a:pt x="349" y="534"/>
                  </a:lnTo>
                  <a:lnTo>
                    <a:pt x="322" y="548"/>
                  </a:lnTo>
                  <a:lnTo>
                    <a:pt x="294" y="558"/>
                  </a:lnTo>
                  <a:lnTo>
                    <a:pt x="263" y="564"/>
                  </a:lnTo>
                  <a:lnTo>
                    <a:pt x="198" y="564"/>
                  </a:lnTo>
                  <a:lnTo>
                    <a:pt x="167" y="560"/>
                  </a:lnTo>
                  <a:lnTo>
                    <a:pt x="139" y="551"/>
                  </a:lnTo>
                  <a:lnTo>
                    <a:pt x="112" y="536"/>
                  </a:lnTo>
                  <a:lnTo>
                    <a:pt x="89" y="518"/>
                  </a:lnTo>
                  <a:lnTo>
                    <a:pt x="68" y="497"/>
                  </a:lnTo>
                  <a:lnTo>
                    <a:pt x="50" y="473"/>
                  </a:lnTo>
                  <a:lnTo>
                    <a:pt x="34" y="445"/>
                  </a:lnTo>
                  <a:lnTo>
                    <a:pt x="22" y="415"/>
                  </a:lnTo>
                  <a:lnTo>
                    <a:pt x="12" y="384"/>
                  </a:lnTo>
                  <a:lnTo>
                    <a:pt x="6" y="350"/>
                  </a:lnTo>
                  <a:lnTo>
                    <a:pt x="1" y="316"/>
                  </a:lnTo>
                  <a:lnTo>
                    <a:pt x="0" y="282"/>
                  </a:lnTo>
                  <a:lnTo>
                    <a:pt x="2" y="248"/>
                  </a:lnTo>
                  <a:lnTo>
                    <a:pt x="6" y="213"/>
                  </a:lnTo>
                  <a:lnTo>
                    <a:pt x="13" y="180"/>
                  </a:lnTo>
                  <a:lnTo>
                    <a:pt x="22" y="149"/>
                  </a:lnTo>
                  <a:lnTo>
                    <a:pt x="36" y="119"/>
                  </a:lnTo>
                  <a:lnTo>
                    <a:pt x="51" y="91"/>
                  </a:lnTo>
                  <a:lnTo>
                    <a:pt x="69" y="66"/>
                  </a:lnTo>
                  <a:lnTo>
                    <a:pt x="90" y="45"/>
                  </a:lnTo>
                  <a:lnTo>
                    <a:pt x="114" y="27"/>
                  </a:lnTo>
                  <a:lnTo>
                    <a:pt x="141" y="13"/>
                  </a:lnTo>
                  <a:lnTo>
                    <a:pt x="170" y="4"/>
                  </a:lnTo>
                  <a:lnTo>
                    <a:pt x="202"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0" name="Freeform 15"/>
            <p:cNvSpPr>
              <a:spLocks noChangeArrowheads="1"/>
            </p:cNvSpPr>
            <p:nvPr/>
          </p:nvSpPr>
          <p:spPr bwMode="auto">
            <a:xfrm>
              <a:off x="1819275" y="0"/>
              <a:ext cx="1660525" cy="895350"/>
            </a:xfrm>
            <a:custGeom>
              <a:avLst/>
              <a:gdLst>
                <a:gd name="T0" fmla="*/ 2147483647 w 1046"/>
                <a:gd name="T1" fmla="*/ 0 h 564"/>
                <a:gd name="T2" fmla="*/ 2147483647 w 1046"/>
                <a:gd name="T3" fmla="*/ 2147483647 h 564"/>
                <a:gd name="T4" fmla="*/ 2147483647 w 1046"/>
                <a:gd name="T5" fmla="*/ 2147483647 h 564"/>
                <a:gd name="T6" fmla="*/ 2147483647 w 1046"/>
                <a:gd name="T7" fmla="*/ 2147483647 h 564"/>
                <a:gd name="T8" fmla="*/ 2147483647 w 1046"/>
                <a:gd name="T9" fmla="*/ 2147483647 h 564"/>
                <a:gd name="T10" fmla="*/ 2147483647 w 1046"/>
                <a:gd name="T11" fmla="*/ 2147483647 h 564"/>
                <a:gd name="T12" fmla="*/ 2147483647 w 1046"/>
                <a:gd name="T13" fmla="*/ 2147483647 h 564"/>
                <a:gd name="T14" fmla="*/ 2147483647 w 1046"/>
                <a:gd name="T15" fmla="*/ 2147483647 h 564"/>
                <a:gd name="T16" fmla="*/ 2147483647 w 1046"/>
                <a:gd name="T17" fmla="*/ 2147483647 h 564"/>
                <a:gd name="T18" fmla="*/ 2147483647 w 1046"/>
                <a:gd name="T19" fmla="*/ 2147483647 h 564"/>
                <a:gd name="T20" fmla="*/ 2147483647 w 1046"/>
                <a:gd name="T21" fmla="*/ 2147483647 h 564"/>
                <a:gd name="T22" fmla="*/ 2147483647 w 1046"/>
                <a:gd name="T23" fmla="*/ 2147483647 h 564"/>
                <a:gd name="T24" fmla="*/ 2147483647 w 1046"/>
                <a:gd name="T25" fmla="*/ 2147483647 h 564"/>
                <a:gd name="T26" fmla="*/ 2147483647 w 1046"/>
                <a:gd name="T27" fmla="*/ 2147483647 h 564"/>
                <a:gd name="T28" fmla="*/ 2147483647 w 1046"/>
                <a:gd name="T29" fmla="*/ 2147483647 h 564"/>
                <a:gd name="T30" fmla="*/ 2147483647 w 1046"/>
                <a:gd name="T31" fmla="*/ 2147483647 h 564"/>
                <a:gd name="T32" fmla="*/ 2147483647 w 1046"/>
                <a:gd name="T33" fmla="*/ 2147483647 h 564"/>
                <a:gd name="T34" fmla="*/ 2147483647 w 1046"/>
                <a:gd name="T35" fmla="*/ 2147483647 h 564"/>
                <a:gd name="T36" fmla="*/ 2147483647 w 1046"/>
                <a:gd name="T37" fmla="*/ 2147483647 h 564"/>
                <a:gd name="T38" fmla="*/ 2147483647 w 1046"/>
                <a:gd name="T39" fmla="*/ 2147483647 h 564"/>
                <a:gd name="T40" fmla="*/ 2147483647 w 1046"/>
                <a:gd name="T41" fmla="*/ 2147483647 h 564"/>
                <a:gd name="T42" fmla="*/ 2147483647 w 1046"/>
                <a:gd name="T43" fmla="*/ 2147483647 h 564"/>
                <a:gd name="T44" fmla="*/ 2147483647 w 1046"/>
                <a:gd name="T45" fmla="*/ 2147483647 h 564"/>
                <a:gd name="T46" fmla="*/ 2147483647 w 1046"/>
                <a:gd name="T47" fmla="*/ 2147483647 h 564"/>
                <a:gd name="T48" fmla="*/ 2147483647 w 1046"/>
                <a:gd name="T49" fmla="*/ 2147483647 h 564"/>
                <a:gd name="T50" fmla="*/ 2147483647 w 1046"/>
                <a:gd name="T51" fmla="*/ 2147483647 h 564"/>
                <a:gd name="T52" fmla="*/ 2147483647 w 1046"/>
                <a:gd name="T53" fmla="*/ 2147483647 h 564"/>
                <a:gd name="T54" fmla="*/ 2147483647 w 1046"/>
                <a:gd name="T55" fmla="*/ 2147483647 h 564"/>
                <a:gd name="T56" fmla="*/ 2147483647 w 1046"/>
                <a:gd name="T57" fmla="*/ 2147483647 h 564"/>
                <a:gd name="T58" fmla="*/ 2147483647 w 1046"/>
                <a:gd name="T59" fmla="*/ 2147483647 h 564"/>
                <a:gd name="T60" fmla="*/ 2147483647 w 1046"/>
                <a:gd name="T61" fmla="*/ 2147483647 h 564"/>
                <a:gd name="T62" fmla="*/ 2147483647 w 1046"/>
                <a:gd name="T63" fmla="*/ 2147483647 h 564"/>
                <a:gd name="T64" fmla="*/ 2147483647 w 1046"/>
                <a:gd name="T65" fmla="*/ 2147483647 h 564"/>
                <a:gd name="T66" fmla="*/ 2147483647 w 1046"/>
                <a:gd name="T67" fmla="*/ 2147483647 h 564"/>
                <a:gd name="T68" fmla="*/ 2147483647 w 1046"/>
                <a:gd name="T69" fmla="*/ 2147483647 h 564"/>
                <a:gd name="T70" fmla="*/ 2147483647 w 1046"/>
                <a:gd name="T71" fmla="*/ 2147483647 h 564"/>
                <a:gd name="T72" fmla="*/ 2147483647 w 1046"/>
                <a:gd name="T73" fmla="*/ 2147483647 h 564"/>
                <a:gd name="T74" fmla="*/ 2147483647 w 1046"/>
                <a:gd name="T75" fmla="*/ 2147483647 h 564"/>
                <a:gd name="T76" fmla="*/ 2147483647 w 1046"/>
                <a:gd name="T77" fmla="*/ 2147483647 h 564"/>
                <a:gd name="T78" fmla="*/ 2147483647 w 1046"/>
                <a:gd name="T79" fmla="*/ 2147483647 h 564"/>
                <a:gd name="T80" fmla="*/ 2147483647 w 1046"/>
                <a:gd name="T81" fmla="*/ 2147483647 h 564"/>
                <a:gd name="T82" fmla="*/ 2147483647 w 1046"/>
                <a:gd name="T83" fmla="*/ 2147483647 h 564"/>
                <a:gd name="T84" fmla="*/ 2147483647 w 1046"/>
                <a:gd name="T85" fmla="*/ 2147483647 h 564"/>
                <a:gd name="T86" fmla="*/ 2147483647 w 1046"/>
                <a:gd name="T87" fmla="*/ 2147483647 h 564"/>
                <a:gd name="T88" fmla="*/ 2147483647 w 1046"/>
                <a:gd name="T89" fmla="*/ 2147483647 h 564"/>
                <a:gd name="T90" fmla="*/ 2147483647 w 1046"/>
                <a:gd name="T91" fmla="*/ 2147483647 h 564"/>
                <a:gd name="T92" fmla="*/ 2147483647 w 1046"/>
                <a:gd name="T93" fmla="*/ 2147483647 h 564"/>
                <a:gd name="T94" fmla="*/ 2147483647 w 1046"/>
                <a:gd name="T95" fmla="*/ 2147483647 h 564"/>
                <a:gd name="T96" fmla="*/ 2147483647 w 1046"/>
                <a:gd name="T97" fmla="*/ 2147483647 h 564"/>
                <a:gd name="T98" fmla="*/ 2147483647 w 1046"/>
                <a:gd name="T99" fmla="*/ 2147483647 h 564"/>
                <a:gd name="T100" fmla="*/ 2147483647 w 1046"/>
                <a:gd name="T101" fmla="*/ 2147483647 h 564"/>
                <a:gd name="T102" fmla="*/ 2147483647 w 1046"/>
                <a:gd name="T103" fmla="*/ 2147483647 h 564"/>
                <a:gd name="T104" fmla="*/ 2147483647 w 1046"/>
                <a:gd name="T105" fmla="*/ 2147483647 h 564"/>
                <a:gd name="T106" fmla="*/ 2147483647 w 1046"/>
                <a:gd name="T107" fmla="*/ 2147483647 h 564"/>
                <a:gd name="T108" fmla="*/ 2147483647 w 1046"/>
                <a:gd name="T109" fmla="*/ 2147483647 h 564"/>
                <a:gd name="T110" fmla="*/ 2147483647 w 1046"/>
                <a:gd name="T111" fmla="*/ 2147483647 h 564"/>
                <a:gd name="T112" fmla="*/ 2147483647 w 1046"/>
                <a:gd name="T113" fmla="*/ 2147483647 h 564"/>
                <a:gd name="T114" fmla="*/ 2147483647 w 1046"/>
                <a:gd name="T115" fmla="*/ 2147483647 h 5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564"/>
                <a:gd name="T176" fmla="*/ 1046 w 1046"/>
                <a:gd name="T177" fmla="*/ 564 h 5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564">
                  <a:moveTo>
                    <a:pt x="297" y="0"/>
                  </a:moveTo>
                  <a:lnTo>
                    <a:pt x="1046" y="0"/>
                  </a:lnTo>
                  <a:lnTo>
                    <a:pt x="1023" y="18"/>
                  </a:lnTo>
                  <a:lnTo>
                    <a:pt x="1000" y="39"/>
                  </a:lnTo>
                  <a:lnTo>
                    <a:pt x="979" y="61"/>
                  </a:lnTo>
                  <a:lnTo>
                    <a:pt x="961" y="84"/>
                  </a:lnTo>
                  <a:lnTo>
                    <a:pt x="945" y="112"/>
                  </a:lnTo>
                  <a:lnTo>
                    <a:pt x="932" y="142"/>
                  </a:lnTo>
                  <a:lnTo>
                    <a:pt x="845" y="142"/>
                  </a:lnTo>
                  <a:lnTo>
                    <a:pt x="845" y="564"/>
                  </a:lnTo>
                  <a:lnTo>
                    <a:pt x="704" y="564"/>
                  </a:lnTo>
                  <a:lnTo>
                    <a:pt x="704" y="147"/>
                  </a:lnTo>
                  <a:lnTo>
                    <a:pt x="662" y="142"/>
                  </a:lnTo>
                  <a:lnTo>
                    <a:pt x="618" y="141"/>
                  </a:lnTo>
                  <a:lnTo>
                    <a:pt x="571" y="141"/>
                  </a:lnTo>
                  <a:lnTo>
                    <a:pt x="522" y="141"/>
                  </a:lnTo>
                  <a:lnTo>
                    <a:pt x="471" y="142"/>
                  </a:lnTo>
                  <a:lnTo>
                    <a:pt x="457" y="141"/>
                  </a:lnTo>
                  <a:lnTo>
                    <a:pt x="441" y="141"/>
                  </a:lnTo>
                  <a:lnTo>
                    <a:pt x="422" y="140"/>
                  </a:lnTo>
                  <a:lnTo>
                    <a:pt x="402" y="139"/>
                  </a:lnTo>
                  <a:lnTo>
                    <a:pt x="382" y="138"/>
                  </a:lnTo>
                  <a:lnTo>
                    <a:pt x="361" y="139"/>
                  </a:lnTo>
                  <a:lnTo>
                    <a:pt x="342" y="140"/>
                  </a:lnTo>
                  <a:lnTo>
                    <a:pt x="323" y="142"/>
                  </a:lnTo>
                  <a:lnTo>
                    <a:pt x="308" y="145"/>
                  </a:lnTo>
                  <a:lnTo>
                    <a:pt x="295" y="152"/>
                  </a:lnTo>
                  <a:lnTo>
                    <a:pt x="285" y="160"/>
                  </a:lnTo>
                  <a:lnTo>
                    <a:pt x="279" y="170"/>
                  </a:lnTo>
                  <a:lnTo>
                    <a:pt x="279" y="183"/>
                  </a:lnTo>
                  <a:lnTo>
                    <a:pt x="283" y="194"/>
                  </a:lnTo>
                  <a:lnTo>
                    <a:pt x="291" y="203"/>
                  </a:lnTo>
                  <a:lnTo>
                    <a:pt x="301" y="208"/>
                  </a:lnTo>
                  <a:lnTo>
                    <a:pt x="316" y="211"/>
                  </a:lnTo>
                  <a:lnTo>
                    <a:pt x="331" y="212"/>
                  </a:lnTo>
                  <a:lnTo>
                    <a:pt x="348" y="212"/>
                  </a:lnTo>
                  <a:lnTo>
                    <a:pt x="367" y="211"/>
                  </a:lnTo>
                  <a:lnTo>
                    <a:pt x="385" y="210"/>
                  </a:lnTo>
                  <a:lnTo>
                    <a:pt x="403" y="209"/>
                  </a:lnTo>
                  <a:lnTo>
                    <a:pt x="422" y="209"/>
                  </a:lnTo>
                  <a:lnTo>
                    <a:pt x="439" y="210"/>
                  </a:lnTo>
                  <a:lnTo>
                    <a:pt x="466" y="217"/>
                  </a:lnTo>
                  <a:lnTo>
                    <a:pt x="491" y="228"/>
                  </a:lnTo>
                  <a:lnTo>
                    <a:pt x="513" y="241"/>
                  </a:lnTo>
                  <a:lnTo>
                    <a:pt x="532" y="258"/>
                  </a:lnTo>
                  <a:lnTo>
                    <a:pt x="547" y="278"/>
                  </a:lnTo>
                  <a:lnTo>
                    <a:pt x="560" y="300"/>
                  </a:lnTo>
                  <a:lnTo>
                    <a:pt x="570" y="324"/>
                  </a:lnTo>
                  <a:lnTo>
                    <a:pt x="577" y="348"/>
                  </a:lnTo>
                  <a:lnTo>
                    <a:pt x="580" y="374"/>
                  </a:lnTo>
                  <a:lnTo>
                    <a:pt x="581" y="399"/>
                  </a:lnTo>
                  <a:lnTo>
                    <a:pt x="579" y="425"/>
                  </a:lnTo>
                  <a:lnTo>
                    <a:pt x="572" y="449"/>
                  </a:lnTo>
                  <a:lnTo>
                    <a:pt x="564" y="473"/>
                  </a:lnTo>
                  <a:lnTo>
                    <a:pt x="551" y="495"/>
                  </a:lnTo>
                  <a:lnTo>
                    <a:pt x="536" y="515"/>
                  </a:lnTo>
                  <a:lnTo>
                    <a:pt x="517" y="532"/>
                  </a:lnTo>
                  <a:lnTo>
                    <a:pt x="494" y="546"/>
                  </a:lnTo>
                  <a:lnTo>
                    <a:pt x="468" y="557"/>
                  </a:lnTo>
                  <a:lnTo>
                    <a:pt x="439" y="564"/>
                  </a:lnTo>
                  <a:lnTo>
                    <a:pt x="0" y="564"/>
                  </a:lnTo>
                  <a:lnTo>
                    <a:pt x="17" y="551"/>
                  </a:lnTo>
                  <a:lnTo>
                    <a:pt x="32" y="534"/>
                  </a:lnTo>
                  <a:lnTo>
                    <a:pt x="47" y="516"/>
                  </a:lnTo>
                  <a:lnTo>
                    <a:pt x="61" y="496"/>
                  </a:lnTo>
                  <a:lnTo>
                    <a:pt x="75" y="477"/>
                  </a:lnTo>
                  <a:lnTo>
                    <a:pt x="90" y="458"/>
                  </a:lnTo>
                  <a:lnTo>
                    <a:pt x="105" y="443"/>
                  </a:lnTo>
                  <a:lnTo>
                    <a:pt x="123" y="429"/>
                  </a:lnTo>
                  <a:lnTo>
                    <a:pt x="142" y="422"/>
                  </a:lnTo>
                  <a:lnTo>
                    <a:pt x="156" y="419"/>
                  </a:lnTo>
                  <a:lnTo>
                    <a:pt x="174" y="418"/>
                  </a:lnTo>
                  <a:lnTo>
                    <a:pt x="194" y="418"/>
                  </a:lnTo>
                  <a:lnTo>
                    <a:pt x="216" y="419"/>
                  </a:lnTo>
                  <a:lnTo>
                    <a:pt x="240" y="420"/>
                  </a:lnTo>
                  <a:lnTo>
                    <a:pt x="267" y="422"/>
                  </a:lnTo>
                  <a:lnTo>
                    <a:pt x="292" y="424"/>
                  </a:lnTo>
                  <a:lnTo>
                    <a:pt x="318" y="425"/>
                  </a:lnTo>
                  <a:lnTo>
                    <a:pt x="343" y="425"/>
                  </a:lnTo>
                  <a:lnTo>
                    <a:pt x="367" y="425"/>
                  </a:lnTo>
                  <a:lnTo>
                    <a:pt x="389" y="423"/>
                  </a:lnTo>
                  <a:lnTo>
                    <a:pt x="408" y="419"/>
                  </a:lnTo>
                  <a:lnTo>
                    <a:pt x="423" y="415"/>
                  </a:lnTo>
                  <a:lnTo>
                    <a:pt x="434" y="407"/>
                  </a:lnTo>
                  <a:lnTo>
                    <a:pt x="442" y="397"/>
                  </a:lnTo>
                  <a:lnTo>
                    <a:pt x="443" y="385"/>
                  </a:lnTo>
                  <a:lnTo>
                    <a:pt x="441" y="373"/>
                  </a:lnTo>
                  <a:lnTo>
                    <a:pt x="434" y="362"/>
                  </a:lnTo>
                  <a:lnTo>
                    <a:pt x="424" y="357"/>
                  </a:lnTo>
                  <a:lnTo>
                    <a:pt x="411" y="352"/>
                  </a:lnTo>
                  <a:lnTo>
                    <a:pt x="395" y="351"/>
                  </a:lnTo>
                  <a:lnTo>
                    <a:pt x="379" y="350"/>
                  </a:lnTo>
                  <a:lnTo>
                    <a:pt x="361" y="351"/>
                  </a:lnTo>
                  <a:lnTo>
                    <a:pt x="342" y="352"/>
                  </a:lnTo>
                  <a:lnTo>
                    <a:pt x="324" y="354"/>
                  </a:lnTo>
                  <a:lnTo>
                    <a:pt x="307" y="355"/>
                  </a:lnTo>
                  <a:lnTo>
                    <a:pt x="290" y="354"/>
                  </a:lnTo>
                  <a:lnTo>
                    <a:pt x="275" y="352"/>
                  </a:lnTo>
                  <a:lnTo>
                    <a:pt x="248" y="346"/>
                  </a:lnTo>
                  <a:lnTo>
                    <a:pt x="224" y="335"/>
                  </a:lnTo>
                  <a:lnTo>
                    <a:pt x="203" y="319"/>
                  </a:lnTo>
                  <a:lnTo>
                    <a:pt x="185" y="301"/>
                  </a:lnTo>
                  <a:lnTo>
                    <a:pt x="169" y="281"/>
                  </a:lnTo>
                  <a:lnTo>
                    <a:pt x="158" y="258"/>
                  </a:lnTo>
                  <a:lnTo>
                    <a:pt x="148" y="234"/>
                  </a:lnTo>
                  <a:lnTo>
                    <a:pt x="143" y="209"/>
                  </a:lnTo>
                  <a:lnTo>
                    <a:pt x="141" y="182"/>
                  </a:lnTo>
                  <a:lnTo>
                    <a:pt x="141" y="157"/>
                  </a:lnTo>
                  <a:lnTo>
                    <a:pt x="145" y="131"/>
                  </a:lnTo>
                  <a:lnTo>
                    <a:pt x="152" y="105"/>
                  </a:lnTo>
                  <a:lnTo>
                    <a:pt x="162" y="82"/>
                  </a:lnTo>
                  <a:lnTo>
                    <a:pt x="176" y="61"/>
                  </a:lnTo>
                  <a:lnTo>
                    <a:pt x="193" y="42"/>
                  </a:lnTo>
                  <a:lnTo>
                    <a:pt x="214" y="25"/>
                  </a:lnTo>
                  <a:lnTo>
                    <a:pt x="238" y="13"/>
                  </a:lnTo>
                  <a:lnTo>
                    <a:pt x="266" y="4"/>
                  </a:lnTo>
                  <a:lnTo>
                    <a:pt x="297"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1" name="Freeform 18"/>
            <p:cNvSpPr>
              <a:spLocks noChangeArrowheads="1"/>
            </p:cNvSpPr>
            <p:nvPr/>
          </p:nvSpPr>
          <p:spPr bwMode="auto">
            <a:xfrm>
              <a:off x="1211263" y="0"/>
              <a:ext cx="855663" cy="879475"/>
            </a:xfrm>
            <a:custGeom>
              <a:avLst/>
              <a:gdLst>
                <a:gd name="T0" fmla="*/ 0 w 539"/>
                <a:gd name="T1" fmla="*/ 0 h 554"/>
                <a:gd name="T2" fmla="*/ 2147483647 w 539"/>
                <a:gd name="T3" fmla="*/ 0 h 554"/>
                <a:gd name="T4" fmla="*/ 2147483647 w 539"/>
                <a:gd name="T5" fmla="*/ 2147483647 h 554"/>
                <a:gd name="T6" fmla="*/ 2147483647 w 539"/>
                <a:gd name="T7" fmla="*/ 2147483647 h 554"/>
                <a:gd name="T8" fmla="*/ 2147483647 w 539"/>
                <a:gd name="T9" fmla="*/ 2147483647 h 554"/>
                <a:gd name="T10" fmla="*/ 2147483647 w 539"/>
                <a:gd name="T11" fmla="*/ 2147483647 h 554"/>
                <a:gd name="T12" fmla="*/ 2147483647 w 539"/>
                <a:gd name="T13" fmla="*/ 2147483647 h 554"/>
                <a:gd name="T14" fmla="*/ 2147483647 w 539"/>
                <a:gd name="T15" fmla="*/ 2147483647 h 554"/>
                <a:gd name="T16" fmla="*/ 2147483647 w 539"/>
                <a:gd name="T17" fmla="*/ 2147483647 h 554"/>
                <a:gd name="T18" fmla="*/ 2147483647 w 539"/>
                <a:gd name="T19" fmla="*/ 2147483647 h 554"/>
                <a:gd name="T20" fmla="*/ 2147483647 w 539"/>
                <a:gd name="T21" fmla="*/ 2147483647 h 554"/>
                <a:gd name="T22" fmla="*/ 2147483647 w 539"/>
                <a:gd name="T23" fmla="*/ 2147483647 h 554"/>
                <a:gd name="T24" fmla="*/ 2147483647 w 539"/>
                <a:gd name="T25" fmla="*/ 2147483647 h 554"/>
                <a:gd name="T26" fmla="*/ 2147483647 w 539"/>
                <a:gd name="T27" fmla="*/ 2147483647 h 554"/>
                <a:gd name="T28" fmla="*/ 2147483647 w 539"/>
                <a:gd name="T29" fmla="*/ 2147483647 h 554"/>
                <a:gd name="T30" fmla="*/ 2147483647 w 539"/>
                <a:gd name="T31" fmla="*/ 2147483647 h 554"/>
                <a:gd name="T32" fmla="*/ 2147483647 w 539"/>
                <a:gd name="T33" fmla="*/ 2147483647 h 554"/>
                <a:gd name="T34" fmla="*/ 2147483647 w 539"/>
                <a:gd name="T35" fmla="*/ 2147483647 h 554"/>
                <a:gd name="T36" fmla="*/ 2147483647 w 539"/>
                <a:gd name="T37" fmla="*/ 2147483647 h 554"/>
                <a:gd name="T38" fmla="*/ 2147483647 w 539"/>
                <a:gd name="T39" fmla="*/ 2147483647 h 554"/>
                <a:gd name="T40" fmla="*/ 2147483647 w 539"/>
                <a:gd name="T41" fmla="*/ 2147483647 h 554"/>
                <a:gd name="T42" fmla="*/ 2147483647 w 539"/>
                <a:gd name="T43" fmla="*/ 2147483647 h 554"/>
                <a:gd name="T44" fmla="*/ 2147483647 w 539"/>
                <a:gd name="T45" fmla="*/ 2147483647 h 554"/>
                <a:gd name="T46" fmla="*/ 2147483647 w 539"/>
                <a:gd name="T47" fmla="*/ 2147483647 h 554"/>
                <a:gd name="T48" fmla="*/ 2147483647 w 539"/>
                <a:gd name="T49" fmla="*/ 2147483647 h 554"/>
                <a:gd name="T50" fmla="*/ 2147483647 w 539"/>
                <a:gd name="T51" fmla="*/ 2147483647 h 554"/>
                <a:gd name="T52" fmla="*/ 2147483647 w 539"/>
                <a:gd name="T53" fmla="*/ 2147483647 h 554"/>
                <a:gd name="T54" fmla="*/ 2147483647 w 539"/>
                <a:gd name="T55" fmla="*/ 2147483647 h 554"/>
                <a:gd name="T56" fmla="*/ 2147483647 w 539"/>
                <a:gd name="T57" fmla="*/ 2147483647 h 554"/>
                <a:gd name="T58" fmla="*/ 2147483647 w 539"/>
                <a:gd name="T59" fmla="*/ 2147483647 h 554"/>
                <a:gd name="T60" fmla="*/ 2147483647 w 539"/>
                <a:gd name="T61" fmla="*/ 2147483647 h 554"/>
                <a:gd name="T62" fmla="*/ 2147483647 w 539"/>
                <a:gd name="T63" fmla="*/ 2147483647 h 554"/>
                <a:gd name="T64" fmla="*/ 0 w 539"/>
                <a:gd name="T65" fmla="*/ 0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9"/>
                <a:gd name="T100" fmla="*/ 0 h 554"/>
                <a:gd name="T101" fmla="*/ 539 w 539"/>
                <a:gd name="T102" fmla="*/ 554 h 5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9" h="554">
                  <a:moveTo>
                    <a:pt x="0" y="0"/>
                  </a:moveTo>
                  <a:lnTo>
                    <a:pt x="539" y="0"/>
                  </a:lnTo>
                  <a:lnTo>
                    <a:pt x="515" y="17"/>
                  </a:lnTo>
                  <a:lnTo>
                    <a:pt x="495" y="37"/>
                  </a:lnTo>
                  <a:lnTo>
                    <a:pt x="476" y="61"/>
                  </a:lnTo>
                  <a:lnTo>
                    <a:pt x="461" y="86"/>
                  </a:lnTo>
                  <a:lnTo>
                    <a:pt x="446" y="113"/>
                  </a:lnTo>
                  <a:lnTo>
                    <a:pt x="434" y="142"/>
                  </a:lnTo>
                  <a:lnTo>
                    <a:pt x="256" y="142"/>
                  </a:lnTo>
                  <a:lnTo>
                    <a:pt x="256" y="422"/>
                  </a:lnTo>
                  <a:lnTo>
                    <a:pt x="232" y="444"/>
                  </a:lnTo>
                  <a:lnTo>
                    <a:pt x="208" y="468"/>
                  </a:lnTo>
                  <a:lnTo>
                    <a:pt x="184" y="493"/>
                  </a:lnTo>
                  <a:lnTo>
                    <a:pt x="159" y="516"/>
                  </a:lnTo>
                  <a:lnTo>
                    <a:pt x="136" y="537"/>
                  </a:lnTo>
                  <a:lnTo>
                    <a:pt x="114" y="554"/>
                  </a:lnTo>
                  <a:lnTo>
                    <a:pt x="110" y="509"/>
                  </a:lnTo>
                  <a:lnTo>
                    <a:pt x="110" y="462"/>
                  </a:lnTo>
                  <a:lnTo>
                    <a:pt x="112" y="414"/>
                  </a:lnTo>
                  <a:lnTo>
                    <a:pt x="115" y="366"/>
                  </a:lnTo>
                  <a:lnTo>
                    <a:pt x="118" y="318"/>
                  </a:lnTo>
                  <a:lnTo>
                    <a:pt x="121" y="270"/>
                  </a:lnTo>
                  <a:lnTo>
                    <a:pt x="122" y="223"/>
                  </a:lnTo>
                  <a:lnTo>
                    <a:pt x="119" y="179"/>
                  </a:lnTo>
                  <a:lnTo>
                    <a:pt x="114" y="137"/>
                  </a:lnTo>
                  <a:lnTo>
                    <a:pt x="106" y="113"/>
                  </a:lnTo>
                  <a:lnTo>
                    <a:pt x="96" y="93"/>
                  </a:lnTo>
                  <a:lnTo>
                    <a:pt x="82" y="74"/>
                  </a:lnTo>
                  <a:lnTo>
                    <a:pt x="66" y="57"/>
                  </a:lnTo>
                  <a:lnTo>
                    <a:pt x="50" y="42"/>
                  </a:lnTo>
                  <a:lnTo>
                    <a:pt x="32" y="27"/>
                  </a:lnTo>
                  <a:lnTo>
                    <a:pt x="15" y="13"/>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2" name="Freeform 20"/>
            <p:cNvSpPr>
              <a:spLocks noChangeArrowheads="1"/>
            </p:cNvSpPr>
            <p:nvPr/>
          </p:nvSpPr>
          <p:spPr bwMode="auto">
            <a:xfrm>
              <a:off x="608013" y="0"/>
              <a:ext cx="720725" cy="879475"/>
            </a:xfrm>
            <a:custGeom>
              <a:avLst/>
              <a:gdLst>
                <a:gd name="T0" fmla="*/ 2147483647 w 454"/>
                <a:gd name="T1" fmla="*/ 0 h 554"/>
                <a:gd name="T2" fmla="*/ 2147483647 w 454"/>
                <a:gd name="T3" fmla="*/ 2147483647 h 554"/>
                <a:gd name="T4" fmla="*/ 2147483647 w 454"/>
                <a:gd name="T5" fmla="*/ 2147483647 h 554"/>
                <a:gd name="T6" fmla="*/ 2147483647 w 454"/>
                <a:gd name="T7" fmla="*/ 2147483647 h 554"/>
                <a:gd name="T8" fmla="*/ 2147483647 w 454"/>
                <a:gd name="T9" fmla="*/ 2147483647 h 554"/>
                <a:gd name="T10" fmla="*/ 2147483647 w 454"/>
                <a:gd name="T11" fmla="*/ 2147483647 h 554"/>
                <a:gd name="T12" fmla="*/ 2147483647 w 454"/>
                <a:gd name="T13" fmla="*/ 2147483647 h 554"/>
                <a:gd name="T14" fmla="*/ 2147483647 w 454"/>
                <a:gd name="T15" fmla="*/ 2147483647 h 554"/>
                <a:gd name="T16" fmla="*/ 2147483647 w 454"/>
                <a:gd name="T17" fmla="*/ 2147483647 h 554"/>
                <a:gd name="T18" fmla="*/ 2147483647 w 454"/>
                <a:gd name="T19" fmla="*/ 2147483647 h 554"/>
                <a:gd name="T20" fmla="*/ 2147483647 w 454"/>
                <a:gd name="T21" fmla="*/ 2147483647 h 554"/>
                <a:gd name="T22" fmla="*/ 2147483647 w 454"/>
                <a:gd name="T23" fmla="*/ 2147483647 h 554"/>
                <a:gd name="T24" fmla="*/ 2147483647 w 454"/>
                <a:gd name="T25" fmla="*/ 2147483647 h 554"/>
                <a:gd name="T26" fmla="*/ 2147483647 w 454"/>
                <a:gd name="T27" fmla="*/ 2147483647 h 554"/>
                <a:gd name="T28" fmla="*/ 0 w 454"/>
                <a:gd name="T29" fmla="*/ 2147483647 h 554"/>
                <a:gd name="T30" fmla="*/ 2147483647 w 454"/>
                <a:gd name="T31" fmla="*/ 2147483647 h 554"/>
                <a:gd name="T32" fmla="*/ 2147483647 w 454"/>
                <a:gd name="T33" fmla="*/ 2147483647 h 554"/>
                <a:gd name="T34" fmla="*/ 2147483647 w 454"/>
                <a:gd name="T35" fmla="*/ 2147483647 h 554"/>
                <a:gd name="T36" fmla="*/ 2147483647 w 454"/>
                <a:gd name="T37" fmla="*/ 2147483647 h 554"/>
                <a:gd name="T38" fmla="*/ 2147483647 w 454"/>
                <a:gd name="T39" fmla="*/ 2147483647 h 554"/>
                <a:gd name="T40" fmla="*/ 2147483647 w 454"/>
                <a:gd name="T41" fmla="*/ 2147483647 h 554"/>
                <a:gd name="T42" fmla="*/ 2147483647 w 454"/>
                <a:gd name="T43" fmla="*/ 2147483647 h 554"/>
                <a:gd name="T44" fmla="*/ 2147483647 w 454"/>
                <a:gd name="T45" fmla="*/ 2147483647 h 554"/>
                <a:gd name="T46" fmla="*/ 2147483647 w 454"/>
                <a:gd name="T47" fmla="*/ 2147483647 h 554"/>
                <a:gd name="T48" fmla="*/ 2147483647 w 454"/>
                <a:gd name="T49" fmla="*/ 2147483647 h 554"/>
                <a:gd name="T50" fmla="*/ 2147483647 w 454"/>
                <a:gd name="T51" fmla="*/ 2147483647 h 554"/>
                <a:gd name="T52" fmla="*/ 2147483647 w 454"/>
                <a:gd name="T53" fmla="*/ 2147483647 h 554"/>
                <a:gd name="T54" fmla="*/ 2147483647 w 454"/>
                <a:gd name="T55" fmla="*/ 2147483647 h 554"/>
                <a:gd name="T56" fmla="*/ 2147483647 w 454"/>
                <a:gd name="T57" fmla="*/ 2147483647 h 554"/>
                <a:gd name="T58" fmla="*/ 2147483647 w 454"/>
                <a:gd name="T59" fmla="*/ 2147483647 h 554"/>
                <a:gd name="T60" fmla="*/ 2147483647 w 454"/>
                <a:gd name="T61" fmla="*/ 2147483647 h 554"/>
                <a:gd name="T62" fmla="*/ 2147483647 w 454"/>
                <a:gd name="T63" fmla="*/ 2147483647 h 5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554"/>
                <a:gd name="T98" fmla="*/ 454 w 454"/>
                <a:gd name="T99" fmla="*/ 554 h 5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554">
                  <a:moveTo>
                    <a:pt x="0" y="0"/>
                  </a:moveTo>
                  <a:lnTo>
                    <a:pt x="238" y="0"/>
                  </a:lnTo>
                  <a:lnTo>
                    <a:pt x="277" y="6"/>
                  </a:lnTo>
                  <a:lnTo>
                    <a:pt x="312" y="18"/>
                  </a:lnTo>
                  <a:lnTo>
                    <a:pt x="344" y="35"/>
                  </a:lnTo>
                  <a:lnTo>
                    <a:pt x="373" y="56"/>
                  </a:lnTo>
                  <a:lnTo>
                    <a:pt x="399" y="81"/>
                  </a:lnTo>
                  <a:lnTo>
                    <a:pt x="420" y="109"/>
                  </a:lnTo>
                  <a:lnTo>
                    <a:pt x="435" y="139"/>
                  </a:lnTo>
                  <a:lnTo>
                    <a:pt x="447" y="172"/>
                  </a:lnTo>
                  <a:lnTo>
                    <a:pt x="453" y="206"/>
                  </a:lnTo>
                  <a:lnTo>
                    <a:pt x="454" y="246"/>
                  </a:lnTo>
                  <a:lnTo>
                    <a:pt x="449" y="283"/>
                  </a:lnTo>
                  <a:lnTo>
                    <a:pt x="439" y="318"/>
                  </a:lnTo>
                  <a:lnTo>
                    <a:pt x="422" y="348"/>
                  </a:lnTo>
                  <a:lnTo>
                    <a:pt x="402" y="376"/>
                  </a:lnTo>
                  <a:lnTo>
                    <a:pt x="377" y="400"/>
                  </a:lnTo>
                  <a:lnTo>
                    <a:pt x="348" y="420"/>
                  </a:lnTo>
                  <a:lnTo>
                    <a:pt x="315" y="437"/>
                  </a:lnTo>
                  <a:lnTo>
                    <a:pt x="277" y="449"/>
                  </a:lnTo>
                  <a:lnTo>
                    <a:pt x="236" y="458"/>
                  </a:lnTo>
                  <a:lnTo>
                    <a:pt x="193" y="463"/>
                  </a:lnTo>
                  <a:lnTo>
                    <a:pt x="146" y="463"/>
                  </a:lnTo>
                  <a:lnTo>
                    <a:pt x="96" y="458"/>
                  </a:lnTo>
                  <a:lnTo>
                    <a:pt x="81" y="474"/>
                  </a:lnTo>
                  <a:lnTo>
                    <a:pt x="64" y="493"/>
                  </a:lnTo>
                  <a:lnTo>
                    <a:pt x="48" y="512"/>
                  </a:lnTo>
                  <a:lnTo>
                    <a:pt x="32" y="529"/>
                  </a:lnTo>
                  <a:lnTo>
                    <a:pt x="17" y="544"/>
                  </a:lnTo>
                  <a:lnTo>
                    <a:pt x="0" y="554"/>
                  </a:lnTo>
                  <a:lnTo>
                    <a:pt x="0" y="454"/>
                  </a:lnTo>
                  <a:lnTo>
                    <a:pt x="24" y="436"/>
                  </a:lnTo>
                  <a:lnTo>
                    <a:pt x="47" y="415"/>
                  </a:lnTo>
                  <a:lnTo>
                    <a:pt x="65" y="393"/>
                  </a:lnTo>
                  <a:lnTo>
                    <a:pt x="82" y="368"/>
                  </a:lnTo>
                  <a:lnTo>
                    <a:pt x="99" y="342"/>
                  </a:lnTo>
                  <a:lnTo>
                    <a:pt x="115" y="316"/>
                  </a:lnTo>
                  <a:lnTo>
                    <a:pt x="145" y="318"/>
                  </a:lnTo>
                  <a:lnTo>
                    <a:pt x="173" y="318"/>
                  </a:lnTo>
                  <a:lnTo>
                    <a:pt x="199" y="317"/>
                  </a:lnTo>
                  <a:lnTo>
                    <a:pt x="224" y="315"/>
                  </a:lnTo>
                  <a:lnTo>
                    <a:pt x="246" y="309"/>
                  </a:lnTo>
                  <a:lnTo>
                    <a:pt x="266" y="302"/>
                  </a:lnTo>
                  <a:lnTo>
                    <a:pt x="282" y="292"/>
                  </a:lnTo>
                  <a:lnTo>
                    <a:pt x="295" y="280"/>
                  </a:lnTo>
                  <a:lnTo>
                    <a:pt x="305" y="265"/>
                  </a:lnTo>
                  <a:lnTo>
                    <a:pt x="310" y="247"/>
                  </a:lnTo>
                  <a:lnTo>
                    <a:pt x="311" y="224"/>
                  </a:lnTo>
                  <a:lnTo>
                    <a:pt x="308" y="202"/>
                  </a:lnTo>
                  <a:lnTo>
                    <a:pt x="301" y="185"/>
                  </a:lnTo>
                  <a:lnTo>
                    <a:pt x="290" y="171"/>
                  </a:lnTo>
                  <a:lnTo>
                    <a:pt x="276" y="160"/>
                  </a:lnTo>
                  <a:lnTo>
                    <a:pt x="259" y="152"/>
                  </a:lnTo>
                  <a:lnTo>
                    <a:pt x="239" y="147"/>
                  </a:lnTo>
                  <a:lnTo>
                    <a:pt x="217" y="142"/>
                  </a:lnTo>
                  <a:lnTo>
                    <a:pt x="193" y="141"/>
                  </a:lnTo>
                  <a:lnTo>
                    <a:pt x="166" y="140"/>
                  </a:lnTo>
                  <a:lnTo>
                    <a:pt x="139" y="141"/>
                  </a:lnTo>
                  <a:lnTo>
                    <a:pt x="110" y="142"/>
                  </a:lnTo>
                  <a:lnTo>
                    <a:pt x="99" y="112"/>
                  </a:lnTo>
                  <a:lnTo>
                    <a:pt x="83" y="85"/>
                  </a:lnTo>
                  <a:lnTo>
                    <a:pt x="65" y="61"/>
                  </a:lnTo>
                  <a:lnTo>
                    <a:pt x="46" y="39"/>
                  </a:lnTo>
                  <a:lnTo>
                    <a:pt x="24" y="18"/>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3" name="Freeform 22"/>
            <p:cNvSpPr>
              <a:spLocks noChangeArrowheads="1"/>
            </p:cNvSpPr>
            <p:nvPr/>
          </p:nvSpPr>
          <p:spPr bwMode="auto">
            <a:xfrm>
              <a:off x="0" y="0"/>
              <a:ext cx="719138" cy="889000"/>
            </a:xfrm>
            <a:custGeom>
              <a:avLst/>
              <a:gdLst>
                <a:gd name="T0" fmla="*/ 2147483647 w 453"/>
                <a:gd name="T1" fmla="*/ 0 h 560"/>
                <a:gd name="T2" fmla="*/ 2147483647 w 453"/>
                <a:gd name="T3" fmla="*/ 2147483647 h 560"/>
                <a:gd name="T4" fmla="*/ 2147483647 w 453"/>
                <a:gd name="T5" fmla="*/ 2147483647 h 560"/>
                <a:gd name="T6" fmla="*/ 2147483647 w 453"/>
                <a:gd name="T7" fmla="*/ 2147483647 h 560"/>
                <a:gd name="T8" fmla="*/ 2147483647 w 453"/>
                <a:gd name="T9" fmla="*/ 2147483647 h 560"/>
                <a:gd name="T10" fmla="*/ 2147483647 w 453"/>
                <a:gd name="T11" fmla="*/ 2147483647 h 560"/>
                <a:gd name="T12" fmla="*/ 2147483647 w 453"/>
                <a:gd name="T13" fmla="*/ 2147483647 h 560"/>
                <a:gd name="T14" fmla="*/ 2147483647 w 453"/>
                <a:gd name="T15" fmla="*/ 2147483647 h 560"/>
                <a:gd name="T16" fmla="*/ 2147483647 w 453"/>
                <a:gd name="T17" fmla="*/ 2147483647 h 560"/>
                <a:gd name="T18" fmla="*/ 2147483647 w 453"/>
                <a:gd name="T19" fmla="*/ 2147483647 h 560"/>
                <a:gd name="T20" fmla="*/ 2147483647 w 453"/>
                <a:gd name="T21" fmla="*/ 2147483647 h 560"/>
                <a:gd name="T22" fmla="*/ 2147483647 w 453"/>
                <a:gd name="T23" fmla="*/ 2147483647 h 560"/>
                <a:gd name="T24" fmla="*/ 2147483647 w 453"/>
                <a:gd name="T25" fmla="*/ 2147483647 h 560"/>
                <a:gd name="T26" fmla="*/ 2147483647 w 453"/>
                <a:gd name="T27" fmla="*/ 2147483647 h 560"/>
                <a:gd name="T28" fmla="*/ 2147483647 w 453"/>
                <a:gd name="T29" fmla="*/ 2147483647 h 560"/>
                <a:gd name="T30" fmla="*/ 0 w 453"/>
                <a:gd name="T31" fmla="*/ 2147483647 h 560"/>
                <a:gd name="T32" fmla="*/ 2147483647 w 453"/>
                <a:gd name="T33" fmla="*/ 2147483647 h 560"/>
                <a:gd name="T34" fmla="*/ 2147483647 w 453"/>
                <a:gd name="T35" fmla="*/ 2147483647 h 560"/>
                <a:gd name="T36" fmla="*/ 2147483647 w 453"/>
                <a:gd name="T37" fmla="*/ 2147483647 h 560"/>
                <a:gd name="T38" fmla="*/ 2147483647 w 453"/>
                <a:gd name="T39" fmla="*/ 2147483647 h 560"/>
                <a:gd name="T40" fmla="*/ 2147483647 w 453"/>
                <a:gd name="T41" fmla="*/ 2147483647 h 560"/>
                <a:gd name="T42" fmla="*/ 2147483647 w 453"/>
                <a:gd name="T43" fmla="*/ 2147483647 h 560"/>
                <a:gd name="T44" fmla="*/ 2147483647 w 453"/>
                <a:gd name="T45" fmla="*/ 2147483647 h 560"/>
                <a:gd name="T46" fmla="*/ 2147483647 w 453"/>
                <a:gd name="T47" fmla="*/ 2147483647 h 560"/>
                <a:gd name="T48" fmla="*/ 2147483647 w 453"/>
                <a:gd name="T49" fmla="*/ 2147483647 h 560"/>
                <a:gd name="T50" fmla="*/ 2147483647 w 453"/>
                <a:gd name="T51" fmla="*/ 2147483647 h 560"/>
                <a:gd name="T52" fmla="*/ 2147483647 w 453"/>
                <a:gd name="T53" fmla="*/ 2147483647 h 560"/>
                <a:gd name="T54" fmla="*/ 2147483647 w 453"/>
                <a:gd name="T55" fmla="*/ 2147483647 h 560"/>
                <a:gd name="T56" fmla="*/ 2147483647 w 453"/>
                <a:gd name="T57" fmla="*/ 2147483647 h 560"/>
                <a:gd name="T58" fmla="*/ 2147483647 w 453"/>
                <a:gd name="T59" fmla="*/ 2147483647 h 560"/>
                <a:gd name="T60" fmla="*/ 2147483647 w 453"/>
                <a:gd name="T61" fmla="*/ 2147483647 h 560"/>
                <a:gd name="T62" fmla="*/ 0 w 453"/>
                <a:gd name="T63" fmla="*/ 2147483647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560"/>
                <a:gd name="T98" fmla="*/ 453 w 453"/>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560">
                  <a:moveTo>
                    <a:pt x="0" y="0"/>
                  </a:moveTo>
                  <a:lnTo>
                    <a:pt x="237" y="0"/>
                  </a:lnTo>
                  <a:lnTo>
                    <a:pt x="237" y="4"/>
                  </a:lnTo>
                  <a:lnTo>
                    <a:pt x="277" y="10"/>
                  </a:lnTo>
                  <a:lnTo>
                    <a:pt x="313" y="21"/>
                  </a:lnTo>
                  <a:lnTo>
                    <a:pt x="345" y="36"/>
                  </a:lnTo>
                  <a:lnTo>
                    <a:pt x="374" y="55"/>
                  </a:lnTo>
                  <a:lnTo>
                    <a:pt x="400" y="79"/>
                  </a:lnTo>
                  <a:lnTo>
                    <a:pt x="420" y="105"/>
                  </a:lnTo>
                  <a:lnTo>
                    <a:pt x="435" y="135"/>
                  </a:lnTo>
                  <a:lnTo>
                    <a:pt x="446" y="170"/>
                  </a:lnTo>
                  <a:lnTo>
                    <a:pt x="452" y="206"/>
                  </a:lnTo>
                  <a:lnTo>
                    <a:pt x="453" y="244"/>
                  </a:lnTo>
                  <a:lnTo>
                    <a:pt x="448" y="280"/>
                  </a:lnTo>
                  <a:lnTo>
                    <a:pt x="440" y="312"/>
                  </a:lnTo>
                  <a:lnTo>
                    <a:pt x="426" y="341"/>
                  </a:lnTo>
                  <a:lnTo>
                    <a:pt x="409" y="368"/>
                  </a:lnTo>
                  <a:lnTo>
                    <a:pt x="388" y="391"/>
                  </a:lnTo>
                  <a:lnTo>
                    <a:pt x="362" y="411"/>
                  </a:lnTo>
                  <a:lnTo>
                    <a:pt x="333" y="428"/>
                  </a:lnTo>
                  <a:lnTo>
                    <a:pt x="301" y="442"/>
                  </a:lnTo>
                  <a:lnTo>
                    <a:pt x="266" y="452"/>
                  </a:lnTo>
                  <a:lnTo>
                    <a:pt x="228" y="458"/>
                  </a:lnTo>
                  <a:lnTo>
                    <a:pt x="187" y="462"/>
                  </a:lnTo>
                  <a:lnTo>
                    <a:pt x="145" y="462"/>
                  </a:lnTo>
                  <a:lnTo>
                    <a:pt x="101" y="458"/>
                  </a:lnTo>
                  <a:lnTo>
                    <a:pt x="79" y="476"/>
                  </a:lnTo>
                  <a:lnTo>
                    <a:pt x="59" y="497"/>
                  </a:lnTo>
                  <a:lnTo>
                    <a:pt x="41" y="519"/>
                  </a:lnTo>
                  <a:lnTo>
                    <a:pt x="21" y="541"/>
                  </a:lnTo>
                  <a:lnTo>
                    <a:pt x="0" y="560"/>
                  </a:lnTo>
                  <a:lnTo>
                    <a:pt x="0" y="316"/>
                  </a:lnTo>
                  <a:lnTo>
                    <a:pt x="24" y="315"/>
                  </a:lnTo>
                  <a:lnTo>
                    <a:pt x="50" y="315"/>
                  </a:lnTo>
                  <a:lnTo>
                    <a:pt x="75" y="315"/>
                  </a:lnTo>
                  <a:lnTo>
                    <a:pt x="102" y="316"/>
                  </a:lnTo>
                  <a:lnTo>
                    <a:pt x="127" y="317"/>
                  </a:lnTo>
                  <a:lnTo>
                    <a:pt x="153" y="318"/>
                  </a:lnTo>
                  <a:lnTo>
                    <a:pt x="178" y="318"/>
                  </a:lnTo>
                  <a:lnTo>
                    <a:pt x="202" y="317"/>
                  </a:lnTo>
                  <a:lnTo>
                    <a:pt x="224" y="314"/>
                  </a:lnTo>
                  <a:lnTo>
                    <a:pt x="244" y="310"/>
                  </a:lnTo>
                  <a:lnTo>
                    <a:pt x="262" y="305"/>
                  </a:lnTo>
                  <a:lnTo>
                    <a:pt x="278" y="296"/>
                  </a:lnTo>
                  <a:lnTo>
                    <a:pt x="291" y="285"/>
                  </a:lnTo>
                  <a:lnTo>
                    <a:pt x="301" y="271"/>
                  </a:lnTo>
                  <a:lnTo>
                    <a:pt x="308" y="255"/>
                  </a:lnTo>
                  <a:lnTo>
                    <a:pt x="310" y="233"/>
                  </a:lnTo>
                  <a:lnTo>
                    <a:pt x="309" y="211"/>
                  </a:lnTo>
                  <a:lnTo>
                    <a:pt x="305" y="193"/>
                  </a:lnTo>
                  <a:lnTo>
                    <a:pt x="296" y="178"/>
                  </a:lnTo>
                  <a:lnTo>
                    <a:pt x="283" y="167"/>
                  </a:lnTo>
                  <a:lnTo>
                    <a:pt x="268" y="157"/>
                  </a:lnTo>
                  <a:lnTo>
                    <a:pt x="250" y="150"/>
                  </a:lnTo>
                  <a:lnTo>
                    <a:pt x="229" y="145"/>
                  </a:lnTo>
                  <a:lnTo>
                    <a:pt x="207" y="142"/>
                  </a:lnTo>
                  <a:lnTo>
                    <a:pt x="184" y="141"/>
                  </a:lnTo>
                  <a:lnTo>
                    <a:pt x="158" y="140"/>
                  </a:lnTo>
                  <a:lnTo>
                    <a:pt x="133" y="140"/>
                  </a:lnTo>
                  <a:lnTo>
                    <a:pt x="106" y="141"/>
                  </a:lnTo>
                  <a:lnTo>
                    <a:pt x="79" y="142"/>
                  </a:lnTo>
                  <a:lnTo>
                    <a:pt x="52" y="142"/>
                  </a:lnTo>
                  <a:lnTo>
                    <a:pt x="25" y="142"/>
                  </a:lnTo>
                  <a:lnTo>
                    <a:pt x="0" y="142"/>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grpSp>
      <p:sp>
        <p:nvSpPr>
          <p:cNvPr id="2052" name="TextBox 18"/>
          <p:cNvSpPr>
            <a:spLocks noChangeArrowheads="1"/>
          </p:cNvSpPr>
          <p:nvPr/>
        </p:nvSpPr>
        <p:spPr bwMode="auto">
          <a:xfrm>
            <a:off x="981579" y="1437922"/>
            <a:ext cx="10148340" cy="2259381"/>
          </a:xfrm>
          <a:prstGeom prst="rect">
            <a:avLst/>
          </a:prstGeom>
          <a:noFill/>
          <a:ln w="9525">
            <a:noFill/>
            <a:miter lim="800000"/>
          </a:ln>
        </p:spPr>
        <p:txBody>
          <a:bodyPr wrap="square" lIns="42970" tIns="21485" rIns="42970" bIns="21485">
            <a:spAutoFit/>
          </a:bodyPr>
          <a:lstStyle/>
          <a:p>
            <a:pPr algn="ctr"/>
            <a:r>
              <a:rPr lang="en-US" altLang="zh-CN" sz="4800" b="1" dirty="0" smtClean="0">
                <a:solidFill>
                  <a:srgbClr val="000000"/>
                </a:solidFill>
                <a:latin typeface="微软雅黑" panose="020B0503020204020204" pitchFamily="34" charset="-122"/>
                <a:ea typeface="微软雅黑" panose="020B0503020204020204" pitchFamily="34" charset="-122"/>
              </a:rPr>
              <a:t>2018</a:t>
            </a:r>
            <a:r>
              <a:rPr lang="zh-CN" altLang="en-US" sz="4800" b="1" dirty="0" smtClean="0">
                <a:solidFill>
                  <a:srgbClr val="000000"/>
                </a:solidFill>
                <a:latin typeface="微软雅黑" panose="020B0503020204020204" pitchFamily="34" charset="-122"/>
                <a:ea typeface="微软雅黑" panose="020B0503020204020204" pitchFamily="34" charset="-122"/>
              </a:rPr>
              <a:t>年版企业所得税</a:t>
            </a:r>
            <a:endParaRPr lang="en-US" altLang="zh-CN" sz="4800" b="1" dirty="0" smtClean="0">
              <a:solidFill>
                <a:srgbClr val="000000"/>
              </a:solidFill>
              <a:latin typeface="微软雅黑" panose="020B0503020204020204" pitchFamily="34" charset="-122"/>
              <a:ea typeface="微软雅黑" panose="020B0503020204020204" pitchFamily="34" charset="-122"/>
            </a:endParaRPr>
          </a:p>
          <a:p>
            <a:pPr algn="ctr"/>
            <a:r>
              <a:rPr lang="zh-CN" altLang="en-US" sz="4800" b="1" dirty="0" smtClean="0">
                <a:solidFill>
                  <a:srgbClr val="000000"/>
                </a:solidFill>
                <a:latin typeface="微软雅黑" panose="020B0503020204020204" pitchFamily="34" charset="-122"/>
                <a:ea typeface="微软雅黑" panose="020B0503020204020204" pitchFamily="34" charset="-122"/>
              </a:rPr>
              <a:t>月（季）度预缴纳税申报表</a:t>
            </a:r>
            <a:endParaRPr lang="en-US" sz="4800" b="1" dirty="0">
              <a:solidFill>
                <a:srgbClr val="000000"/>
              </a:solidFill>
              <a:latin typeface="微软雅黑" panose="020B0503020204020204" pitchFamily="34" charset="-122"/>
              <a:ea typeface="微软雅黑" panose="020B0503020204020204" pitchFamily="34" charset="-122"/>
            </a:endParaRPr>
          </a:p>
          <a:p>
            <a:pPr algn="ctr"/>
            <a:r>
              <a:rPr lang="zh-CN" altLang="en-US" sz="4800" b="1" dirty="0">
                <a:solidFill>
                  <a:srgbClr val="000000"/>
                </a:solidFill>
                <a:latin typeface="微软雅黑" panose="020B0503020204020204" pitchFamily="34" charset="-122"/>
                <a:ea typeface="微软雅黑" panose="020B0503020204020204" pitchFamily="34" charset="-122"/>
              </a:rPr>
              <a:t>（</a:t>
            </a:r>
            <a:r>
              <a:rPr lang="en-US" sz="4800" b="1" dirty="0">
                <a:solidFill>
                  <a:srgbClr val="000000"/>
                </a:solidFill>
                <a:latin typeface="微软雅黑" panose="020B0503020204020204" pitchFamily="34" charset="-122"/>
                <a:ea typeface="微软雅黑" panose="020B0503020204020204" pitchFamily="34" charset="-122"/>
              </a:rPr>
              <a:t> </a:t>
            </a:r>
            <a:r>
              <a:rPr lang="en-US" altLang="zh-CN" sz="4800" b="1" dirty="0" smtClean="0">
                <a:solidFill>
                  <a:srgbClr val="000000"/>
                </a:solidFill>
                <a:latin typeface="微软雅黑" panose="020B0503020204020204" pitchFamily="34" charset="-122"/>
                <a:ea typeface="微软雅黑" panose="020B0503020204020204" pitchFamily="34" charset="-122"/>
              </a:rPr>
              <a:t>2020</a:t>
            </a:r>
            <a:r>
              <a:rPr lang="zh-CN" altLang="en-US" sz="4800" b="1" dirty="0" smtClean="0">
                <a:solidFill>
                  <a:srgbClr val="000000"/>
                </a:solidFill>
                <a:latin typeface="微软雅黑" panose="020B0503020204020204" pitchFamily="34" charset="-122"/>
                <a:ea typeface="微软雅黑" panose="020B0503020204020204" pitchFamily="34" charset="-122"/>
              </a:rPr>
              <a:t>年修订版</a:t>
            </a:r>
            <a:r>
              <a:rPr lang="zh-CN" altLang="en-US" sz="4800" b="1" dirty="0">
                <a:solidFill>
                  <a:srgbClr val="000000"/>
                </a:solidFill>
                <a:latin typeface="微软雅黑" panose="020B0503020204020204" pitchFamily="34" charset="-122"/>
                <a:ea typeface="微软雅黑" panose="020B0503020204020204" pitchFamily="34" charset="-122"/>
              </a:rPr>
              <a:t>）</a:t>
            </a:r>
            <a:endParaRPr lang="zh-CN" altLang="en-US" dirty="0"/>
          </a:p>
        </p:txBody>
      </p:sp>
      <p:sp>
        <p:nvSpPr>
          <p:cNvPr id="2053" name="矩形 7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3152775" y="3810001"/>
            <a:ext cx="6169025" cy="1157288"/>
          </a:xfrm>
          <a:prstGeom prst="rect">
            <a:avLst/>
          </a:prstGeom>
          <a:noFill/>
          <a:ln w="9525">
            <a:solidFill>
              <a:srgbClr val="A5A5A5"/>
            </a:solidFill>
            <a:miter lim="800000"/>
          </a:ln>
        </p:spPr>
        <p:txBody>
          <a:bodyPr anchor="ctr"/>
          <a:lstStyle/>
          <a:p>
            <a:pPr algn="ctr"/>
            <a:r>
              <a:rPr lang="zh-CN" altLang="en-US" sz="2800" b="1" dirty="0" smtClean="0">
                <a:latin typeface="微软雅黑" panose="020B0503020204020204" pitchFamily="34" charset="-122"/>
                <a:ea typeface="微软雅黑" panose="020B0503020204020204" pitchFamily="34" charset="-122"/>
              </a:rPr>
              <a:t>国家税务总局大连市税务局</a:t>
            </a:r>
            <a:endParaRPr lang="en-US" altLang="zh-CN" sz="2800" b="1" dirty="0" smtClean="0">
              <a:latin typeface="微软雅黑" panose="020B0503020204020204" pitchFamily="34" charset="-122"/>
              <a:ea typeface="微软雅黑" panose="020B0503020204020204" pitchFamily="34" charset="-122"/>
            </a:endParaRPr>
          </a:p>
          <a:p>
            <a:pPr algn="ctr"/>
            <a:r>
              <a:rPr lang="zh-CN" altLang="en-US" sz="2800" b="1" dirty="0" smtClean="0">
                <a:latin typeface="微软雅黑" panose="020B0503020204020204" pitchFamily="34" charset="-122"/>
                <a:ea typeface="微软雅黑" panose="020B0503020204020204" pitchFamily="34" charset="-122"/>
              </a:rPr>
              <a:t>胡   德   梅</a:t>
            </a:r>
            <a:endParaRPr lang="zh-CN" altLang="en-US" sz="2800" b="1" dirty="0">
              <a:latin typeface="微软雅黑" panose="020B0503020204020204" pitchFamily="34" charset="-122"/>
              <a:ea typeface="微软雅黑" panose="020B0503020204020204" pitchFamily="34" charset="-122"/>
            </a:endParaRPr>
          </a:p>
        </p:txBody>
      </p:sp>
      <p:sp>
        <p:nvSpPr>
          <p:cNvPr id="2054"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
        <p:nvSpPr>
          <p:cNvPr id="2055" name="矩形 2"/>
          <p:cNvSpPr>
            <a:spLocks noChangeArrowheads="1"/>
          </p:cNvSpPr>
          <p:nvPr/>
        </p:nvSpPr>
        <p:spPr bwMode="auto">
          <a:xfrm>
            <a:off x="5175250" y="457200"/>
            <a:ext cx="1701800" cy="420688"/>
          </a:xfrm>
          <a:prstGeom prst="rect">
            <a:avLst/>
          </a:prstGeom>
          <a:solidFill>
            <a:schemeClr val="bg1"/>
          </a:solidFill>
          <a:ln w="9525">
            <a:noFill/>
            <a:miter lim="800000"/>
          </a:ln>
        </p:spPr>
        <p:txBody>
          <a:bodyPr anchor="ctr"/>
          <a:lstStyle/>
          <a:p>
            <a:pPr algn="ct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6"/>
          <p:cNvSpPr>
            <a:spLocks noChangeArrowheads="1"/>
          </p:cNvSpPr>
          <p:nvPr/>
        </p:nvSpPr>
        <p:spPr bwMode="auto">
          <a:xfrm>
            <a:off x="0" y="1612900"/>
            <a:ext cx="450850"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sp>
        <p:nvSpPr>
          <p:cNvPr id="17411" name="矩形 7"/>
          <p:cNvSpPr>
            <a:spLocks noChangeArrowheads="1"/>
          </p:cNvSpPr>
          <p:nvPr/>
        </p:nvSpPr>
        <p:spPr bwMode="auto">
          <a:xfrm>
            <a:off x="4551363" y="1612900"/>
            <a:ext cx="7640637"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grpSp>
        <p:nvGrpSpPr>
          <p:cNvPr id="17412" name="组合 3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GrpSpPr/>
          <p:nvPr/>
        </p:nvGrpSpPr>
        <p:grpSpPr bwMode="auto">
          <a:xfrm>
            <a:off x="644525" y="508000"/>
            <a:ext cx="1352550" cy="207963"/>
            <a:chOff x="0" y="0"/>
            <a:chExt cx="5800725" cy="895350"/>
          </a:xfrm>
        </p:grpSpPr>
        <p:sp>
          <p:nvSpPr>
            <p:cNvPr id="17417" name="Freeform 6"/>
            <p:cNvSpPr>
              <a:spLocks noChangeArrowheads="1"/>
            </p:cNvSpPr>
            <p:nvPr/>
          </p:nvSpPr>
          <p:spPr bwMode="auto">
            <a:xfrm>
              <a:off x="4930775" y="0"/>
              <a:ext cx="869950" cy="895350"/>
            </a:xfrm>
            <a:custGeom>
              <a:avLst/>
              <a:gdLst>
                <a:gd name="T0" fmla="*/ 2147483647 w 548"/>
                <a:gd name="T1" fmla="*/ 0 h 564"/>
                <a:gd name="T2" fmla="*/ 2147483647 w 548"/>
                <a:gd name="T3" fmla="*/ 2147483647 h 564"/>
                <a:gd name="T4" fmla="*/ 2147483647 w 548"/>
                <a:gd name="T5" fmla="*/ 2147483647 h 564"/>
                <a:gd name="T6" fmla="*/ 2147483647 w 548"/>
                <a:gd name="T7" fmla="*/ 2147483647 h 564"/>
                <a:gd name="T8" fmla="*/ 2147483647 w 548"/>
                <a:gd name="T9" fmla="*/ 2147483647 h 564"/>
                <a:gd name="T10" fmla="*/ 2147483647 w 548"/>
                <a:gd name="T11" fmla="*/ 2147483647 h 564"/>
                <a:gd name="T12" fmla="*/ 2147483647 w 548"/>
                <a:gd name="T13" fmla="*/ 2147483647 h 564"/>
                <a:gd name="T14" fmla="*/ 2147483647 w 548"/>
                <a:gd name="T15" fmla="*/ 2147483647 h 564"/>
                <a:gd name="T16" fmla="*/ 2147483647 w 548"/>
                <a:gd name="T17" fmla="*/ 2147483647 h 564"/>
                <a:gd name="T18" fmla="*/ 2147483647 w 548"/>
                <a:gd name="T19" fmla="*/ 2147483647 h 564"/>
                <a:gd name="T20" fmla="*/ 2147483647 w 548"/>
                <a:gd name="T21" fmla="*/ 2147483647 h 564"/>
                <a:gd name="T22" fmla="*/ 2147483647 w 548"/>
                <a:gd name="T23" fmla="*/ 2147483647 h 564"/>
                <a:gd name="T24" fmla="*/ 2147483647 w 548"/>
                <a:gd name="T25" fmla="*/ 2147483647 h 564"/>
                <a:gd name="T26" fmla="*/ 2147483647 w 548"/>
                <a:gd name="T27" fmla="*/ 2147483647 h 564"/>
                <a:gd name="T28" fmla="*/ 2147483647 w 548"/>
                <a:gd name="T29" fmla="*/ 2147483647 h 564"/>
                <a:gd name="T30" fmla="*/ 2147483647 w 548"/>
                <a:gd name="T31" fmla="*/ 2147483647 h 564"/>
                <a:gd name="T32" fmla="*/ 2147483647 w 548"/>
                <a:gd name="T33" fmla="*/ 2147483647 h 564"/>
                <a:gd name="T34" fmla="*/ 2147483647 w 548"/>
                <a:gd name="T35" fmla="*/ 2147483647 h 564"/>
                <a:gd name="T36" fmla="*/ 2147483647 w 548"/>
                <a:gd name="T37" fmla="*/ 2147483647 h 564"/>
                <a:gd name="T38" fmla="*/ 2147483647 w 548"/>
                <a:gd name="T39" fmla="*/ 2147483647 h 564"/>
                <a:gd name="T40" fmla="*/ 2147483647 w 548"/>
                <a:gd name="T41" fmla="*/ 2147483647 h 564"/>
                <a:gd name="T42" fmla="*/ 2147483647 w 548"/>
                <a:gd name="T43" fmla="*/ 2147483647 h 564"/>
                <a:gd name="T44" fmla="*/ 2147483647 w 548"/>
                <a:gd name="T45" fmla="*/ 2147483647 h 564"/>
                <a:gd name="T46" fmla="*/ 2147483647 w 548"/>
                <a:gd name="T47" fmla="*/ 2147483647 h 564"/>
                <a:gd name="T48" fmla="*/ 2147483647 w 548"/>
                <a:gd name="T49" fmla="*/ 2147483647 h 564"/>
                <a:gd name="T50" fmla="*/ 2147483647 w 548"/>
                <a:gd name="T51" fmla="*/ 2147483647 h 564"/>
                <a:gd name="T52" fmla="*/ 2147483647 w 548"/>
                <a:gd name="T53" fmla="*/ 2147483647 h 564"/>
                <a:gd name="T54" fmla="*/ 2147483647 w 548"/>
                <a:gd name="T55" fmla="*/ 2147483647 h 564"/>
                <a:gd name="T56" fmla="*/ 2147483647 w 548"/>
                <a:gd name="T57" fmla="*/ 2147483647 h 564"/>
                <a:gd name="T58" fmla="*/ 2147483647 w 548"/>
                <a:gd name="T59" fmla="*/ 2147483647 h 564"/>
                <a:gd name="T60" fmla="*/ 2147483647 w 548"/>
                <a:gd name="T61" fmla="*/ 2147483647 h 564"/>
                <a:gd name="T62" fmla="*/ 2147483647 w 548"/>
                <a:gd name="T63" fmla="*/ 2147483647 h 564"/>
                <a:gd name="T64" fmla="*/ 2147483647 w 548"/>
                <a:gd name="T65" fmla="*/ 2147483647 h 564"/>
                <a:gd name="T66" fmla="*/ 2147483647 w 548"/>
                <a:gd name="T67" fmla="*/ 2147483647 h 564"/>
                <a:gd name="T68" fmla="*/ 2147483647 w 548"/>
                <a:gd name="T69" fmla="*/ 2147483647 h 564"/>
                <a:gd name="T70" fmla="*/ 2147483647 w 548"/>
                <a:gd name="T71" fmla="*/ 2147483647 h 564"/>
                <a:gd name="T72" fmla="*/ 2147483647 w 548"/>
                <a:gd name="T73" fmla="*/ 2147483647 h 564"/>
                <a:gd name="T74" fmla="*/ 2147483647 w 548"/>
                <a:gd name="T75" fmla="*/ 2147483647 h 564"/>
                <a:gd name="T76" fmla="*/ 2147483647 w 548"/>
                <a:gd name="T77" fmla="*/ 2147483647 h 564"/>
                <a:gd name="T78" fmla="*/ 2147483647 w 548"/>
                <a:gd name="T79" fmla="*/ 2147483647 h 564"/>
                <a:gd name="T80" fmla="*/ 2147483647 w 548"/>
                <a:gd name="T81" fmla="*/ 2147483647 h 564"/>
                <a:gd name="T82" fmla="*/ 2147483647 w 548"/>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8"/>
                <a:gd name="T127" fmla="*/ 0 h 564"/>
                <a:gd name="T128" fmla="*/ 548 w 548"/>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8" h="564">
                  <a:moveTo>
                    <a:pt x="0" y="0"/>
                  </a:moveTo>
                  <a:lnTo>
                    <a:pt x="548" y="0"/>
                  </a:lnTo>
                  <a:lnTo>
                    <a:pt x="548" y="147"/>
                  </a:lnTo>
                  <a:lnTo>
                    <a:pt x="466" y="147"/>
                  </a:lnTo>
                  <a:lnTo>
                    <a:pt x="423" y="147"/>
                  </a:lnTo>
                  <a:lnTo>
                    <a:pt x="374" y="147"/>
                  </a:lnTo>
                  <a:lnTo>
                    <a:pt x="360" y="145"/>
                  </a:lnTo>
                  <a:lnTo>
                    <a:pt x="343" y="145"/>
                  </a:lnTo>
                  <a:lnTo>
                    <a:pt x="327" y="144"/>
                  </a:lnTo>
                  <a:lnTo>
                    <a:pt x="309" y="144"/>
                  </a:lnTo>
                  <a:lnTo>
                    <a:pt x="292" y="144"/>
                  </a:lnTo>
                  <a:lnTo>
                    <a:pt x="277" y="145"/>
                  </a:lnTo>
                  <a:lnTo>
                    <a:pt x="262" y="148"/>
                  </a:lnTo>
                  <a:lnTo>
                    <a:pt x="250" y="152"/>
                  </a:lnTo>
                  <a:lnTo>
                    <a:pt x="241" y="158"/>
                  </a:lnTo>
                  <a:lnTo>
                    <a:pt x="235" y="167"/>
                  </a:lnTo>
                  <a:lnTo>
                    <a:pt x="232" y="179"/>
                  </a:lnTo>
                  <a:lnTo>
                    <a:pt x="236" y="190"/>
                  </a:lnTo>
                  <a:lnTo>
                    <a:pt x="244" y="199"/>
                  </a:lnTo>
                  <a:lnTo>
                    <a:pt x="256" y="206"/>
                  </a:lnTo>
                  <a:lnTo>
                    <a:pt x="271" y="210"/>
                  </a:lnTo>
                  <a:lnTo>
                    <a:pt x="289" y="212"/>
                  </a:lnTo>
                  <a:lnTo>
                    <a:pt x="310" y="213"/>
                  </a:lnTo>
                  <a:lnTo>
                    <a:pt x="332" y="213"/>
                  </a:lnTo>
                  <a:lnTo>
                    <a:pt x="356" y="213"/>
                  </a:lnTo>
                  <a:lnTo>
                    <a:pt x="381" y="211"/>
                  </a:lnTo>
                  <a:lnTo>
                    <a:pt x="404" y="210"/>
                  </a:lnTo>
                  <a:lnTo>
                    <a:pt x="427" y="209"/>
                  </a:lnTo>
                  <a:lnTo>
                    <a:pt x="448" y="208"/>
                  </a:lnTo>
                  <a:lnTo>
                    <a:pt x="468" y="208"/>
                  </a:lnTo>
                  <a:lnTo>
                    <a:pt x="485" y="208"/>
                  </a:lnTo>
                  <a:lnTo>
                    <a:pt x="498" y="210"/>
                  </a:lnTo>
                  <a:lnTo>
                    <a:pt x="498" y="352"/>
                  </a:lnTo>
                  <a:lnTo>
                    <a:pt x="483" y="355"/>
                  </a:lnTo>
                  <a:lnTo>
                    <a:pt x="464" y="356"/>
                  </a:lnTo>
                  <a:lnTo>
                    <a:pt x="444" y="356"/>
                  </a:lnTo>
                  <a:lnTo>
                    <a:pt x="422" y="355"/>
                  </a:lnTo>
                  <a:lnTo>
                    <a:pt x="399" y="354"/>
                  </a:lnTo>
                  <a:lnTo>
                    <a:pt x="375" y="351"/>
                  </a:lnTo>
                  <a:lnTo>
                    <a:pt x="352" y="350"/>
                  </a:lnTo>
                  <a:lnTo>
                    <a:pt x="330" y="349"/>
                  </a:lnTo>
                  <a:lnTo>
                    <a:pt x="308" y="349"/>
                  </a:lnTo>
                  <a:lnTo>
                    <a:pt x="288" y="350"/>
                  </a:lnTo>
                  <a:lnTo>
                    <a:pt x="270" y="352"/>
                  </a:lnTo>
                  <a:lnTo>
                    <a:pt x="256" y="357"/>
                  </a:lnTo>
                  <a:lnTo>
                    <a:pt x="244" y="364"/>
                  </a:lnTo>
                  <a:lnTo>
                    <a:pt x="236" y="373"/>
                  </a:lnTo>
                  <a:lnTo>
                    <a:pt x="232" y="385"/>
                  </a:lnTo>
                  <a:lnTo>
                    <a:pt x="235" y="396"/>
                  </a:lnTo>
                  <a:lnTo>
                    <a:pt x="241" y="406"/>
                  </a:lnTo>
                  <a:lnTo>
                    <a:pt x="252" y="413"/>
                  </a:lnTo>
                  <a:lnTo>
                    <a:pt x="267" y="418"/>
                  </a:lnTo>
                  <a:lnTo>
                    <a:pt x="286" y="422"/>
                  </a:lnTo>
                  <a:lnTo>
                    <a:pt x="306" y="424"/>
                  </a:lnTo>
                  <a:lnTo>
                    <a:pt x="329" y="425"/>
                  </a:lnTo>
                  <a:lnTo>
                    <a:pt x="353" y="425"/>
                  </a:lnTo>
                  <a:lnTo>
                    <a:pt x="379" y="424"/>
                  </a:lnTo>
                  <a:lnTo>
                    <a:pt x="404" y="423"/>
                  </a:lnTo>
                  <a:lnTo>
                    <a:pt x="430" y="422"/>
                  </a:lnTo>
                  <a:lnTo>
                    <a:pt x="454" y="420"/>
                  </a:lnTo>
                  <a:lnTo>
                    <a:pt x="478" y="419"/>
                  </a:lnTo>
                  <a:lnTo>
                    <a:pt x="499" y="418"/>
                  </a:lnTo>
                  <a:lnTo>
                    <a:pt x="519" y="418"/>
                  </a:lnTo>
                  <a:lnTo>
                    <a:pt x="535" y="419"/>
                  </a:lnTo>
                  <a:lnTo>
                    <a:pt x="548" y="422"/>
                  </a:lnTo>
                  <a:lnTo>
                    <a:pt x="548" y="564"/>
                  </a:lnTo>
                  <a:lnTo>
                    <a:pt x="91" y="564"/>
                  </a:lnTo>
                  <a:lnTo>
                    <a:pt x="90" y="529"/>
                  </a:lnTo>
                  <a:lnTo>
                    <a:pt x="88" y="494"/>
                  </a:lnTo>
                  <a:lnTo>
                    <a:pt x="88" y="457"/>
                  </a:lnTo>
                  <a:lnTo>
                    <a:pt x="90" y="419"/>
                  </a:lnTo>
                  <a:lnTo>
                    <a:pt x="91" y="381"/>
                  </a:lnTo>
                  <a:lnTo>
                    <a:pt x="93" y="344"/>
                  </a:lnTo>
                  <a:lnTo>
                    <a:pt x="94" y="306"/>
                  </a:lnTo>
                  <a:lnTo>
                    <a:pt x="94" y="269"/>
                  </a:lnTo>
                  <a:lnTo>
                    <a:pt x="94" y="232"/>
                  </a:lnTo>
                  <a:lnTo>
                    <a:pt x="93" y="198"/>
                  </a:lnTo>
                  <a:lnTo>
                    <a:pt x="91" y="164"/>
                  </a:lnTo>
                  <a:lnTo>
                    <a:pt x="85" y="132"/>
                  </a:lnTo>
                  <a:lnTo>
                    <a:pt x="79" y="103"/>
                  </a:lnTo>
                  <a:lnTo>
                    <a:pt x="69" y="75"/>
                  </a:lnTo>
                  <a:lnTo>
                    <a:pt x="56" y="52"/>
                  </a:lnTo>
                  <a:lnTo>
                    <a:pt x="42" y="31"/>
                  </a:lnTo>
                  <a:lnTo>
                    <a:pt x="22" y="13"/>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18" name="Freeform 9"/>
            <p:cNvSpPr>
              <a:spLocks noChangeArrowheads="1"/>
            </p:cNvSpPr>
            <p:nvPr/>
          </p:nvSpPr>
          <p:spPr bwMode="auto">
            <a:xfrm>
              <a:off x="3971925" y="0"/>
              <a:ext cx="1020763" cy="895350"/>
            </a:xfrm>
            <a:custGeom>
              <a:avLst/>
              <a:gdLst>
                <a:gd name="T0" fmla="*/ 2147483647 w 643"/>
                <a:gd name="T1" fmla="*/ 0 h 564"/>
                <a:gd name="T2" fmla="*/ 2147483647 w 643"/>
                <a:gd name="T3" fmla="*/ 2147483647 h 564"/>
                <a:gd name="T4" fmla="*/ 2147483647 w 643"/>
                <a:gd name="T5" fmla="*/ 2147483647 h 564"/>
                <a:gd name="T6" fmla="*/ 2147483647 w 643"/>
                <a:gd name="T7" fmla="*/ 2147483647 h 564"/>
                <a:gd name="T8" fmla="*/ 2147483647 w 643"/>
                <a:gd name="T9" fmla="*/ 2147483647 h 564"/>
                <a:gd name="T10" fmla="*/ 2147483647 w 643"/>
                <a:gd name="T11" fmla="*/ 2147483647 h 564"/>
                <a:gd name="T12" fmla="*/ 2147483647 w 643"/>
                <a:gd name="T13" fmla="*/ 2147483647 h 564"/>
                <a:gd name="T14" fmla="*/ 2147483647 w 643"/>
                <a:gd name="T15" fmla="*/ 2147483647 h 564"/>
                <a:gd name="T16" fmla="*/ 2147483647 w 643"/>
                <a:gd name="T17" fmla="*/ 2147483647 h 564"/>
                <a:gd name="T18" fmla="*/ 2147483647 w 643"/>
                <a:gd name="T19" fmla="*/ 2147483647 h 564"/>
                <a:gd name="T20" fmla="*/ 2147483647 w 643"/>
                <a:gd name="T21" fmla="*/ 2147483647 h 564"/>
                <a:gd name="T22" fmla="*/ 2147483647 w 643"/>
                <a:gd name="T23" fmla="*/ 2147483647 h 564"/>
                <a:gd name="T24" fmla="*/ 2147483647 w 643"/>
                <a:gd name="T25" fmla="*/ 2147483647 h 564"/>
                <a:gd name="T26" fmla="*/ 2147483647 w 643"/>
                <a:gd name="T27" fmla="*/ 2147483647 h 564"/>
                <a:gd name="T28" fmla="*/ 2147483647 w 643"/>
                <a:gd name="T29" fmla="*/ 2147483647 h 564"/>
                <a:gd name="T30" fmla="*/ 2147483647 w 643"/>
                <a:gd name="T31" fmla="*/ 2147483647 h 564"/>
                <a:gd name="T32" fmla="*/ 2147483647 w 643"/>
                <a:gd name="T33" fmla="*/ 2147483647 h 564"/>
                <a:gd name="T34" fmla="*/ 2147483647 w 643"/>
                <a:gd name="T35" fmla="*/ 2147483647 h 564"/>
                <a:gd name="T36" fmla="*/ 2147483647 w 643"/>
                <a:gd name="T37" fmla="*/ 2147483647 h 564"/>
                <a:gd name="T38" fmla="*/ 2147483647 w 643"/>
                <a:gd name="T39" fmla="*/ 2147483647 h 564"/>
                <a:gd name="T40" fmla="*/ 2147483647 w 643"/>
                <a:gd name="T41" fmla="*/ 2147483647 h 564"/>
                <a:gd name="T42" fmla="*/ 2147483647 w 643"/>
                <a:gd name="T43" fmla="*/ 2147483647 h 564"/>
                <a:gd name="T44" fmla="*/ 2147483647 w 643"/>
                <a:gd name="T45" fmla="*/ 2147483647 h 564"/>
                <a:gd name="T46" fmla="*/ 2147483647 w 643"/>
                <a:gd name="T47" fmla="*/ 2147483647 h 564"/>
                <a:gd name="T48" fmla="*/ 2147483647 w 643"/>
                <a:gd name="T49" fmla="*/ 2147483647 h 564"/>
                <a:gd name="T50" fmla="*/ 2147483647 w 643"/>
                <a:gd name="T51" fmla="*/ 2147483647 h 564"/>
                <a:gd name="T52" fmla="*/ 2147483647 w 643"/>
                <a:gd name="T53" fmla="*/ 2147483647 h 564"/>
                <a:gd name="T54" fmla="*/ 2147483647 w 643"/>
                <a:gd name="T55" fmla="*/ 2147483647 h 564"/>
                <a:gd name="T56" fmla="*/ 2147483647 w 643"/>
                <a:gd name="T57" fmla="*/ 2147483647 h 564"/>
                <a:gd name="T58" fmla="*/ 2147483647 w 643"/>
                <a:gd name="T59" fmla="*/ 2147483647 h 564"/>
                <a:gd name="T60" fmla="*/ 2147483647 w 643"/>
                <a:gd name="T61" fmla="*/ 2147483647 h 564"/>
                <a:gd name="T62" fmla="*/ 2147483647 w 643"/>
                <a:gd name="T63" fmla="*/ 2147483647 h 564"/>
                <a:gd name="T64" fmla="*/ 2147483647 w 643"/>
                <a:gd name="T65" fmla="*/ 2147483647 h 564"/>
                <a:gd name="T66" fmla="*/ 2147483647 w 643"/>
                <a:gd name="T67" fmla="*/ 2147483647 h 564"/>
                <a:gd name="T68" fmla="*/ 2147483647 w 643"/>
                <a:gd name="T69" fmla="*/ 2147483647 h 564"/>
                <a:gd name="T70" fmla="*/ 2147483647 w 643"/>
                <a:gd name="T71" fmla="*/ 2147483647 h 564"/>
                <a:gd name="T72" fmla="*/ 2147483647 w 643"/>
                <a:gd name="T73" fmla="*/ 214748364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3"/>
                <a:gd name="T112" fmla="*/ 0 h 564"/>
                <a:gd name="T113" fmla="*/ 643 w 643"/>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3" h="564">
                  <a:moveTo>
                    <a:pt x="0" y="0"/>
                  </a:moveTo>
                  <a:lnTo>
                    <a:pt x="475" y="0"/>
                  </a:lnTo>
                  <a:lnTo>
                    <a:pt x="509" y="7"/>
                  </a:lnTo>
                  <a:lnTo>
                    <a:pt x="537" y="18"/>
                  </a:lnTo>
                  <a:lnTo>
                    <a:pt x="564" y="32"/>
                  </a:lnTo>
                  <a:lnTo>
                    <a:pt x="587" y="50"/>
                  </a:lnTo>
                  <a:lnTo>
                    <a:pt x="607" y="70"/>
                  </a:lnTo>
                  <a:lnTo>
                    <a:pt x="623" y="93"/>
                  </a:lnTo>
                  <a:lnTo>
                    <a:pt x="634" y="121"/>
                  </a:lnTo>
                  <a:lnTo>
                    <a:pt x="640" y="151"/>
                  </a:lnTo>
                  <a:lnTo>
                    <a:pt x="643" y="184"/>
                  </a:lnTo>
                  <a:lnTo>
                    <a:pt x="639" y="216"/>
                  </a:lnTo>
                  <a:lnTo>
                    <a:pt x="633" y="242"/>
                  </a:lnTo>
                  <a:lnTo>
                    <a:pt x="621" y="267"/>
                  </a:lnTo>
                  <a:lnTo>
                    <a:pt x="605" y="287"/>
                  </a:lnTo>
                  <a:lnTo>
                    <a:pt x="586" y="306"/>
                  </a:lnTo>
                  <a:lnTo>
                    <a:pt x="564" y="320"/>
                  </a:lnTo>
                  <a:lnTo>
                    <a:pt x="539" y="334"/>
                  </a:lnTo>
                  <a:lnTo>
                    <a:pt x="511" y="342"/>
                  </a:lnTo>
                  <a:lnTo>
                    <a:pt x="480" y="350"/>
                  </a:lnTo>
                  <a:lnTo>
                    <a:pt x="447" y="355"/>
                  </a:lnTo>
                  <a:lnTo>
                    <a:pt x="411" y="358"/>
                  </a:lnTo>
                  <a:lnTo>
                    <a:pt x="375" y="358"/>
                  </a:lnTo>
                  <a:lnTo>
                    <a:pt x="337" y="356"/>
                  </a:lnTo>
                  <a:lnTo>
                    <a:pt x="298" y="352"/>
                  </a:lnTo>
                  <a:lnTo>
                    <a:pt x="298" y="564"/>
                  </a:lnTo>
                  <a:lnTo>
                    <a:pt x="110" y="564"/>
                  </a:lnTo>
                  <a:lnTo>
                    <a:pt x="126" y="551"/>
                  </a:lnTo>
                  <a:lnTo>
                    <a:pt x="138" y="534"/>
                  </a:lnTo>
                  <a:lnTo>
                    <a:pt x="147" y="514"/>
                  </a:lnTo>
                  <a:lnTo>
                    <a:pt x="153" y="492"/>
                  </a:lnTo>
                  <a:lnTo>
                    <a:pt x="157" y="467"/>
                  </a:lnTo>
                  <a:lnTo>
                    <a:pt x="159" y="440"/>
                  </a:lnTo>
                  <a:lnTo>
                    <a:pt x="159" y="413"/>
                  </a:lnTo>
                  <a:lnTo>
                    <a:pt x="159" y="384"/>
                  </a:lnTo>
                  <a:lnTo>
                    <a:pt x="157" y="354"/>
                  </a:lnTo>
                  <a:lnTo>
                    <a:pt x="155" y="324"/>
                  </a:lnTo>
                  <a:lnTo>
                    <a:pt x="154" y="293"/>
                  </a:lnTo>
                  <a:lnTo>
                    <a:pt x="154" y="265"/>
                  </a:lnTo>
                  <a:lnTo>
                    <a:pt x="154" y="237"/>
                  </a:lnTo>
                  <a:lnTo>
                    <a:pt x="157" y="210"/>
                  </a:lnTo>
                  <a:lnTo>
                    <a:pt x="344" y="210"/>
                  </a:lnTo>
                  <a:lnTo>
                    <a:pt x="357" y="211"/>
                  </a:lnTo>
                  <a:lnTo>
                    <a:pt x="372" y="212"/>
                  </a:lnTo>
                  <a:lnTo>
                    <a:pt x="389" y="212"/>
                  </a:lnTo>
                  <a:lnTo>
                    <a:pt x="407" y="213"/>
                  </a:lnTo>
                  <a:lnTo>
                    <a:pt x="425" y="214"/>
                  </a:lnTo>
                  <a:lnTo>
                    <a:pt x="441" y="213"/>
                  </a:lnTo>
                  <a:lnTo>
                    <a:pt x="458" y="212"/>
                  </a:lnTo>
                  <a:lnTo>
                    <a:pt x="471" y="209"/>
                  </a:lnTo>
                  <a:lnTo>
                    <a:pt x="483" y="203"/>
                  </a:lnTo>
                  <a:lnTo>
                    <a:pt x="492" y="197"/>
                  </a:lnTo>
                  <a:lnTo>
                    <a:pt x="498" y="187"/>
                  </a:lnTo>
                  <a:lnTo>
                    <a:pt x="499" y="173"/>
                  </a:lnTo>
                  <a:lnTo>
                    <a:pt x="495" y="162"/>
                  </a:lnTo>
                  <a:lnTo>
                    <a:pt x="487" y="153"/>
                  </a:lnTo>
                  <a:lnTo>
                    <a:pt x="474" y="147"/>
                  </a:lnTo>
                  <a:lnTo>
                    <a:pt x="458" y="142"/>
                  </a:lnTo>
                  <a:lnTo>
                    <a:pt x="440" y="140"/>
                  </a:lnTo>
                  <a:lnTo>
                    <a:pt x="420" y="139"/>
                  </a:lnTo>
                  <a:lnTo>
                    <a:pt x="399" y="139"/>
                  </a:lnTo>
                  <a:lnTo>
                    <a:pt x="378" y="140"/>
                  </a:lnTo>
                  <a:lnTo>
                    <a:pt x="357" y="141"/>
                  </a:lnTo>
                  <a:lnTo>
                    <a:pt x="338" y="141"/>
                  </a:lnTo>
                  <a:lnTo>
                    <a:pt x="320" y="142"/>
                  </a:lnTo>
                  <a:lnTo>
                    <a:pt x="211" y="142"/>
                  </a:lnTo>
                  <a:lnTo>
                    <a:pt x="161" y="142"/>
                  </a:lnTo>
                  <a:lnTo>
                    <a:pt x="110" y="142"/>
                  </a:lnTo>
                  <a:lnTo>
                    <a:pt x="101" y="114"/>
                  </a:lnTo>
                  <a:lnTo>
                    <a:pt x="90" y="91"/>
                  </a:lnTo>
                  <a:lnTo>
                    <a:pt x="75" y="70"/>
                  </a:lnTo>
                  <a:lnTo>
                    <a:pt x="58" y="50"/>
                  </a:lnTo>
                  <a:lnTo>
                    <a:pt x="40" y="33"/>
                  </a:lnTo>
                  <a:lnTo>
                    <a:pt x="20" y="16"/>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19" name="Freeform 10"/>
            <p:cNvSpPr>
              <a:spLocks noChangeArrowheads="1"/>
            </p:cNvSpPr>
            <p:nvPr/>
          </p:nvSpPr>
          <p:spPr bwMode="auto">
            <a:xfrm>
              <a:off x="4603750" y="669925"/>
              <a:ext cx="384175" cy="225425"/>
            </a:xfrm>
            <a:custGeom>
              <a:avLst/>
              <a:gdLst>
                <a:gd name="T0" fmla="*/ 0 w 242"/>
                <a:gd name="T1" fmla="*/ 0 h 142"/>
                <a:gd name="T2" fmla="*/ 2147483647 w 242"/>
                <a:gd name="T3" fmla="*/ 0 h 142"/>
                <a:gd name="T4" fmla="*/ 2147483647 w 242"/>
                <a:gd name="T5" fmla="*/ 2147483647 h 142"/>
                <a:gd name="T6" fmla="*/ 2147483647 w 242"/>
                <a:gd name="T7" fmla="*/ 2147483647 h 142"/>
                <a:gd name="T8" fmla="*/ 2147483647 w 242"/>
                <a:gd name="T9" fmla="*/ 2147483647 h 142"/>
                <a:gd name="T10" fmla="*/ 2147483647 w 242"/>
                <a:gd name="T11" fmla="*/ 2147483647 h 142"/>
                <a:gd name="T12" fmla="*/ 2147483647 w 242"/>
                <a:gd name="T13" fmla="*/ 2147483647 h 142"/>
                <a:gd name="T14" fmla="*/ 2147483647 w 242"/>
                <a:gd name="T15" fmla="*/ 2147483647 h 142"/>
                <a:gd name="T16" fmla="*/ 2147483647 w 242"/>
                <a:gd name="T17" fmla="*/ 2147483647 h 142"/>
                <a:gd name="T18" fmla="*/ 2147483647 w 242"/>
                <a:gd name="T19" fmla="*/ 2147483647 h 142"/>
                <a:gd name="T20" fmla="*/ 2147483647 w 242"/>
                <a:gd name="T21" fmla="*/ 2147483647 h 142"/>
                <a:gd name="T22" fmla="*/ 2147483647 w 242"/>
                <a:gd name="T23" fmla="*/ 2147483647 h 142"/>
                <a:gd name="T24" fmla="*/ 0 w 242"/>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142"/>
                <a:gd name="T41" fmla="*/ 242 w 242"/>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142">
                  <a:moveTo>
                    <a:pt x="0" y="0"/>
                  </a:moveTo>
                  <a:lnTo>
                    <a:pt x="133" y="0"/>
                  </a:lnTo>
                  <a:lnTo>
                    <a:pt x="163" y="33"/>
                  </a:lnTo>
                  <a:lnTo>
                    <a:pt x="189" y="69"/>
                  </a:lnTo>
                  <a:lnTo>
                    <a:pt x="216" y="105"/>
                  </a:lnTo>
                  <a:lnTo>
                    <a:pt x="242" y="142"/>
                  </a:lnTo>
                  <a:lnTo>
                    <a:pt x="101" y="142"/>
                  </a:lnTo>
                  <a:lnTo>
                    <a:pt x="84" y="118"/>
                  </a:lnTo>
                  <a:lnTo>
                    <a:pt x="65" y="94"/>
                  </a:lnTo>
                  <a:lnTo>
                    <a:pt x="46" y="70"/>
                  </a:lnTo>
                  <a:lnTo>
                    <a:pt x="28" y="45"/>
                  </a:lnTo>
                  <a:lnTo>
                    <a:pt x="12" y="22"/>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20" name="Freeform 12"/>
            <p:cNvSpPr>
              <a:spLocks noEditPoints="1" noChangeArrowheads="1"/>
            </p:cNvSpPr>
            <p:nvPr/>
          </p:nvSpPr>
          <p:spPr bwMode="auto">
            <a:xfrm>
              <a:off x="3360738" y="0"/>
              <a:ext cx="735013" cy="895350"/>
            </a:xfrm>
            <a:custGeom>
              <a:avLst/>
              <a:gdLst>
                <a:gd name="T0" fmla="*/ 2147483647 w 463"/>
                <a:gd name="T1" fmla="*/ 2147483647 h 564"/>
                <a:gd name="T2" fmla="*/ 2147483647 w 463"/>
                <a:gd name="T3" fmla="*/ 2147483647 h 564"/>
                <a:gd name="T4" fmla="*/ 2147483647 w 463"/>
                <a:gd name="T5" fmla="*/ 2147483647 h 564"/>
                <a:gd name="T6" fmla="*/ 2147483647 w 463"/>
                <a:gd name="T7" fmla="*/ 2147483647 h 564"/>
                <a:gd name="T8" fmla="*/ 2147483647 w 463"/>
                <a:gd name="T9" fmla="*/ 2147483647 h 564"/>
                <a:gd name="T10" fmla="*/ 2147483647 w 463"/>
                <a:gd name="T11" fmla="*/ 2147483647 h 564"/>
                <a:gd name="T12" fmla="*/ 2147483647 w 463"/>
                <a:gd name="T13" fmla="*/ 2147483647 h 564"/>
                <a:gd name="T14" fmla="*/ 2147483647 w 463"/>
                <a:gd name="T15" fmla="*/ 2147483647 h 564"/>
                <a:gd name="T16" fmla="*/ 2147483647 w 463"/>
                <a:gd name="T17" fmla="*/ 0 h 564"/>
                <a:gd name="T18" fmla="*/ 2147483647 w 463"/>
                <a:gd name="T19" fmla="*/ 2147483647 h 564"/>
                <a:gd name="T20" fmla="*/ 2147483647 w 463"/>
                <a:gd name="T21" fmla="*/ 2147483647 h 564"/>
                <a:gd name="T22" fmla="*/ 2147483647 w 463"/>
                <a:gd name="T23" fmla="*/ 2147483647 h 564"/>
                <a:gd name="T24" fmla="*/ 2147483647 w 463"/>
                <a:gd name="T25" fmla="*/ 2147483647 h 564"/>
                <a:gd name="T26" fmla="*/ 2147483647 w 463"/>
                <a:gd name="T27" fmla="*/ 2147483647 h 564"/>
                <a:gd name="T28" fmla="*/ 2147483647 w 463"/>
                <a:gd name="T29" fmla="*/ 2147483647 h 564"/>
                <a:gd name="T30" fmla="*/ 2147483647 w 463"/>
                <a:gd name="T31" fmla="*/ 2147483647 h 564"/>
                <a:gd name="T32" fmla="*/ 2147483647 w 463"/>
                <a:gd name="T33" fmla="*/ 2147483647 h 564"/>
                <a:gd name="T34" fmla="*/ 2147483647 w 463"/>
                <a:gd name="T35" fmla="*/ 2147483647 h 564"/>
                <a:gd name="T36" fmla="*/ 2147483647 w 463"/>
                <a:gd name="T37" fmla="*/ 2147483647 h 564"/>
                <a:gd name="T38" fmla="*/ 2147483647 w 463"/>
                <a:gd name="T39" fmla="*/ 2147483647 h 564"/>
                <a:gd name="T40" fmla="*/ 2147483647 w 463"/>
                <a:gd name="T41" fmla="*/ 2147483647 h 564"/>
                <a:gd name="T42" fmla="*/ 2147483647 w 463"/>
                <a:gd name="T43" fmla="*/ 2147483647 h 564"/>
                <a:gd name="T44" fmla="*/ 2147483647 w 463"/>
                <a:gd name="T45" fmla="*/ 2147483647 h 564"/>
                <a:gd name="T46" fmla="*/ 2147483647 w 463"/>
                <a:gd name="T47" fmla="*/ 2147483647 h 564"/>
                <a:gd name="T48" fmla="*/ 2147483647 w 463"/>
                <a:gd name="T49" fmla="*/ 2147483647 h 564"/>
                <a:gd name="T50" fmla="*/ 2147483647 w 463"/>
                <a:gd name="T51" fmla="*/ 2147483647 h 564"/>
                <a:gd name="T52" fmla="*/ 2147483647 w 463"/>
                <a:gd name="T53" fmla="*/ 2147483647 h 564"/>
                <a:gd name="T54" fmla="*/ 0 w 463"/>
                <a:gd name="T55" fmla="*/ 2147483647 h 564"/>
                <a:gd name="T56" fmla="*/ 2147483647 w 463"/>
                <a:gd name="T57" fmla="*/ 2147483647 h 564"/>
                <a:gd name="T58" fmla="*/ 2147483647 w 463"/>
                <a:gd name="T59" fmla="*/ 2147483647 h 564"/>
                <a:gd name="T60" fmla="*/ 2147483647 w 463"/>
                <a:gd name="T61" fmla="*/ 2147483647 h 564"/>
                <a:gd name="T62" fmla="*/ 2147483647 w 463"/>
                <a:gd name="T63" fmla="*/ 2147483647 h 564"/>
                <a:gd name="T64" fmla="*/ 2147483647 w 463"/>
                <a:gd name="T65" fmla="*/ 2147483647 h 564"/>
                <a:gd name="T66" fmla="*/ 2147483647 w 463"/>
                <a:gd name="T67" fmla="*/ 0 h 5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
                <a:gd name="T103" fmla="*/ 0 h 564"/>
                <a:gd name="T104" fmla="*/ 463 w 463"/>
                <a:gd name="T105" fmla="*/ 564 h 5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 h="564">
                  <a:moveTo>
                    <a:pt x="153" y="164"/>
                  </a:moveTo>
                  <a:lnTo>
                    <a:pt x="150" y="199"/>
                  </a:lnTo>
                  <a:lnTo>
                    <a:pt x="148" y="237"/>
                  </a:lnTo>
                  <a:lnTo>
                    <a:pt x="147" y="277"/>
                  </a:lnTo>
                  <a:lnTo>
                    <a:pt x="148" y="317"/>
                  </a:lnTo>
                  <a:lnTo>
                    <a:pt x="150" y="355"/>
                  </a:lnTo>
                  <a:lnTo>
                    <a:pt x="153" y="389"/>
                  </a:lnTo>
                  <a:lnTo>
                    <a:pt x="186" y="377"/>
                  </a:lnTo>
                  <a:lnTo>
                    <a:pt x="220" y="360"/>
                  </a:lnTo>
                  <a:lnTo>
                    <a:pt x="256" y="341"/>
                  </a:lnTo>
                  <a:lnTo>
                    <a:pt x="289" y="321"/>
                  </a:lnTo>
                  <a:lnTo>
                    <a:pt x="321" y="298"/>
                  </a:lnTo>
                  <a:lnTo>
                    <a:pt x="349" y="275"/>
                  </a:lnTo>
                  <a:lnTo>
                    <a:pt x="301" y="246"/>
                  </a:lnTo>
                  <a:lnTo>
                    <a:pt x="254" y="217"/>
                  </a:lnTo>
                  <a:lnTo>
                    <a:pt x="205" y="190"/>
                  </a:lnTo>
                  <a:lnTo>
                    <a:pt x="153" y="164"/>
                  </a:lnTo>
                  <a:close/>
                  <a:moveTo>
                    <a:pt x="202" y="0"/>
                  </a:moveTo>
                  <a:lnTo>
                    <a:pt x="239" y="0"/>
                  </a:lnTo>
                  <a:lnTo>
                    <a:pt x="271" y="5"/>
                  </a:lnTo>
                  <a:lnTo>
                    <a:pt x="302" y="14"/>
                  </a:lnTo>
                  <a:lnTo>
                    <a:pt x="331" y="26"/>
                  </a:lnTo>
                  <a:lnTo>
                    <a:pt x="359" y="42"/>
                  </a:lnTo>
                  <a:lnTo>
                    <a:pt x="384" y="61"/>
                  </a:lnTo>
                  <a:lnTo>
                    <a:pt x="406" y="82"/>
                  </a:lnTo>
                  <a:lnTo>
                    <a:pt x="424" y="106"/>
                  </a:lnTo>
                  <a:lnTo>
                    <a:pt x="440" y="134"/>
                  </a:lnTo>
                  <a:lnTo>
                    <a:pt x="450" y="164"/>
                  </a:lnTo>
                  <a:lnTo>
                    <a:pt x="457" y="199"/>
                  </a:lnTo>
                  <a:lnTo>
                    <a:pt x="462" y="234"/>
                  </a:lnTo>
                  <a:lnTo>
                    <a:pt x="463" y="270"/>
                  </a:lnTo>
                  <a:lnTo>
                    <a:pt x="461" y="306"/>
                  </a:lnTo>
                  <a:lnTo>
                    <a:pt x="456" y="341"/>
                  </a:lnTo>
                  <a:lnTo>
                    <a:pt x="450" y="375"/>
                  </a:lnTo>
                  <a:lnTo>
                    <a:pt x="440" y="408"/>
                  </a:lnTo>
                  <a:lnTo>
                    <a:pt x="426" y="438"/>
                  </a:lnTo>
                  <a:lnTo>
                    <a:pt x="411" y="467"/>
                  </a:lnTo>
                  <a:lnTo>
                    <a:pt x="393" y="493"/>
                  </a:lnTo>
                  <a:lnTo>
                    <a:pt x="372" y="515"/>
                  </a:lnTo>
                  <a:lnTo>
                    <a:pt x="349" y="534"/>
                  </a:lnTo>
                  <a:lnTo>
                    <a:pt x="322" y="548"/>
                  </a:lnTo>
                  <a:lnTo>
                    <a:pt x="294" y="558"/>
                  </a:lnTo>
                  <a:lnTo>
                    <a:pt x="263" y="564"/>
                  </a:lnTo>
                  <a:lnTo>
                    <a:pt x="198" y="564"/>
                  </a:lnTo>
                  <a:lnTo>
                    <a:pt x="167" y="560"/>
                  </a:lnTo>
                  <a:lnTo>
                    <a:pt x="139" y="551"/>
                  </a:lnTo>
                  <a:lnTo>
                    <a:pt x="112" y="536"/>
                  </a:lnTo>
                  <a:lnTo>
                    <a:pt x="89" y="518"/>
                  </a:lnTo>
                  <a:lnTo>
                    <a:pt x="68" y="497"/>
                  </a:lnTo>
                  <a:lnTo>
                    <a:pt x="50" y="473"/>
                  </a:lnTo>
                  <a:lnTo>
                    <a:pt x="34" y="445"/>
                  </a:lnTo>
                  <a:lnTo>
                    <a:pt x="22" y="415"/>
                  </a:lnTo>
                  <a:lnTo>
                    <a:pt x="12" y="384"/>
                  </a:lnTo>
                  <a:lnTo>
                    <a:pt x="6" y="350"/>
                  </a:lnTo>
                  <a:lnTo>
                    <a:pt x="1" y="316"/>
                  </a:lnTo>
                  <a:lnTo>
                    <a:pt x="0" y="282"/>
                  </a:lnTo>
                  <a:lnTo>
                    <a:pt x="2" y="248"/>
                  </a:lnTo>
                  <a:lnTo>
                    <a:pt x="6" y="213"/>
                  </a:lnTo>
                  <a:lnTo>
                    <a:pt x="13" y="180"/>
                  </a:lnTo>
                  <a:lnTo>
                    <a:pt x="22" y="149"/>
                  </a:lnTo>
                  <a:lnTo>
                    <a:pt x="36" y="119"/>
                  </a:lnTo>
                  <a:lnTo>
                    <a:pt x="51" y="91"/>
                  </a:lnTo>
                  <a:lnTo>
                    <a:pt x="69" y="66"/>
                  </a:lnTo>
                  <a:lnTo>
                    <a:pt x="90" y="45"/>
                  </a:lnTo>
                  <a:lnTo>
                    <a:pt x="114" y="27"/>
                  </a:lnTo>
                  <a:lnTo>
                    <a:pt x="141" y="13"/>
                  </a:lnTo>
                  <a:lnTo>
                    <a:pt x="170" y="4"/>
                  </a:lnTo>
                  <a:lnTo>
                    <a:pt x="202"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21" name="Freeform 15"/>
            <p:cNvSpPr>
              <a:spLocks noChangeArrowheads="1"/>
            </p:cNvSpPr>
            <p:nvPr/>
          </p:nvSpPr>
          <p:spPr bwMode="auto">
            <a:xfrm>
              <a:off x="1819275" y="0"/>
              <a:ext cx="1660525" cy="895350"/>
            </a:xfrm>
            <a:custGeom>
              <a:avLst/>
              <a:gdLst>
                <a:gd name="T0" fmla="*/ 2147483647 w 1046"/>
                <a:gd name="T1" fmla="*/ 0 h 564"/>
                <a:gd name="T2" fmla="*/ 2147483647 w 1046"/>
                <a:gd name="T3" fmla="*/ 2147483647 h 564"/>
                <a:gd name="T4" fmla="*/ 2147483647 w 1046"/>
                <a:gd name="T5" fmla="*/ 2147483647 h 564"/>
                <a:gd name="T6" fmla="*/ 2147483647 w 1046"/>
                <a:gd name="T7" fmla="*/ 2147483647 h 564"/>
                <a:gd name="T8" fmla="*/ 2147483647 w 1046"/>
                <a:gd name="T9" fmla="*/ 2147483647 h 564"/>
                <a:gd name="T10" fmla="*/ 2147483647 w 1046"/>
                <a:gd name="T11" fmla="*/ 2147483647 h 564"/>
                <a:gd name="T12" fmla="*/ 2147483647 w 1046"/>
                <a:gd name="T13" fmla="*/ 2147483647 h 564"/>
                <a:gd name="T14" fmla="*/ 2147483647 w 1046"/>
                <a:gd name="T15" fmla="*/ 2147483647 h 564"/>
                <a:gd name="T16" fmla="*/ 2147483647 w 1046"/>
                <a:gd name="T17" fmla="*/ 2147483647 h 564"/>
                <a:gd name="T18" fmla="*/ 2147483647 w 1046"/>
                <a:gd name="T19" fmla="*/ 2147483647 h 564"/>
                <a:gd name="T20" fmla="*/ 2147483647 w 1046"/>
                <a:gd name="T21" fmla="*/ 2147483647 h 564"/>
                <a:gd name="T22" fmla="*/ 2147483647 w 1046"/>
                <a:gd name="T23" fmla="*/ 2147483647 h 564"/>
                <a:gd name="T24" fmla="*/ 2147483647 w 1046"/>
                <a:gd name="T25" fmla="*/ 2147483647 h 564"/>
                <a:gd name="T26" fmla="*/ 2147483647 w 1046"/>
                <a:gd name="T27" fmla="*/ 2147483647 h 564"/>
                <a:gd name="T28" fmla="*/ 2147483647 w 1046"/>
                <a:gd name="T29" fmla="*/ 2147483647 h 564"/>
                <a:gd name="T30" fmla="*/ 2147483647 w 1046"/>
                <a:gd name="T31" fmla="*/ 2147483647 h 564"/>
                <a:gd name="T32" fmla="*/ 2147483647 w 1046"/>
                <a:gd name="T33" fmla="*/ 2147483647 h 564"/>
                <a:gd name="T34" fmla="*/ 2147483647 w 1046"/>
                <a:gd name="T35" fmla="*/ 2147483647 h 564"/>
                <a:gd name="T36" fmla="*/ 2147483647 w 1046"/>
                <a:gd name="T37" fmla="*/ 2147483647 h 564"/>
                <a:gd name="T38" fmla="*/ 2147483647 w 1046"/>
                <a:gd name="T39" fmla="*/ 2147483647 h 564"/>
                <a:gd name="T40" fmla="*/ 2147483647 w 1046"/>
                <a:gd name="T41" fmla="*/ 2147483647 h 564"/>
                <a:gd name="T42" fmla="*/ 2147483647 w 1046"/>
                <a:gd name="T43" fmla="*/ 2147483647 h 564"/>
                <a:gd name="T44" fmla="*/ 2147483647 w 1046"/>
                <a:gd name="T45" fmla="*/ 2147483647 h 564"/>
                <a:gd name="T46" fmla="*/ 2147483647 w 1046"/>
                <a:gd name="T47" fmla="*/ 2147483647 h 564"/>
                <a:gd name="T48" fmla="*/ 2147483647 w 1046"/>
                <a:gd name="T49" fmla="*/ 2147483647 h 564"/>
                <a:gd name="T50" fmla="*/ 2147483647 w 1046"/>
                <a:gd name="T51" fmla="*/ 2147483647 h 564"/>
                <a:gd name="T52" fmla="*/ 2147483647 w 1046"/>
                <a:gd name="T53" fmla="*/ 2147483647 h 564"/>
                <a:gd name="T54" fmla="*/ 2147483647 w 1046"/>
                <a:gd name="T55" fmla="*/ 2147483647 h 564"/>
                <a:gd name="T56" fmla="*/ 2147483647 w 1046"/>
                <a:gd name="T57" fmla="*/ 2147483647 h 564"/>
                <a:gd name="T58" fmla="*/ 2147483647 w 1046"/>
                <a:gd name="T59" fmla="*/ 2147483647 h 564"/>
                <a:gd name="T60" fmla="*/ 2147483647 w 1046"/>
                <a:gd name="T61" fmla="*/ 2147483647 h 564"/>
                <a:gd name="T62" fmla="*/ 2147483647 w 1046"/>
                <a:gd name="T63" fmla="*/ 2147483647 h 564"/>
                <a:gd name="T64" fmla="*/ 2147483647 w 1046"/>
                <a:gd name="T65" fmla="*/ 2147483647 h 564"/>
                <a:gd name="T66" fmla="*/ 2147483647 w 1046"/>
                <a:gd name="T67" fmla="*/ 2147483647 h 564"/>
                <a:gd name="T68" fmla="*/ 2147483647 w 1046"/>
                <a:gd name="T69" fmla="*/ 2147483647 h 564"/>
                <a:gd name="T70" fmla="*/ 2147483647 w 1046"/>
                <a:gd name="T71" fmla="*/ 2147483647 h 564"/>
                <a:gd name="T72" fmla="*/ 2147483647 w 1046"/>
                <a:gd name="T73" fmla="*/ 2147483647 h 564"/>
                <a:gd name="T74" fmla="*/ 2147483647 w 1046"/>
                <a:gd name="T75" fmla="*/ 2147483647 h 564"/>
                <a:gd name="T76" fmla="*/ 2147483647 w 1046"/>
                <a:gd name="T77" fmla="*/ 2147483647 h 564"/>
                <a:gd name="T78" fmla="*/ 2147483647 w 1046"/>
                <a:gd name="T79" fmla="*/ 2147483647 h 564"/>
                <a:gd name="T80" fmla="*/ 2147483647 w 1046"/>
                <a:gd name="T81" fmla="*/ 2147483647 h 564"/>
                <a:gd name="T82" fmla="*/ 2147483647 w 1046"/>
                <a:gd name="T83" fmla="*/ 2147483647 h 564"/>
                <a:gd name="T84" fmla="*/ 2147483647 w 1046"/>
                <a:gd name="T85" fmla="*/ 2147483647 h 564"/>
                <a:gd name="T86" fmla="*/ 2147483647 w 1046"/>
                <a:gd name="T87" fmla="*/ 2147483647 h 564"/>
                <a:gd name="T88" fmla="*/ 2147483647 w 1046"/>
                <a:gd name="T89" fmla="*/ 2147483647 h 564"/>
                <a:gd name="T90" fmla="*/ 2147483647 w 1046"/>
                <a:gd name="T91" fmla="*/ 2147483647 h 564"/>
                <a:gd name="T92" fmla="*/ 2147483647 w 1046"/>
                <a:gd name="T93" fmla="*/ 2147483647 h 564"/>
                <a:gd name="T94" fmla="*/ 2147483647 w 1046"/>
                <a:gd name="T95" fmla="*/ 2147483647 h 564"/>
                <a:gd name="T96" fmla="*/ 2147483647 w 1046"/>
                <a:gd name="T97" fmla="*/ 2147483647 h 564"/>
                <a:gd name="T98" fmla="*/ 2147483647 w 1046"/>
                <a:gd name="T99" fmla="*/ 2147483647 h 564"/>
                <a:gd name="T100" fmla="*/ 2147483647 w 1046"/>
                <a:gd name="T101" fmla="*/ 2147483647 h 564"/>
                <a:gd name="T102" fmla="*/ 2147483647 w 1046"/>
                <a:gd name="T103" fmla="*/ 2147483647 h 564"/>
                <a:gd name="T104" fmla="*/ 2147483647 w 1046"/>
                <a:gd name="T105" fmla="*/ 2147483647 h 564"/>
                <a:gd name="T106" fmla="*/ 2147483647 w 1046"/>
                <a:gd name="T107" fmla="*/ 2147483647 h 564"/>
                <a:gd name="T108" fmla="*/ 2147483647 w 1046"/>
                <a:gd name="T109" fmla="*/ 2147483647 h 564"/>
                <a:gd name="T110" fmla="*/ 2147483647 w 1046"/>
                <a:gd name="T111" fmla="*/ 2147483647 h 564"/>
                <a:gd name="T112" fmla="*/ 2147483647 w 1046"/>
                <a:gd name="T113" fmla="*/ 2147483647 h 564"/>
                <a:gd name="T114" fmla="*/ 2147483647 w 1046"/>
                <a:gd name="T115" fmla="*/ 2147483647 h 5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564"/>
                <a:gd name="T176" fmla="*/ 1046 w 1046"/>
                <a:gd name="T177" fmla="*/ 564 h 5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564">
                  <a:moveTo>
                    <a:pt x="297" y="0"/>
                  </a:moveTo>
                  <a:lnTo>
                    <a:pt x="1046" y="0"/>
                  </a:lnTo>
                  <a:lnTo>
                    <a:pt x="1023" y="18"/>
                  </a:lnTo>
                  <a:lnTo>
                    <a:pt x="1000" y="39"/>
                  </a:lnTo>
                  <a:lnTo>
                    <a:pt x="979" y="61"/>
                  </a:lnTo>
                  <a:lnTo>
                    <a:pt x="961" y="84"/>
                  </a:lnTo>
                  <a:lnTo>
                    <a:pt x="945" y="112"/>
                  </a:lnTo>
                  <a:lnTo>
                    <a:pt x="932" y="142"/>
                  </a:lnTo>
                  <a:lnTo>
                    <a:pt x="845" y="142"/>
                  </a:lnTo>
                  <a:lnTo>
                    <a:pt x="845" y="564"/>
                  </a:lnTo>
                  <a:lnTo>
                    <a:pt x="704" y="564"/>
                  </a:lnTo>
                  <a:lnTo>
                    <a:pt x="704" y="147"/>
                  </a:lnTo>
                  <a:lnTo>
                    <a:pt x="662" y="142"/>
                  </a:lnTo>
                  <a:lnTo>
                    <a:pt x="618" y="141"/>
                  </a:lnTo>
                  <a:lnTo>
                    <a:pt x="571" y="141"/>
                  </a:lnTo>
                  <a:lnTo>
                    <a:pt x="522" y="141"/>
                  </a:lnTo>
                  <a:lnTo>
                    <a:pt x="471" y="142"/>
                  </a:lnTo>
                  <a:lnTo>
                    <a:pt x="457" y="141"/>
                  </a:lnTo>
                  <a:lnTo>
                    <a:pt x="441" y="141"/>
                  </a:lnTo>
                  <a:lnTo>
                    <a:pt x="422" y="140"/>
                  </a:lnTo>
                  <a:lnTo>
                    <a:pt x="402" y="139"/>
                  </a:lnTo>
                  <a:lnTo>
                    <a:pt x="382" y="138"/>
                  </a:lnTo>
                  <a:lnTo>
                    <a:pt x="361" y="139"/>
                  </a:lnTo>
                  <a:lnTo>
                    <a:pt x="342" y="140"/>
                  </a:lnTo>
                  <a:lnTo>
                    <a:pt x="323" y="142"/>
                  </a:lnTo>
                  <a:lnTo>
                    <a:pt x="308" y="145"/>
                  </a:lnTo>
                  <a:lnTo>
                    <a:pt x="295" y="152"/>
                  </a:lnTo>
                  <a:lnTo>
                    <a:pt x="285" y="160"/>
                  </a:lnTo>
                  <a:lnTo>
                    <a:pt x="279" y="170"/>
                  </a:lnTo>
                  <a:lnTo>
                    <a:pt x="279" y="183"/>
                  </a:lnTo>
                  <a:lnTo>
                    <a:pt x="283" y="194"/>
                  </a:lnTo>
                  <a:lnTo>
                    <a:pt x="291" y="203"/>
                  </a:lnTo>
                  <a:lnTo>
                    <a:pt x="301" y="208"/>
                  </a:lnTo>
                  <a:lnTo>
                    <a:pt x="316" y="211"/>
                  </a:lnTo>
                  <a:lnTo>
                    <a:pt x="331" y="212"/>
                  </a:lnTo>
                  <a:lnTo>
                    <a:pt x="348" y="212"/>
                  </a:lnTo>
                  <a:lnTo>
                    <a:pt x="367" y="211"/>
                  </a:lnTo>
                  <a:lnTo>
                    <a:pt x="385" y="210"/>
                  </a:lnTo>
                  <a:lnTo>
                    <a:pt x="403" y="209"/>
                  </a:lnTo>
                  <a:lnTo>
                    <a:pt x="422" y="209"/>
                  </a:lnTo>
                  <a:lnTo>
                    <a:pt x="439" y="210"/>
                  </a:lnTo>
                  <a:lnTo>
                    <a:pt x="466" y="217"/>
                  </a:lnTo>
                  <a:lnTo>
                    <a:pt x="491" y="228"/>
                  </a:lnTo>
                  <a:lnTo>
                    <a:pt x="513" y="241"/>
                  </a:lnTo>
                  <a:lnTo>
                    <a:pt x="532" y="258"/>
                  </a:lnTo>
                  <a:lnTo>
                    <a:pt x="547" y="278"/>
                  </a:lnTo>
                  <a:lnTo>
                    <a:pt x="560" y="300"/>
                  </a:lnTo>
                  <a:lnTo>
                    <a:pt x="570" y="324"/>
                  </a:lnTo>
                  <a:lnTo>
                    <a:pt x="577" y="348"/>
                  </a:lnTo>
                  <a:lnTo>
                    <a:pt x="580" y="374"/>
                  </a:lnTo>
                  <a:lnTo>
                    <a:pt x="581" y="399"/>
                  </a:lnTo>
                  <a:lnTo>
                    <a:pt x="579" y="425"/>
                  </a:lnTo>
                  <a:lnTo>
                    <a:pt x="572" y="449"/>
                  </a:lnTo>
                  <a:lnTo>
                    <a:pt x="564" y="473"/>
                  </a:lnTo>
                  <a:lnTo>
                    <a:pt x="551" y="495"/>
                  </a:lnTo>
                  <a:lnTo>
                    <a:pt x="536" y="515"/>
                  </a:lnTo>
                  <a:lnTo>
                    <a:pt x="517" y="532"/>
                  </a:lnTo>
                  <a:lnTo>
                    <a:pt x="494" y="546"/>
                  </a:lnTo>
                  <a:lnTo>
                    <a:pt x="468" y="557"/>
                  </a:lnTo>
                  <a:lnTo>
                    <a:pt x="439" y="564"/>
                  </a:lnTo>
                  <a:lnTo>
                    <a:pt x="0" y="564"/>
                  </a:lnTo>
                  <a:lnTo>
                    <a:pt x="17" y="551"/>
                  </a:lnTo>
                  <a:lnTo>
                    <a:pt x="32" y="534"/>
                  </a:lnTo>
                  <a:lnTo>
                    <a:pt x="47" y="516"/>
                  </a:lnTo>
                  <a:lnTo>
                    <a:pt x="61" y="496"/>
                  </a:lnTo>
                  <a:lnTo>
                    <a:pt x="75" y="477"/>
                  </a:lnTo>
                  <a:lnTo>
                    <a:pt x="90" y="458"/>
                  </a:lnTo>
                  <a:lnTo>
                    <a:pt x="105" y="443"/>
                  </a:lnTo>
                  <a:lnTo>
                    <a:pt x="123" y="429"/>
                  </a:lnTo>
                  <a:lnTo>
                    <a:pt x="142" y="422"/>
                  </a:lnTo>
                  <a:lnTo>
                    <a:pt x="156" y="419"/>
                  </a:lnTo>
                  <a:lnTo>
                    <a:pt x="174" y="418"/>
                  </a:lnTo>
                  <a:lnTo>
                    <a:pt x="194" y="418"/>
                  </a:lnTo>
                  <a:lnTo>
                    <a:pt x="216" y="419"/>
                  </a:lnTo>
                  <a:lnTo>
                    <a:pt x="240" y="420"/>
                  </a:lnTo>
                  <a:lnTo>
                    <a:pt x="267" y="422"/>
                  </a:lnTo>
                  <a:lnTo>
                    <a:pt x="292" y="424"/>
                  </a:lnTo>
                  <a:lnTo>
                    <a:pt x="318" y="425"/>
                  </a:lnTo>
                  <a:lnTo>
                    <a:pt x="343" y="425"/>
                  </a:lnTo>
                  <a:lnTo>
                    <a:pt x="367" y="425"/>
                  </a:lnTo>
                  <a:lnTo>
                    <a:pt x="389" y="423"/>
                  </a:lnTo>
                  <a:lnTo>
                    <a:pt x="408" y="419"/>
                  </a:lnTo>
                  <a:lnTo>
                    <a:pt x="423" y="415"/>
                  </a:lnTo>
                  <a:lnTo>
                    <a:pt x="434" y="407"/>
                  </a:lnTo>
                  <a:lnTo>
                    <a:pt x="442" y="397"/>
                  </a:lnTo>
                  <a:lnTo>
                    <a:pt x="443" y="385"/>
                  </a:lnTo>
                  <a:lnTo>
                    <a:pt x="441" y="373"/>
                  </a:lnTo>
                  <a:lnTo>
                    <a:pt x="434" y="362"/>
                  </a:lnTo>
                  <a:lnTo>
                    <a:pt x="424" y="357"/>
                  </a:lnTo>
                  <a:lnTo>
                    <a:pt x="411" y="352"/>
                  </a:lnTo>
                  <a:lnTo>
                    <a:pt x="395" y="351"/>
                  </a:lnTo>
                  <a:lnTo>
                    <a:pt x="379" y="350"/>
                  </a:lnTo>
                  <a:lnTo>
                    <a:pt x="361" y="351"/>
                  </a:lnTo>
                  <a:lnTo>
                    <a:pt x="342" y="352"/>
                  </a:lnTo>
                  <a:lnTo>
                    <a:pt x="324" y="354"/>
                  </a:lnTo>
                  <a:lnTo>
                    <a:pt x="307" y="355"/>
                  </a:lnTo>
                  <a:lnTo>
                    <a:pt x="290" y="354"/>
                  </a:lnTo>
                  <a:lnTo>
                    <a:pt x="275" y="352"/>
                  </a:lnTo>
                  <a:lnTo>
                    <a:pt x="248" y="346"/>
                  </a:lnTo>
                  <a:lnTo>
                    <a:pt x="224" y="335"/>
                  </a:lnTo>
                  <a:lnTo>
                    <a:pt x="203" y="319"/>
                  </a:lnTo>
                  <a:lnTo>
                    <a:pt x="185" y="301"/>
                  </a:lnTo>
                  <a:lnTo>
                    <a:pt x="169" y="281"/>
                  </a:lnTo>
                  <a:lnTo>
                    <a:pt x="158" y="258"/>
                  </a:lnTo>
                  <a:lnTo>
                    <a:pt x="148" y="234"/>
                  </a:lnTo>
                  <a:lnTo>
                    <a:pt x="143" y="209"/>
                  </a:lnTo>
                  <a:lnTo>
                    <a:pt x="141" y="182"/>
                  </a:lnTo>
                  <a:lnTo>
                    <a:pt x="141" y="157"/>
                  </a:lnTo>
                  <a:lnTo>
                    <a:pt x="145" y="131"/>
                  </a:lnTo>
                  <a:lnTo>
                    <a:pt x="152" y="105"/>
                  </a:lnTo>
                  <a:lnTo>
                    <a:pt x="162" y="82"/>
                  </a:lnTo>
                  <a:lnTo>
                    <a:pt x="176" y="61"/>
                  </a:lnTo>
                  <a:lnTo>
                    <a:pt x="193" y="42"/>
                  </a:lnTo>
                  <a:lnTo>
                    <a:pt x="214" y="25"/>
                  </a:lnTo>
                  <a:lnTo>
                    <a:pt x="238" y="13"/>
                  </a:lnTo>
                  <a:lnTo>
                    <a:pt x="266" y="4"/>
                  </a:lnTo>
                  <a:lnTo>
                    <a:pt x="297"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22" name="Freeform 18"/>
            <p:cNvSpPr>
              <a:spLocks noChangeArrowheads="1"/>
            </p:cNvSpPr>
            <p:nvPr/>
          </p:nvSpPr>
          <p:spPr bwMode="auto">
            <a:xfrm>
              <a:off x="1211263" y="0"/>
              <a:ext cx="855663" cy="879475"/>
            </a:xfrm>
            <a:custGeom>
              <a:avLst/>
              <a:gdLst>
                <a:gd name="T0" fmla="*/ 0 w 539"/>
                <a:gd name="T1" fmla="*/ 0 h 554"/>
                <a:gd name="T2" fmla="*/ 2147483647 w 539"/>
                <a:gd name="T3" fmla="*/ 0 h 554"/>
                <a:gd name="T4" fmla="*/ 2147483647 w 539"/>
                <a:gd name="T5" fmla="*/ 2147483647 h 554"/>
                <a:gd name="T6" fmla="*/ 2147483647 w 539"/>
                <a:gd name="T7" fmla="*/ 2147483647 h 554"/>
                <a:gd name="T8" fmla="*/ 2147483647 w 539"/>
                <a:gd name="T9" fmla="*/ 2147483647 h 554"/>
                <a:gd name="T10" fmla="*/ 2147483647 w 539"/>
                <a:gd name="T11" fmla="*/ 2147483647 h 554"/>
                <a:gd name="T12" fmla="*/ 2147483647 w 539"/>
                <a:gd name="T13" fmla="*/ 2147483647 h 554"/>
                <a:gd name="T14" fmla="*/ 2147483647 w 539"/>
                <a:gd name="T15" fmla="*/ 2147483647 h 554"/>
                <a:gd name="T16" fmla="*/ 2147483647 w 539"/>
                <a:gd name="T17" fmla="*/ 2147483647 h 554"/>
                <a:gd name="T18" fmla="*/ 2147483647 w 539"/>
                <a:gd name="T19" fmla="*/ 2147483647 h 554"/>
                <a:gd name="T20" fmla="*/ 2147483647 w 539"/>
                <a:gd name="T21" fmla="*/ 2147483647 h 554"/>
                <a:gd name="T22" fmla="*/ 2147483647 w 539"/>
                <a:gd name="T23" fmla="*/ 2147483647 h 554"/>
                <a:gd name="T24" fmla="*/ 2147483647 w 539"/>
                <a:gd name="T25" fmla="*/ 2147483647 h 554"/>
                <a:gd name="T26" fmla="*/ 2147483647 w 539"/>
                <a:gd name="T27" fmla="*/ 2147483647 h 554"/>
                <a:gd name="T28" fmla="*/ 2147483647 w 539"/>
                <a:gd name="T29" fmla="*/ 2147483647 h 554"/>
                <a:gd name="T30" fmla="*/ 2147483647 w 539"/>
                <a:gd name="T31" fmla="*/ 2147483647 h 554"/>
                <a:gd name="T32" fmla="*/ 2147483647 w 539"/>
                <a:gd name="T33" fmla="*/ 2147483647 h 554"/>
                <a:gd name="T34" fmla="*/ 2147483647 w 539"/>
                <a:gd name="T35" fmla="*/ 2147483647 h 554"/>
                <a:gd name="T36" fmla="*/ 2147483647 w 539"/>
                <a:gd name="T37" fmla="*/ 2147483647 h 554"/>
                <a:gd name="T38" fmla="*/ 2147483647 w 539"/>
                <a:gd name="T39" fmla="*/ 2147483647 h 554"/>
                <a:gd name="T40" fmla="*/ 2147483647 w 539"/>
                <a:gd name="T41" fmla="*/ 2147483647 h 554"/>
                <a:gd name="T42" fmla="*/ 2147483647 w 539"/>
                <a:gd name="T43" fmla="*/ 2147483647 h 554"/>
                <a:gd name="T44" fmla="*/ 2147483647 w 539"/>
                <a:gd name="T45" fmla="*/ 2147483647 h 554"/>
                <a:gd name="T46" fmla="*/ 2147483647 w 539"/>
                <a:gd name="T47" fmla="*/ 2147483647 h 554"/>
                <a:gd name="T48" fmla="*/ 2147483647 w 539"/>
                <a:gd name="T49" fmla="*/ 2147483647 h 554"/>
                <a:gd name="T50" fmla="*/ 2147483647 w 539"/>
                <a:gd name="T51" fmla="*/ 2147483647 h 554"/>
                <a:gd name="T52" fmla="*/ 2147483647 w 539"/>
                <a:gd name="T53" fmla="*/ 2147483647 h 554"/>
                <a:gd name="T54" fmla="*/ 2147483647 w 539"/>
                <a:gd name="T55" fmla="*/ 2147483647 h 554"/>
                <a:gd name="T56" fmla="*/ 2147483647 w 539"/>
                <a:gd name="T57" fmla="*/ 2147483647 h 554"/>
                <a:gd name="T58" fmla="*/ 2147483647 w 539"/>
                <a:gd name="T59" fmla="*/ 2147483647 h 554"/>
                <a:gd name="T60" fmla="*/ 2147483647 w 539"/>
                <a:gd name="T61" fmla="*/ 2147483647 h 554"/>
                <a:gd name="T62" fmla="*/ 2147483647 w 539"/>
                <a:gd name="T63" fmla="*/ 2147483647 h 554"/>
                <a:gd name="T64" fmla="*/ 0 w 539"/>
                <a:gd name="T65" fmla="*/ 0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9"/>
                <a:gd name="T100" fmla="*/ 0 h 554"/>
                <a:gd name="T101" fmla="*/ 539 w 539"/>
                <a:gd name="T102" fmla="*/ 554 h 5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9" h="554">
                  <a:moveTo>
                    <a:pt x="0" y="0"/>
                  </a:moveTo>
                  <a:lnTo>
                    <a:pt x="539" y="0"/>
                  </a:lnTo>
                  <a:lnTo>
                    <a:pt x="515" y="17"/>
                  </a:lnTo>
                  <a:lnTo>
                    <a:pt x="495" y="37"/>
                  </a:lnTo>
                  <a:lnTo>
                    <a:pt x="476" y="61"/>
                  </a:lnTo>
                  <a:lnTo>
                    <a:pt x="461" y="86"/>
                  </a:lnTo>
                  <a:lnTo>
                    <a:pt x="446" y="113"/>
                  </a:lnTo>
                  <a:lnTo>
                    <a:pt x="434" y="142"/>
                  </a:lnTo>
                  <a:lnTo>
                    <a:pt x="256" y="142"/>
                  </a:lnTo>
                  <a:lnTo>
                    <a:pt x="256" y="422"/>
                  </a:lnTo>
                  <a:lnTo>
                    <a:pt x="232" y="444"/>
                  </a:lnTo>
                  <a:lnTo>
                    <a:pt x="208" y="468"/>
                  </a:lnTo>
                  <a:lnTo>
                    <a:pt x="184" y="493"/>
                  </a:lnTo>
                  <a:lnTo>
                    <a:pt x="159" y="516"/>
                  </a:lnTo>
                  <a:lnTo>
                    <a:pt x="136" y="537"/>
                  </a:lnTo>
                  <a:lnTo>
                    <a:pt x="114" y="554"/>
                  </a:lnTo>
                  <a:lnTo>
                    <a:pt x="110" y="509"/>
                  </a:lnTo>
                  <a:lnTo>
                    <a:pt x="110" y="462"/>
                  </a:lnTo>
                  <a:lnTo>
                    <a:pt x="112" y="414"/>
                  </a:lnTo>
                  <a:lnTo>
                    <a:pt x="115" y="366"/>
                  </a:lnTo>
                  <a:lnTo>
                    <a:pt x="118" y="318"/>
                  </a:lnTo>
                  <a:lnTo>
                    <a:pt x="121" y="270"/>
                  </a:lnTo>
                  <a:lnTo>
                    <a:pt x="122" y="223"/>
                  </a:lnTo>
                  <a:lnTo>
                    <a:pt x="119" y="179"/>
                  </a:lnTo>
                  <a:lnTo>
                    <a:pt x="114" y="137"/>
                  </a:lnTo>
                  <a:lnTo>
                    <a:pt x="106" y="113"/>
                  </a:lnTo>
                  <a:lnTo>
                    <a:pt x="96" y="93"/>
                  </a:lnTo>
                  <a:lnTo>
                    <a:pt x="82" y="74"/>
                  </a:lnTo>
                  <a:lnTo>
                    <a:pt x="66" y="57"/>
                  </a:lnTo>
                  <a:lnTo>
                    <a:pt x="50" y="42"/>
                  </a:lnTo>
                  <a:lnTo>
                    <a:pt x="32" y="27"/>
                  </a:lnTo>
                  <a:lnTo>
                    <a:pt x="15" y="13"/>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23" name="Freeform 20"/>
            <p:cNvSpPr>
              <a:spLocks noChangeArrowheads="1"/>
            </p:cNvSpPr>
            <p:nvPr/>
          </p:nvSpPr>
          <p:spPr bwMode="auto">
            <a:xfrm>
              <a:off x="608013" y="0"/>
              <a:ext cx="720725" cy="879475"/>
            </a:xfrm>
            <a:custGeom>
              <a:avLst/>
              <a:gdLst>
                <a:gd name="T0" fmla="*/ 2147483647 w 454"/>
                <a:gd name="T1" fmla="*/ 0 h 554"/>
                <a:gd name="T2" fmla="*/ 2147483647 w 454"/>
                <a:gd name="T3" fmla="*/ 2147483647 h 554"/>
                <a:gd name="T4" fmla="*/ 2147483647 w 454"/>
                <a:gd name="T5" fmla="*/ 2147483647 h 554"/>
                <a:gd name="T6" fmla="*/ 2147483647 w 454"/>
                <a:gd name="T7" fmla="*/ 2147483647 h 554"/>
                <a:gd name="T8" fmla="*/ 2147483647 w 454"/>
                <a:gd name="T9" fmla="*/ 2147483647 h 554"/>
                <a:gd name="T10" fmla="*/ 2147483647 w 454"/>
                <a:gd name="T11" fmla="*/ 2147483647 h 554"/>
                <a:gd name="T12" fmla="*/ 2147483647 w 454"/>
                <a:gd name="T13" fmla="*/ 2147483647 h 554"/>
                <a:gd name="T14" fmla="*/ 2147483647 w 454"/>
                <a:gd name="T15" fmla="*/ 2147483647 h 554"/>
                <a:gd name="T16" fmla="*/ 2147483647 w 454"/>
                <a:gd name="T17" fmla="*/ 2147483647 h 554"/>
                <a:gd name="T18" fmla="*/ 2147483647 w 454"/>
                <a:gd name="T19" fmla="*/ 2147483647 h 554"/>
                <a:gd name="T20" fmla="*/ 2147483647 w 454"/>
                <a:gd name="T21" fmla="*/ 2147483647 h 554"/>
                <a:gd name="T22" fmla="*/ 2147483647 w 454"/>
                <a:gd name="T23" fmla="*/ 2147483647 h 554"/>
                <a:gd name="T24" fmla="*/ 2147483647 w 454"/>
                <a:gd name="T25" fmla="*/ 2147483647 h 554"/>
                <a:gd name="T26" fmla="*/ 2147483647 w 454"/>
                <a:gd name="T27" fmla="*/ 2147483647 h 554"/>
                <a:gd name="T28" fmla="*/ 0 w 454"/>
                <a:gd name="T29" fmla="*/ 2147483647 h 554"/>
                <a:gd name="T30" fmla="*/ 2147483647 w 454"/>
                <a:gd name="T31" fmla="*/ 2147483647 h 554"/>
                <a:gd name="T32" fmla="*/ 2147483647 w 454"/>
                <a:gd name="T33" fmla="*/ 2147483647 h 554"/>
                <a:gd name="T34" fmla="*/ 2147483647 w 454"/>
                <a:gd name="T35" fmla="*/ 2147483647 h 554"/>
                <a:gd name="T36" fmla="*/ 2147483647 w 454"/>
                <a:gd name="T37" fmla="*/ 2147483647 h 554"/>
                <a:gd name="T38" fmla="*/ 2147483647 w 454"/>
                <a:gd name="T39" fmla="*/ 2147483647 h 554"/>
                <a:gd name="T40" fmla="*/ 2147483647 w 454"/>
                <a:gd name="T41" fmla="*/ 2147483647 h 554"/>
                <a:gd name="T42" fmla="*/ 2147483647 w 454"/>
                <a:gd name="T43" fmla="*/ 2147483647 h 554"/>
                <a:gd name="T44" fmla="*/ 2147483647 w 454"/>
                <a:gd name="T45" fmla="*/ 2147483647 h 554"/>
                <a:gd name="T46" fmla="*/ 2147483647 w 454"/>
                <a:gd name="T47" fmla="*/ 2147483647 h 554"/>
                <a:gd name="T48" fmla="*/ 2147483647 w 454"/>
                <a:gd name="T49" fmla="*/ 2147483647 h 554"/>
                <a:gd name="T50" fmla="*/ 2147483647 w 454"/>
                <a:gd name="T51" fmla="*/ 2147483647 h 554"/>
                <a:gd name="T52" fmla="*/ 2147483647 w 454"/>
                <a:gd name="T53" fmla="*/ 2147483647 h 554"/>
                <a:gd name="T54" fmla="*/ 2147483647 w 454"/>
                <a:gd name="T55" fmla="*/ 2147483647 h 554"/>
                <a:gd name="T56" fmla="*/ 2147483647 w 454"/>
                <a:gd name="T57" fmla="*/ 2147483647 h 554"/>
                <a:gd name="T58" fmla="*/ 2147483647 w 454"/>
                <a:gd name="T59" fmla="*/ 2147483647 h 554"/>
                <a:gd name="T60" fmla="*/ 2147483647 w 454"/>
                <a:gd name="T61" fmla="*/ 2147483647 h 554"/>
                <a:gd name="T62" fmla="*/ 2147483647 w 454"/>
                <a:gd name="T63" fmla="*/ 2147483647 h 5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554"/>
                <a:gd name="T98" fmla="*/ 454 w 454"/>
                <a:gd name="T99" fmla="*/ 554 h 5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554">
                  <a:moveTo>
                    <a:pt x="0" y="0"/>
                  </a:moveTo>
                  <a:lnTo>
                    <a:pt x="238" y="0"/>
                  </a:lnTo>
                  <a:lnTo>
                    <a:pt x="277" y="6"/>
                  </a:lnTo>
                  <a:lnTo>
                    <a:pt x="312" y="18"/>
                  </a:lnTo>
                  <a:lnTo>
                    <a:pt x="344" y="35"/>
                  </a:lnTo>
                  <a:lnTo>
                    <a:pt x="373" y="56"/>
                  </a:lnTo>
                  <a:lnTo>
                    <a:pt x="399" y="81"/>
                  </a:lnTo>
                  <a:lnTo>
                    <a:pt x="420" y="109"/>
                  </a:lnTo>
                  <a:lnTo>
                    <a:pt x="435" y="139"/>
                  </a:lnTo>
                  <a:lnTo>
                    <a:pt x="447" y="172"/>
                  </a:lnTo>
                  <a:lnTo>
                    <a:pt x="453" y="206"/>
                  </a:lnTo>
                  <a:lnTo>
                    <a:pt x="454" y="246"/>
                  </a:lnTo>
                  <a:lnTo>
                    <a:pt x="449" y="283"/>
                  </a:lnTo>
                  <a:lnTo>
                    <a:pt x="439" y="318"/>
                  </a:lnTo>
                  <a:lnTo>
                    <a:pt x="422" y="348"/>
                  </a:lnTo>
                  <a:lnTo>
                    <a:pt x="402" y="376"/>
                  </a:lnTo>
                  <a:lnTo>
                    <a:pt x="377" y="400"/>
                  </a:lnTo>
                  <a:lnTo>
                    <a:pt x="348" y="420"/>
                  </a:lnTo>
                  <a:lnTo>
                    <a:pt x="315" y="437"/>
                  </a:lnTo>
                  <a:lnTo>
                    <a:pt x="277" y="449"/>
                  </a:lnTo>
                  <a:lnTo>
                    <a:pt x="236" y="458"/>
                  </a:lnTo>
                  <a:lnTo>
                    <a:pt x="193" y="463"/>
                  </a:lnTo>
                  <a:lnTo>
                    <a:pt x="146" y="463"/>
                  </a:lnTo>
                  <a:lnTo>
                    <a:pt x="96" y="458"/>
                  </a:lnTo>
                  <a:lnTo>
                    <a:pt x="81" y="474"/>
                  </a:lnTo>
                  <a:lnTo>
                    <a:pt x="64" y="493"/>
                  </a:lnTo>
                  <a:lnTo>
                    <a:pt x="48" y="512"/>
                  </a:lnTo>
                  <a:lnTo>
                    <a:pt x="32" y="529"/>
                  </a:lnTo>
                  <a:lnTo>
                    <a:pt x="17" y="544"/>
                  </a:lnTo>
                  <a:lnTo>
                    <a:pt x="0" y="554"/>
                  </a:lnTo>
                  <a:lnTo>
                    <a:pt x="0" y="454"/>
                  </a:lnTo>
                  <a:lnTo>
                    <a:pt x="24" y="436"/>
                  </a:lnTo>
                  <a:lnTo>
                    <a:pt x="47" y="415"/>
                  </a:lnTo>
                  <a:lnTo>
                    <a:pt x="65" y="393"/>
                  </a:lnTo>
                  <a:lnTo>
                    <a:pt x="82" y="368"/>
                  </a:lnTo>
                  <a:lnTo>
                    <a:pt x="99" y="342"/>
                  </a:lnTo>
                  <a:lnTo>
                    <a:pt x="115" y="316"/>
                  </a:lnTo>
                  <a:lnTo>
                    <a:pt x="145" y="318"/>
                  </a:lnTo>
                  <a:lnTo>
                    <a:pt x="173" y="318"/>
                  </a:lnTo>
                  <a:lnTo>
                    <a:pt x="199" y="317"/>
                  </a:lnTo>
                  <a:lnTo>
                    <a:pt x="224" y="315"/>
                  </a:lnTo>
                  <a:lnTo>
                    <a:pt x="246" y="309"/>
                  </a:lnTo>
                  <a:lnTo>
                    <a:pt x="266" y="302"/>
                  </a:lnTo>
                  <a:lnTo>
                    <a:pt x="282" y="292"/>
                  </a:lnTo>
                  <a:lnTo>
                    <a:pt x="295" y="280"/>
                  </a:lnTo>
                  <a:lnTo>
                    <a:pt x="305" y="265"/>
                  </a:lnTo>
                  <a:lnTo>
                    <a:pt x="310" y="247"/>
                  </a:lnTo>
                  <a:lnTo>
                    <a:pt x="311" y="224"/>
                  </a:lnTo>
                  <a:lnTo>
                    <a:pt x="308" y="202"/>
                  </a:lnTo>
                  <a:lnTo>
                    <a:pt x="301" y="185"/>
                  </a:lnTo>
                  <a:lnTo>
                    <a:pt x="290" y="171"/>
                  </a:lnTo>
                  <a:lnTo>
                    <a:pt x="276" y="160"/>
                  </a:lnTo>
                  <a:lnTo>
                    <a:pt x="259" y="152"/>
                  </a:lnTo>
                  <a:lnTo>
                    <a:pt x="239" y="147"/>
                  </a:lnTo>
                  <a:lnTo>
                    <a:pt x="217" y="142"/>
                  </a:lnTo>
                  <a:lnTo>
                    <a:pt x="193" y="141"/>
                  </a:lnTo>
                  <a:lnTo>
                    <a:pt x="166" y="140"/>
                  </a:lnTo>
                  <a:lnTo>
                    <a:pt x="139" y="141"/>
                  </a:lnTo>
                  <a:lnTo>
                    <a:pt x="110" y="142"/>
                  </a:lnTo>
                  <a:lnTo>
                    <a:pt x="99" y="112"/>
                  </a:lnTo>
                  <a:lnTo>
                    <a:pt x="83" y="85"/>
                  </a:lnTo>
                  <a:lnTo>
                    <a:pt x="65" y="61"/>
                  </a:lnTo>
                  <a:lnTo>
                    <a:pt x="46" y="39"/>
                  </a:lnTo>
                  <a:lnTo>
                    <a:pt x="24" y="18"/>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17424" name="Freeform 22"/>
            <p:cNvSpPr>
              <a:spLocks noChangeArrowheads="1"/>
            </p:cNvSpPr>
            <p:nvPr/>
          </p:nvSpPr>
          <p:spPr bwMode="auto">
            <a:xfrm>
              <a:off x="0" y="0"/>
              <a:ext cx="719138" cy="889000"/>
            </a:xfrm>
            <a:custGeom>
              <a:avLst/>
              <a:gdLst>
                <a:gd name="T0" fmla="*/ 2147483647 w 453"/>
                <a:gd name="T1" fmla="*/ 0 h 560"/>
                <a:gd name="T2" fmla="*/ 2147483647 w 453"/>
                <a:gd name="T3" fmla="*/ 2147483647 h 560"/>
                <a:gd name="T4" fmla="*/ 2147483647 w 453"/>
                <a:gd name="T5" fmla="*/ 2147483647 h 560"/>
                <a:gd name="T6" fmla="*/ 2147483647 w 453"/>
                <a:gd name="T7" fmla="*/ 2147483647 h 560"/>
                <a:gd name="T8" fmla="*/ 2147483647 w 453"/>
                <a:gd name="T9" fmla="*/ 2147483647 h 560"/>
                <a:gd name="T10" fmla="*/ 2147483647 w 453"/>
                <a:gd name="T11" fmla="*/ 2147483647 h 560"/>
                <a:gd name="T12" fmla="*/ 2147483647 w 453"/>
                <a:gd name="T13" fmla="*/ 2147483647 h 560"/>
                <a:gd name="T14" fmla="*/ 2147483647 w 453"/>
                <a:gd name="T15" fmla="*/ 2147483647 h 560"/>
                <a:gd name="T16" fmla="*/ 2147483647 w 453"/>
                <a:gd name="T17" fmla="*/ 2147483647 h 560"/>
                <a:gd name="T18" fmla="*/ 2147483647 w 453"/>
                <a:gd name="T19" fmla="*/ 2147483647 h 560"/>
                <a:gd name="T20" fmla="*/ 2147483647 w 453"/>
                <a:gd name="T21" fmla="*/ 2147483647 h 560"/>
                <a:gd name="T22" fmla="*/ 2147483647 w 453"/>
                <a:gd name="T23" fmla="*/ 2147483647 h 560"/>
                <a:gd name="T24" fmla="*/ 2147483647 w 453"/>
                <a:gd name="T25" fmla="*/ 2147483647 h 560"/>
                <a:gd name="T26" fmla="*/ 2147483647 w 453"/>
                <a:gd name="T27" fmla="*/ 2147483647 h 560"/>
                <a:gd name="T28" fmla="*/ 2147483647 w 453"/>
                <a:gd name="T29" fmla="*/ 2147483647 h 560"/>
                <a:gd name="T30" fmla="*/ 0 w 453"/>
                <a:gd name="T31" fmla="*/ 2147483647 h 560"/>
                <a:gd name="T32" fmla="*/ 2147483647 w 453"/>
                <a:gd name="T33" fmla="*/ 2147483647 h 560"/>
                <a:gd name="T34" fmla="*/ 2147483647 w 453"/>
                <a:gd name="T35" fmla="*/ 2147483647 h 560"/>
                <a:gd name="T36" fmla="*/ 2147483647 w 453"/>
                <a:gd name="T37" fmla="*/ 2147483647 h 560"/>
                <a:gd name="T38" fmla="*/ 2147483647 w 453"/>
                <a:gd name="T39" fmla="*/ 2147483647 h 560"/>
                <a:gd name="T40" fmla="*/ 2147483647 w 453"/>
                <a:gd name="T41" fmla="*/ 2147483647 h 560"/>
                <a:gd name="T42" fmla="*/ 2147483647 w 453"/>
                <a:gd name="T43" fmla="*/ 2147483647 h 560"/>
                <a:gd name="T44" fmla="*/ 2147483647 w 453"/>
                <a:gd name="T45" fmla="*/ 2147483647 h 560"/>
                <a:gd name="T46" fmla="*/ 2147483647 w 453"/>
                <a:gd name="T47" fmla="*/ 2147483647 h 560"/>
                <a:gd name="T48" fmla="*/ 2147483647 w 453"/>
                <a:gd name="T49" fmla="*/ 2147483647 h 560"/>
                <a:gd name="T50" fmla="*/ 2147483647 w 453"/>
                <a:gd name="T51" fmla="*/ 2147483647 h 560"/>
                <a:gd name="T52" fmla="*/ 2147483647 w 453"/>
                <a:gd name="T53" fmla="*/ 2147483647 h 560"/>
                <a:gd name="T54" fmla="*/ 2147483647 w 453"/>
                <a:gd name="T55" fmla="*/ 2147483647 h 560"/>
                <a:gd name="T56" fmla="*/ 2147483647 w 453"/>
                <a:gd name="T57" fmla="*/ 2147483647 h 560"/>
                <a:gd name="T58" fmla="*/ 2147483647 w 453"/>
                <a:gd name="T59" fmla="*/ 2147483647 h 560"/>
                <a:gd name="T60" fmla="*/ 2147483647 w 453"/>
                <a:gd name="T61" fmla="*/ 2147483647 h 560"/>
                <a:gd name="T62" fmla="*/ 0 w 453"/>
                <a:gd name="T63" fmla="*/ 2147483647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560"/>
                <a:gd name="T98" fmla="*/ 453 w 453"/>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560">
                  <a:moveTo>
                    <a:pt x="0" y="0"/>
                  </a:moveTo>
                  <a:lnTo>
                    <a:pt x="237" y="0"/>
                  </a:lnTo>
                  <a:lnTo>
                    <a:pt x="237" y="4"/>
                  </a:lnTo>
                  <a:lnTo>
                    <a:pt x="277" y="10"/>
                  </a:lnTo>
                  <a:lnTo>
                    <a:pt x="313" y="21"/>
                  </a:lnTo>
                  <a:lnTo>
                    <a:pt x="345" y="36"/>
                  </a:lnTo>
                  <a:lnTo>
                    <a:pt x="374" y="55"/>
                  </a:lnTo>
                  <a:lnTo>
                    <a:pt x="400" y="79"/>
                  </a:lnTo>
                  <a:lnTo>
                    <a:pt x="420" y="105"/>
                  </a:lnTo>
                  <a:lnTo>
                    <a:pt x="435" y="135"/>
                  </a:lnTo>
                  <a:lnTo>
                    <a:pt x="446" y="170"/>
                  </a:lnTo>
                  <a:lnTo>
                    <a:pt x="452" y="206"/>
                  </a:lnTo>
                  <a:lnTo>
                    <a:pt x="453" y="244"/>
                  </a:lnTo>
                  <a:lnTo>
                    <a:pt x="448" y="280"/>
                  </a:lnTo>
                  <a:lnTo>
                    <a:pt x="440" y="312"/>
                  </a:lnTo>
                  <a:lnTo>
                    <a:pt x="426" y="341"/>
                  </a:lnTo>
                  <a:lnTo>
                    <a:pt x="409" y="368"/>
                  </a:lnTo>
                  <a:lnTo>
                    <a:pt x="388" y="391"/>
                  </a:lnTo>
                  <a:lnTo>
                    <a:pt x="362" y="411"/>
                  </a:lnTo>
                  <a:lnTo>
                    <a:pt x="333" y="428"/>
                  </a:lnTo>
                  <a:lnTo>
                    <a:pt x="301" y="442"/>
                  </a:lnTo>
                  <a:lnTo>
                    <a:pt x="266" y="452"/>
                  </a:lnTo>
                  <a:lnTo>
                    <a:pt x="228" y="458"/>
                  </a:lnTo>
                  <a:lnTo>
                    <a:pt x="187" y="462"/>
                  </a:lnTo>
                  <a:lnTo>
                    <a:pt x="145" y="462"/>
                  </a:lnTo>
                  <a:lnTo>
                    <a:pt x="101" y="458"/>
                  </a:lnTo>
                  <a:lnTo>
                    <a:pt x="79" y="476"/>
                  </a:lnTo>
                  <a:lnTo>
                    <a:pt x="59" y="497"/>
                  </a:lnTo>
                  <a:lnTo>
                    <a:pt x="41" y="519"/>
                  </a:lnTo>
                  <a:lnTo>
                    <a:pt x="21" y="541"/>
                  </a:lnTo>
                  <a:lnTo>
                    <a:pt x="0" y="560"/>
                  </a:lnTo>
                  <a:lnTo>
                    <a:pt x="0" y="316"/>
                  </a:lnTo>
                  <a:lnTo>
                    <a:pt x="24" y="315"/>
                  </a:lnTo>
                  <a:lnTo>
                    <a:pt x="50" y="315"/>
                  </a:lnTo>
                  <a:lnTo>
                    <a:pt x="75" y="315"/>
                  </a:lnTo>
                  <a:lnTo>
                    <a:pt x="102" y="316"/>
                  </a:lnTo>
                  <a:lnTo>
                    <a:pt x="127" y="317"/>
                  </a:lnTo>
                  <a:lnTo>
                    <a:pt x="153" y="318"/>
                  </a:lnTo>
                  <a:lnTo>
                    <a:pt x="178" y="318"/>
                  </a:lnTo>
                  <a:lnTo>
                    <a:pt x="202" y="317"/>
                  </a:lnTo>
                  <a:lnTo>
                    <a:pt x="224" y="314"/>
                  </a:lnTo>
                  <a:lnTo>
                    <a:pt x="244" y="310"/>
                  </a:lnTo>
                  <a:lnTo>
                    <a:pt x="262" y="305"/>
                  </a:lnTo>
                  <a:lnTo>
                    <a:pt x="278" y="296"/>
                  </a:lnTo>
                  <a:lnTo>
                    <a:pt x="291" y="285"/>
                  </a:lnTo>
                  <a:lnTo>
                    <a:pt x="301" y="271"/>
                  </a:lnTo>
                  <a:lnTo>
                    <a:pt x="308" y="255"/>
                  </a:lnTo>
                  <a:lnTo>
                    <a:pt x="310" y="233"/>
                  </a:lnTo>
                  <a:lnTo>
                    <a:pt x="309" y="211"/>
                  </a:lnTo>
                  <a:lnTo>
                    <a:pt x="305" y="193"/>
                  </a:lnTo>
                  <a:lnTo>
                    <a:pt x="296" y="178"/>
                  </a:lnTo>
                  <a:lnTo>
                    <a:pt x="283" y="167"/>
                  </a:lnTo>
                  <a:lnTo>
                    <a:pt x="268" y="157"/>
                  </a:lnTo>
                  <a:lnTo>
                    <a:pt x="250" y="150"/>
                  </a:lnTo>
                  <a:lnTo>
                    <a:pt x="229" y="145"/>
                  </a:lnTo>
                  <a:lnTo>
                    <a:pt x="207" y="142"/>
                  </a:lnTo>
                  <a:lnTo>
                    <a:pt x="184" y="141"/>
                  </a:lnTo>
                  <a:lnTo>
                    <a:pt x="158" y="140"/>
                  </a:lnTo>
                  <a:lnTo>
                    <a:pt x="133" y="140"/>
                  </a:lnTo>
                  <a:lnTo>
                    <a:pt x="106" y="141"/>
                  </a:lnTo>
                  <a:lnTo>
                    <a:pt x="79" y="142"/>
                  </a:lnTo>
                  <a:lnTo>
                    <a:pt x="52" y="142"/>
                  </a:lnTo>
                  <a:lnTo>
                    <a:pt x="25" y="142"/>
                  </a:lnTo>
                  <a:lnTo>
                    <a:pt x="0" y="142"/>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grpSp>
      <p:pic>
        <p:nvPicPr>
          <p:cNvPr id="17413" name="图片占位符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noChangeArrowheads="1"/>
          </p:cNvPicPr>
          <p:nvPr>
            <p:ph sz="quarter" idx="4294967295"/>
          </p:nvPr>
        </p:nvPicPr>
        <p:blipFill>
          <a:blip r:embed="rId2"/>
          <a:srcRect/>
          <a:stretch>
            <a:fillRect/>
          </a:stretch>
        </p:blipFill>
        <p:spPr bwMode="auto">
          <a:xfrm>
            <a:off x="615950" y="1612900"/>
            <a:ext cx="3770313" cy="3632200"/>
          </a:xfrm>
          <a:prstGeom prst="rect">
            <a:avLst/>
          </a:prstGeom>
          <a:noFill/>
          <a:ln>
            <a:miter lim="800000"/>
            <a:headEnd/>
            <a:tailEnd/>
          </a:ln>
        </p:spPr>
      </p:pic>
      <p:sp>
        <p:nvSpPr>
          <p:cNvPr id="17414" name="文本框 1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6435725" y="3095625"/>
            <a:ext cx="3873500" cy="1447800"/>
          </a:xfrm>
          <a:prstGeom prst="rect">
            <a:avLst/>
          </a:prstGeom>
          <a:noFill/>
          <a:ln w="9525">
            <a:noFill/>
            <a:miter lim="800000"/>
          </a:ln>
        </p:spPr>
        <p:txBody>
          <a:bodyPr>
            <a:spAutoFit/>
          </a:bodyPr>
          <a:lstStyle/>
          <a:p>
            <a:pPr algn="ctr"/>
            <a:r>
              <a:rPr lang="zh-CN" altLang="en-US" sz="4400" b="1">
                <a:solidFill>
                  <a:schemeClr val="bg2"/>
                </a:solidFill>
                <a:latin typeface="微软雅黑" panose="020B0503020204020204" pitchFamily="34" charset="-122"/>
                <a:ea typeface="微软雅黑" panose="020B0503020204020204" pitchFamily="34" charset="-122"/>
                <a:sym typeface="Khmer UI" panose="020B0502040204020203" pitchFamily="34" charset="0"/>
              </a:rPr>
              <a:t>申报表调整思路及主要内容</a:t>
            </a:r>
            <a:endParaRPr lang="zh-CN" altLang="en-US"/>
          </a:p>
        </p:txBody>
      </p:sp>
      <p:sp>
        <p:nvSpPr>
          <p:cNvPr id="17415" name="文本框 1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7723188" y="2078038"/>
            <a:ext cx="1296987" cy="1108075"/>
          </a:xfrm>
          <a:prstGeom prst="rect">
            <a:avLst/>
          </a:prstGeom>
          <a:noFill/>
          <a:ln w="9525">
            <a:noFill/>
            <a:miter lim="800000"/>
          </a:ln>
        </p:spPr>
        <p:txBody>
          <a:bodyPr>
            <a:spAutoFit/>
          </a:bodyPr>
          <a:lstStyle/>
          <a:p>
            <a:pPr algn="ctr"/>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6"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申报表调整思路及主要内容</a:t>
            </a:r>
          </a:p>
        </p:txBody>
      </p:sp>
      <p:grpSp>
        <p:nvGrpSpPr>
          <p:cNvPr id="10" name="组合 9"/>
          <p:cNvGrpSpPr/>
          <p:nvPr/>
        </p:nvGrpSpPr>
        <p:grpSpPr>
          <a:xfrm>
            <a:off x="0" y="1139825"/>
            <a:ext cx="12192000" cy="5476875"/>
            <a:chOff x="0" y="1139825"/>
            <a:chExt cx="12192000" cy="5476875"/>
          </a:xfrm>
        </p:grpSpPr>
        <p:sp>
          <p:nvSpPr>
            <p:cNvPr id="4" name="矩形 3"/>
            <p:cNvSpPr>
              <a:spLocks noChangeArrowheads="1"/>
            </p:cNvSpPr>
            <p:nvPr/>
          </p:nvSpPr>
          <p:spPr bwMode="auto">
            <a:xfrm>
              <a:off x="0" y="1139825"/>
              <a:ext cx="12192000" cy="5476875"/>
            </a:xfrm>
            <a:prstGeom prst="rect">
              <a:avLst/>
            </a:prstGeom>
            <a:solidFill>
              <a:schemeClr val="accent1">
                <a:alpha val="89999"/>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en-US" dirty="0">
                <a:solidFill>
                  <a:schemeClr val="lt1"/>
                </a:solidFill>
                <a:latin typeface="+mn-lt"/>
                <a:ea typeface="+mn-ea"/>
              </a:endParaRPr>
            </a:p>
          </p:txBody>
        </p:sp>
        <p:sp>
          <p:nvSpPr>
            <p:cNvPr id="51204" name="Freeform 5"/>
            <p:cNvSpPr>
              <a:spLocks noChangeAspect="1" noEditPoints="1" noChangeArrowheads="1"/>
            </p:cNvSpPr>
            <p:nvPr/>
          </p:nvSpPr>
          <p:spPr bwMode="auto">
            <a:xfrm>
              <a:off x="771525" y="1430338"/>
              <a:ext cx="769938" cy="481012"/>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a:p>
          </p:txBody>
        </p:sp>
        <p:sp>
          <p:nvSpPr>
            <p:cNvPr id="51205" name="TextBox 87"/>
            <p:cNvSpPr txBox="1">
              <a:spLocks noChangeArrowheads="1"/>
            </p:cNvSpPr>
            <p:nvPr/>
          </p:nvSpPr>
          <p:spPr bwMode="auto">
            <a:xfrm>
              <a:off x="1993900" y="1370013"/>
              <a:ext cx="527400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buFont typeface="Arial" panose="020B0604020202020204" pitchFamily="34" charset="0"/>
                <a:buNone/>
              </a:pPr>
              <a:endParaRPr lang="zh-CN" altLang="en-US" sz="3600" b="1" dirty="0">
                <a:solidFill>
                  <a:schemeClr val="bg1"/>
                </a:solidFill>
                <a:latin typeface="微软雅黑" panose="020B0503020204020204" pitchFamily="34" charset="-122"/>
              </a:endParaRPr>
            </a:p>
          </p:txBody>
        </p:sp>
        <p:sp>
          <p:nvSpPr>
            <p:cNvPr id="51206" name="Rectangle 88"/>
            <p:cNvSpPr>
              <a:spLocks noChangeArrowheads="1"/>
            </p:cNvSpPr>
            <p:nvPr/>
          </p:nvSpPr>
          <p:spPr bwMode="auto">
            <a:xfrm>
              <a:off x="0" y="2044700"/>
              <a:ext cx="11912599"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3200" b="1" dirty="0" smtClean="0">
                  <a:solidFill>
                    <a:schemeClr val="bg1"/>
                  </a:solidFill>
                  <a:latin typeface="微软雅黑" panose="020B0503020204020204" pitchFamily="34" charset="-122"/>
                </a:rPr>
                <a:t>为避免给纳税人和税务干部增加过多负担，本次修订遵循“全面落实政策”</a:t>
              </a:r>
              <a:r>
                <a:rPr lang="en-US" altLang="en-US" sz="3200" b="1" dirty="0" smtClean="0">
                  <a:solidFill>
                    <a:schemeClr val="bg1"/>
                  </a:solidFill>
                  <a:latin typeface="微软雅黑" panose="020B0503020204020204" pitchFamily="34" charset="-122"/>
                </a:rPr>
                <a:t>+</a:t>
              </a:r>
              <a:r>
                <a:rPr lang="zh-CN" altLang="en-US" sz="3200" b="1" dirty="0" smtClean="0">
                  <a:solidFill>
                    <a:schemeClr val="bg1"/>
                  </a:solidFill>
                  <a:latin typeface="微软雅黑" panose="020B0503020204020204" pitchFamily="34" charset="-122"/>
                </a:rPr>
                <a:t>“力争最小改动”原则，仅对必须调整的内容进行修订，申报表行次、项目顺序、填报说明能不调整的尽量不调整。</a:t>
              </a:r>
            </a:p>
            <a:p>
              <a:pPr eaLnBrk="1" hangingPunct="1">
                <a:lnSpc>
                  <a:spcPct val="150000"/>
                </a:lnSpc>
              </a:pPr>
              <a:endParaRPr lang="zh-CN" altLang="zh-CN" sz="3600" b="1" dirty="0">
                <a:solidFill>
                  <a:schemeClr val="bg1"/>
                </a:solidFill>
                <a:latin typeface="微软雅黑" panose="020B0503020204020204" pitchFamily="34" charset="-122"/>
              </a:endParaRPr>
            </a:p>
          </p:txBody>
        </p:sp>
      </p:grpSp>
      <p:sp>
        <p:nvSpPr>
          <p:cNvPr id="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1208" name="文本框 5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0" y="366713"/>
            <a:ext cx="12192000" cy="641350"/>
          </a:xfrm>
          <a:prstGeom prst="rect">
            <a:avLst/>
          </a:prstGeom>
          <a:solidFill>
            <a:srgbClr val="005D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r>
              <a:rPr lang="zh-CN" altLang="en-US" sz="3600" b="1" dirty="0" smtClean="0">
                <a:solidFill>
                  <a:schemeClr val="bg1"/>
                </a:solidFill>
                <a:latin typeface="微软雅黑" panose="020B0503020204020204" pitchFamily="34" charset="-122"/>
              </a:rPr>
              <a:t>修订思路</a:t>
            </a:r>
            <a:endParaRPr lang="zh-CN" altLang="en-US" sz="3600" b="1" dirty="0">
              <a:solidFill>
                <a:schemeClr val="bg1"/>
              </a:solidFill>
              <a:latin typeface="微软雅黑" panose="020B0503020204020204" pitchFamily="34" charset="-122"/>
            </a:endParaRPr>
          </a:p>
        </p:txBody>
      </p:sp>
      <p:sp>
        <p:nvSpPr>
          <p:cNvPr id="51209" name="文本占位符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169863" y="366713"/>
            <a:ext cx="5638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90000"/>
              </a:lnSpc>
              <a:spcBef>
                <a:spcPts val="1000"/>
              </a:spcBef>
              <a:buFont typeface="Arial" panose="020B0604020202020204" pitchFamily="34" charset="0"/>
              <a:buNone/>
            </a:pPr>
            <a:r>
              <a:rPr lang="zh-CN" altLang="en-US" sz="3200" b="1">
                <a:solidFill>
                  <a:srgbClr val="404040"/>
                </a:solidFill>
                <a:latin typeface="微软雅黑" panose="020B0503020204020204" pitchFamily="34" charset="-122"/>
              </a:rPr>
              <a:t>申报表修订总览</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1118659"/>
            <a:ext cx="12192000" cy="5476875"/>
          </a:xfrm>
          <a:prstGeom prst="rect">
            <a:avLst/>
          </a:prstGeom>
          <a:solidFill>
            <a:schemeClr val="accent1">
              <a:alpha val="89999"/>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en-US" dirty="0">
              <a:solidFill>
                <a:schemeClr val="lt1"/>
              </a:solidFill>
              <a:latin typeface="+mn-lt"/>
              <a:ea typeface="+mn-ea"/>
            </a:endParaRPr>
          </a:p>
        </p:txBody>
      </p:sp>
      <p:sp>
        <p:nvSpPr>
          <p:cNvPr id="2" name="文本占位符 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申报表调整思路及主要内容</a:t>
            </a:r>
          </a:p>
        </p:txBody>
      </p:sp>
      <p:sp>
        <p:nvSpPr>
          <p:cNvPr id="51204" name="Freeform 5"/>
          <p:cNvSpPr>
            <a:spLocks noChangeAspect="1" noEditPoints="1" noChangeArrowheads="1"/>
          </p:cNvSpPr>
          <p:nvPr/>
        </p:nvSpPr>
        <p:spPr bwMode="auto">
          <a:xfrm>
            <a:off x="771525" y="1836738"/>
            <a:ext cx="769938" cy="481012"/>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a:p>
        </p:txBody>
      </p:sp>
      <p:sp>
        <p:nvSpPr>
          <p:cNvPr id="51205" name="TextBox 87"/>
          <p:cNvSpPr txBox="1">
            <a:spLocks noChangeArrowheads="1"/>
          </p:cNvSpPr>
          <p:nvPr/>
        </p:nvSpPr>
        <p:spPr bwMode="auto">
          <a:xfrm>
            <a:off x="1960033" y="1598613"/>
            <a:ext cx="87757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3600" b="1" dirty="0" smtClean="0">
                <a:solidFill>
                  <a:schemeClr val="bg1"/>
                </a:solidFill>
                <a:latin typeface="微软雅黑" panose="020B0503020204020204" pitchFamily="34" charset="-122"/>
              </a:rPr>
              <a:t>为落实新出台政策，调整表单部分行次</a:t>
            </a:r>
            <a:endParaRPr lang="zh-CN" altLang="en-US" sz="3600" b="1" dirty="0">
              <a:solidFill>
                <a:schemeClr val="bg1"/>
              </a:solidFill>
              <a:latin typeface="微软雅黑" panose="020B0503020204020204" pitchFamily="34" charset="-122"/>
            </a:endParaRPr>
          </a:p>
        </p:txBody>
      </p:sp>
      <p:sp>
        <p:nvSpPr>
          <p:cNvPr id="51206" name="Rectangle 88"/>
          <p:cNvSpPr>
            <a:spLocks noChangeArrowheads="1"/>
          </p:cNvSpPr>
          <p:nvPr/>
        </p:nvSpPr>
        <p:spPr bwMode="auto">
          <a:xfrm>
            <a:off x="214489" y="2465060"/>
            <a:ext cx="11661422" cy="4108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en-US" altLang="zh-CN" sz="2200" b="1" dirty="0" smtClean="0">
                <a:solidFill>
                  <a:schemeClr val="bg1"/>
                </a:solidFill>
                <a:latin typeface="微软雅黑" panose="020B0503020204020204" pitchFamily="34" charset="-122"/>
              </a:rPr>
              <a:t>1.</a:t>
            </a:r>
            <a:r>
              <a:rPr lang="zh-CN" altLang="en-US" sz="2200" b="1" dirty="0" smtClean="0">
                <a:solidFill>
                  <a:schemeClr val="bg1"/>
                </a:solidFill>
                <a:latin typeface="微软雅黑" panose="020B0503020204020204" pitchFamily="34" charset="-122"/>
              </a:rPr>
              <a:t>为落实“小型微利企业延缓缴纳税款”政策，</a:t>
            </a:r>
            <a:r>
              <a:rPr lang="en-US" altLang="en-US" sz="2200" b="1" dirty="0" smtClean="0">
                <a:solidFill>
                  <a:schemeClr val="bg1"/>
                </a:solidFill>
                <a:latin typeface="微软雅黑" panose="020B0503020204020204" pitchFamily="34" charset="-122"/>
              </a:rPr>
              <a:t>A</a:t>
            </a:r>
            <a:r>
              <a:rPr lang="zh-CN" altLang="en-US" sz="2200" b="1" dirty="0" smtClean="0">
                <a:solidFill>
                  <a:schemeClr val="bg1"/>
                </a:solidFill>
                <a:latin typeface="微软雅黑" panose="020B0503020204020204" pitchFamily="34" charset="-122"/>
              </a:rPr>
              <a:t>类和</a:t>
            </a:r>
            <a:r>
              <a:rPr lang="en-US" altLang="en-US" sz="2200" b="1" dirty="0" smtClean="0">
                <a:solidFill>
                  <a:schemeClr val="bg1"/>
                </a:solidFill>
                <a:latin typeface="微软雅黑" panose="020B0503020204020204" pitchFamily="34" charset="-122"/>
              </a:rPr>
              <a:t>B</a:t>
            </a:r>
            <a:r>
              <a:rPr lang="zh-CN" altLang="en-US" sz="2200" b="1" dirty="0" smtClean="0">
                <a:solidFill>
                  <a:schemeClr val="bg1"/>
                </a:solidFill>
                <a:latin typeface="微软雅黑" panose="020B0503020204020204" pitchFamily="34" charset="-122"/>
              </a:rPr>
              <a:t>类的主表增加临时行次第</a:t>
            </a:r>
            <a:r>
              <a:rPr lang="en-US" altLang="en-US" sz="2200" b="1" dirty="0" smtClean="0">
                <a:solidFill>
                  <a:schemeClr val="bg1"/>
                </a:solidFill>
                <a:latin typeface="微软雅黑" panose="020B0503020204020204" pitchFamily="34" charset="-122"/>
              </a:rPr>
              <a:t>L15</a:t>
            </a:r>
            <a:r>
              <a:rPr lang="zh-CN" altLang="en-US" sz="2200" b="1" dirty="0" smtClean="0">
                <a:solidFill>
                  <a:schemeClr val="bg1"/>
                </a:solidFill>
                <a:latin typeface="微软雅黑" panose="020B0503020204020204" pitchFamily="34" charset="-122"/>
              </a:rPr>
              <a:t>行“减：符合条件的小型微利企业延缓缴纳所得税额（是否延缓缴纳所得税　□ 是　□ 否）”。</a:t>
            </a:r>
            <a:endParaRPr lang="en-US" altLang="zh-CN" sz="2200" b="1" dirty="0" smtClean="0">
              <a:solidFill>
                <a:schemeClr val="bg1"/>
              </a:solidFill>
              <a:latin typeface="微软雅黑" panose="020B0503020204020204" pitchFamily="34" charset="-122"/>
            </a:endParaRPr>
          </a:p>
          <a:p>
            <a:pPr>
              <a:lnSpc>
                <a:spcPct val="150000"/>
              </a:lnSpc>
            </a:pPr>
            <a:endParaRPr lang="en-US" altLang="zh-CN" sz="2200" b="1" dirty="0" smtClean="0">
              <a:solidFill>
                <a:schemeClr val="bg1"/>
              </a:solidFill>
              <a:latin typeface="微软雅黑" panose="020B0503020204020204" pitchFamily="34" charset="-122"/>
            </a:endParaRPr>
          </a:p>
          <a:p>
            <a:pPr eaLnBrk="1" hangingPunct="1">
              <a:lnSpc>
                <a:spcPct val="150000"/>
              </a:lnSpc>
            </a:pPr>
            <a:r>
              <a:rPr lang="en-US" altLang="zh-CN" sz="2200" b="1" dirty="0" smtClean="0">
                <a:solidFill>
                  <a:schemeClr val="bg1"/>
                </a:solidFill>
                <a:latin typeface="微软雅黑" panose="020B0503020204020204" pitchFamily="34" charset="-122"/>
              </a:rPr>
              <a:t>2.</a:t>
            </a:r>
            <a:r>
              <a:rPr lang="zh-CN" altLang="en-US" sz="2200" b="1" dirty="0" smtClean="0">
                <a:solidFill>
                  <a:schemeClr val="bg1"/>
                </a:solidFill>
                <a:latin typeface="微软雅黑" panose="020B0503020204020204" pitchFamily="34" charset="-122"/>
              </a:rPr>
              <a:t>为统计“支持新型冠状病毒感染的肺炎疫情防控捐赠支出全额扣除”政策和“扶贫捐赠支出全额扣除”政策，</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免税收入、减计收入、所得减免等优惠明细表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A201010</a:t>
            </a:r>
            <a:r>
              <a:rPr lang="zh-CN" altLang="en-US" sz="2200" b="1" dirty="0" smtClean="0">
                <a:solidFill>
                  <a:schemeClr val="bg1"/>
                </a:solidFill>
                <a:latin typeface="微软雅黑" panose="020B0503020204020204" pitchFamily="34" charset="-122"/>
              </a:rPr>
              <a:t>）增加附列资料第</a:t>
            </a:r>
            <a:r>
              <a:rPr lang="en-US" altLang="en-US" sz="2200" b="1" dirty="0" smtClean="0">
                <a:solidFill>
                  <a:schemeClr val="bg1"/>
                </a:solidFill>
                <a:latin typeface="微软雅黑" panose="020B0503020204020204" pitchFamily="34" charset="-122"/>
              </a:rPr>
              <a:t>42</a:t>
            </a:r>
            <a:r>
              <a:rPr lang="zh-CN" altLang="en-US" sz="2200" b="1" dirty="0" smtClean="0">
                <a:solidFill>
                  <a:schemeClr val="bg1"/>
                </a:solidFill>
                <a:latin typeface="微软雅黑" panose="020B0503020204020204" pitchFamily="34" charset="-122"/>
              </a:rPr>
              <a:t>行“支持新型冠状病毒感染的肺炎疫情防控捐赠支出全额扣除”和第</a:t>
            </a:r>
            <a:r>
              <a:rPr lang="en-US" altLang="en-US" sz="2200" b="1" dirty="0" smtClean="0">
                <a:solidFill>
                  <a:schemeClr val="bg1"/>
                </a:solidFill>
                <a:latin typeface="微软雅黑" panose="020B0503020204020204" pitchFamily="34" charset="-122"/>
              </a:rPr>
              <a:t>43</a:t>
            </a:r>
            <a:r>
              <a:rPr lang="zh-CN" altLang="en-US" sz="2200" b="1" dirty="0" smtClean="0">
                <a:solidFill>
                  <a:schemeClr val="bg1"/>
                </a:solidFill>
                <a:latin typeface="微软雅黑" panose="020B0503020204020204" pitchFamily="34" charset="-122"/>
              </a:rPr>
              <a:t>行 “扶贫捐赠支出全额扣除”。</a:t>
            </a:r>
            <a:endParaRPr lang="en-US" altLang="zh-CN" sz="2200" b="1" dirty="0">
              <a:solidFill>
                <a:schemeClr val="bg1"/>
              </a:solidFill>
              <a:latin typeface="微软雅黑" panose="020B0503020204020204" pitchFamily="34" charset="-122"/>
            </a:endParaRPr>
          </a:p>
          <a:p>
            <a:pPr eaLnBrk="1" hangingPunct="1">
              <a:lnSpc>
                <a:spcPct val="150000"/>
              </a:lnSpc>
            </a:pPr>
            <a:endParaRPr lang="en-US" altLang="zh-CN" sz="2000" b="1" dirty="0">
              <a:solidFill>
                <a:schemeClr val="bg1"/>
              </a:solidFill>
              <a:latin typeface="微软雅黑" panose="020B0503020204020204" pitchFamily="34" charset="-122"/>
            </a:endParaRPr>
          </a:p>
        </p:txBody>
      </p:sp>
      <p:sp>
        <p:nvSpPr>
          <p:cNvPr id="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1208" name="文本框 5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0" y="366713"/>
            <a:ext cx="12192000" cy="641350"/>
          </a:xfrm>
          <a:prstGeom prst="rect">
            <a:avLst/>
          </a:prstGeom>
          <a:solidFill>
            <a:srgbClr val="005D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r>
              <a:rPr lang="zh-CN" altLang="en-US" sz="3600" b="1" dirty="0" smtClean="0">
                <a:solidFill>
                  <a:schemeClr val="bg1"/>
                </a:solidFill>
                <a:latin typeface="微软雅黑" panose="020B0503020204020204" pitchFamily="34" charset="-122"/>
              </a:rPr>
              <a:t>修订情况</a:t>
            </a:r>
            <a:endParaRPr lang="zh-CN" altLang="en-US" sz="3600" b="1" dirty="0">
              <a:solidFill>
                <a:schemeClr val="bg1"/>
              </a:solidFill>
              <a:latin typeface="微软雅黑" panose="020B0503020204020204" pitchFamily="34" charset="-122"/>
            </a:endParaRPr>
          </a:p>
        </p:txBody>
      </p:sp>
      <p:sp>
        <p:nvSpPr>
          <p:cNvPr id="51209" name="文本占位符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169863" y="366713"/>
            <a:ext cx="5638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90000"/>
              </a:lnSpc>
              <a:spcBef>
                <a:spcPts val="1000"/>
              </a:spcBef>
              <a:buFont typeface="Arial" panose="020B0604020202020204" pitchFamily="34" charset="0"/>
              <a:buNone/>
            </a:pPr>
            <a:r>
              <a:rPr lang="zh-CN" altLang="en-US" sz="3200" b="1">
                <a:solidFill>
                  <a:srgbClr val="404040"/>
                </a:solidFill>
                <a:latin typeface="微软雅黑" panose="020B0503020204020204" pitchFamily="34" charset="-122"/>
              </a:rPr>
              <a:t>申报表修订总览</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1118659"/>
            <a:ext cx="12192000" cy="5476875"/>
          </a:xfrm>
          <a:prstGeom prst="rect">
            <a:avLst/>
          </a:prstGeom>
          <a:solidFill>
            <a:schemeClr val="accent1">
              <a:alpha val="89999"/>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en-US" dirty="0">
              <a:solidFill>
                <a:schemeClr val="lt1"/>
              </a:solidFill>
              <a:latin typeface="+mn-lt"/>
              <a:ea typeface="+mn-ea"/>
            </a:endParaRPr>
          </a:p>
        </p:txBody>
      </p:sp>
      <p:sp>
        <p:nvSpPr>
          <p:cNvPr id="2" name="文本占位符 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申报表调整思路及主要内容</a:t>
            </a:r>
          </a:p>
        </p:txBody>
      </p:sp>
      <p:sp>
        <p:nvSpPr>
          <p:cNvPr id="51204" name="Freeform 5"/>
          <p:cNvSpPr>
            <a:spLocks noChangeAspect="1" noEditPoints="1" noChangeArrowheads="1"/>
          </p:cNvSpPr>
          <p:nvPr/>
        </p:nvSpPr>
        <p:spPr bwMode="auto">
          <a:xfrm>
            <a:off x="771525" y="1836738"/>
            <a:ext cx="769938" cy="481012"/>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a:p>
        </p:txBody>
      </p:sp>
      <p:sp>
        <p:nvSpPr>
          <p:cNvPr id="51205" name="TextBox 87"/>
          <p:cNvSpPr txBox="1">
            <a:spLocks noChangeArrowheads="1"/>
          </p:cNvSpPr>
          <p:nvPr/>
        </p:nvSpPr>
        <p:spPr bwMode="auto">
          <a:xfrm>
            <a:off x="1993900" y="1801813"/>
            <a:ext cx="87757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3600" b="1" dirty="0" smtClean="0">
                <a:solidFill>
                  <a:schemeClr val="bg1"/>
                </a:solidFill>
                <a:latin typeface="微软雅黑" panose="020B0503020204020204" pitchFamily="34" charset="-122"/>
              </a:rPr>
              <a:t>为落实新出台政策，调整表单部分行次</a:t>
            </a:r>
            <a:endParaRPr lang="zh-CN" altLang="en-US" sz="3600" b="1" dirty="0">
              <a:solidFill>
                <a:schemeClr val="bg1"/>
              </a:solidFill>
              <a:latin typeface="微软雅黑" panose="020B0503020204020204" pitchFamily="34" charset="-122"/>
            </a:endParaRPr>
          </a:p>
        </p:txBody>
      </p:sp>
      <p:sp>
        <p:nvSpPr>
          <p:cNvPr id="51206" name="Rectangle 88"/>
          <p:cNvSpPr>
            <a:spLocks noChangeArrowheads="1"/>
          </p:cNvSpPr>
          <p:nvPr/>
        </p:nvSpPr>
        <p:spPr bwMode="auto">
          <a:xfrm>
            <a:off x="180622" y="2415823"/>
            <a:ext cx="11492089"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ts val="3200"/>
              </a:lnSpc>
            </a:pPr>
            <a:r>
              <a:rPr lang="en-US" altLang="zh-CN" sz="2200" b="1" dirty="0" smtClean="0">
                <a:solidFill>
                  <a:schemeClr val="bg1"/>
                </a:solidFill>
                <a:latin typeface="微软雅黑" panose="020B0503020204020204" pitchFamily="34" charset="-122"/>
              </a:rPr>
              <a:t>3.</a:t>
            </a:r>
            <a:r>
              <a:rPr lang="zh-CN" altLang="en-US" sz="2200" b="1" dirty="0" smtClean="0">
                <a:solidFill>
                  <a:schemeClr val="bg1"/>
                </a:solidFill>
                <a:latin typeface="微软雅黑" panose="020B0503020204020204" pitchFamily="34" charset="-122"/>
              </a:rPr>
              <a:t>为落实海南自由贸易港资本性支出扣除政策和“疫情防控重点保障物资生产企业单价</a:t>
            </a:r>
            <a:r>
              <a:rPr lang="en-US" altLang="en-US" sz="2200" b="1" dirty="0" smtClean="0">
                <a:solidFill>
                  <a:schemeClr val="bg1"/>
                </a:solidFill>
                <a:latin typeface="微软雅黑" panose="020B0503020204020204" pitchFamily="34" charset="-122"/>
              </a:rPr>
              <a:t>500</a:t>
            </a:r>
            <a:r>
              <a:rPr lang="zh-CN" altLang="en-US" sz="2200" b="1" dirty="0" smtClean="0">
                <a:solidFill>
                  <a:schemeClr val="bg1"/>
                </a:solidFill>
                <a:latin typeface="微软雅黑" panose="020B0503020204020204" pitchFamily="34" charset="-122"/>
              </a:rPr>
              <a:t>万元以上设备一次性扣除”政策，将原</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固定资产加速折旧（扣除）优惠明细表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A201020</a:t>
            </a:r>
            <a:r>
              <a:rPr lang="zh-CN" altLang="en-US" sz="2200" b="1" dirty="0" smtClean="0">
                <a:solidFill>
                  <a:schemeClr val="bg1"/>
                </a:solidFill>
                <a:latin typeface="微软雅黑" panose="020B0503020204020204" pitchFamily="34" charset="-122"/>
              </a:rPr>
              <a:t>）名称改为</a:t>
            </a:r>
            <a:r>
              <a:rPr lang="en-US" altLang="zh-CN" sz="2200" b="1" dirty="0" smtClean="0">
                <a:solidFill>
                  <a:srgbClr val="FFC000"/>
                </a:solidFill>
                <a:latin typeface="微软雅黑" panose="020B0503020204020204" pitchFamily="34" charset="-122"/>
              </a:rPr>
              <a:t>《</a:t>
            </a:r>
            <a:r>
              <a:rPr lang="zh-CN" altLang="en-US" sz="2200" b="1" dirty="0" smtClean="0">
                <a:solidFill>
                  <a:srgbClr val="FFC000"/>
                </a:solidFill>
                <a:latin typeface="微软雅黑" panose="020B0503020204020204" pitchFamily="34" charset="-122"/>
              </a:rPr>
              <a:t>资产加速折旧摊销（扣除）优惠明细表</a:t>
            </a:r>
            <a:r>
              <a:rPr lang="en-US" altLang="zh-CN" sz="2200" b="1" dirty="0" smtClean="0">
                <a:solidFill>
                  <a:srgbClr val="FFC000"/>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A201020</a:t>
            </a:r>
            <a:r>
              <a:rPr lang="zh-CN" altLang="en-US" sz="2200" b="1" dirty="0" smtClean="0">
                <a:solidFill>
                  <a:schemeClr val="bg1"/>
                </a:solidFill>
                <a:latin typeface="微软雅黑" panose="020B0503020204020204" pitchFamily="34" charset="-122"/>
              </a:rPr>
              <a:t>），并增加无形资产加速摊销、一次性扣除等政策。</a:t>
            </a:r>
            <a:endParaRPr lang="en-US" altLang="zh-CN" sz="2200" b="1" dirty="0" smtClean="0">
              <a:solidFill>
                <a:schemeClr val="bg1"/>
              </a:solidFill>
              <a:latin typeface="微软雅黑" panose="020B0503020204020204" pitchFamily="34" charset="-122"/>
            </a:endParaRPr>
          </a:p>
          <a:p>
            <a:pPr>
              <a:lnSpc>
                <a:spcPts val="3200"/>
              </a:lnSpc>
            </a:pPr>
            <a:endParaRPr lang="en-US" altLang="zh-CN" sz="800" b="1" dirty="0" smtClean="0">
              <a:solidFill>
                <a:schemeClr val="bg1"/>
              </a:solidFill>
              <a:latin typeface="微软雅黑" panose="020B0503020204020204" pitchFamily="34" charset="-122"/>
            </a:endParaRPr>
          </a:p>
          <a:p>
            <a:pPr>
              <a:lnSpc>
                <a:spcPts val="3200"/>
              </a:lnSpc>
            </a:pPr>
            <a:r>
              <a:rPr lang="en-US" altLang="zh-CN" sz="2200" b="1" dirty="0" smtClean="0">
                <a:solidFill>
                  <a:schemeClr val="bg1"/>
                </a:solidFill>
                <a:latin typeface="微软雅黑" panose="020B0503020204020204" pitchFamily="34" charset="-122"/>
              </a:rPr>
              <a:t>4.</a:t>
            </a:r>
            <a:r>
              <a:rPr lang="zh-CN" altLang="en-US" sz="2200" b="1" dirty="0" smtClean="0">
                <a:solidFill>
                  <a:schemeClr val="bg1"/>
                </a:solidFill>
                <a:latin typeface="微软雅黑" panose="020B0503020204020204" pitchFamily="34" charset="-122"/>
              </a:rPr>
              <a:t>为落实新出台的西部大开发政策，并满足主营业务收入占比变化的统计、分析需要，在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减免所得税优惠明细表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A201030</a:t>
            </a:r>
            <a:r>
              <a:rPr lang="zh-CN" altLang="en-US" sz="2200" b="1" dirty="0" smtClean="0">
                <a:solidFill>
                  <a:schemeClr val="bg1"/>
                </a:solidFill>
                <a:latin typeface="微软雅黑" panose="020B0503020204020204" pitchFamily="34" charset="-122"/>
              </a:rPr>
              <a:t>）第</a:t>
            </a:r>
            <a:r>
              <a:rPr lang="en-US" altLang="en-US" sz="2200" b="1" dirty="0" smtClean="0">
                <a:solidFill>
                  <a:schemeClr val="bg1"/>
                </a:solidFill>
                <a:latin typeface="微软雅黑" panose="020B0503020204020204" pitchFamily="34" charset="-122"/>
              </a:rPr>
              <a:t>23</a:t>
            </a:r>
            <a:r>
              <a:rPr lang="zh-CN" altLang="en-US" sz="2200" b="1" dirty="0" smtClean="0">
                <a:solidFill>
                  <a:schemeClr val="bg1"/>
                </a:solidFill>
                <a:latin typeface="微软雅黑" panose="020B0503020204020204" pitchFamily="34" charset="-122"/>
              </a:rPr>
              <a:t>行“二十三、设在西部地区的鼓励类产业企业减按</a:t>
            </a:r>
            <a:r>
              <a:rPr lang="en-US" altLang="en-US" sz="2200" b="1" dirty="0" smtClean="0">
                <a:solidFill>
                  <a:schemeClr val="bg1"/>
                </a:solidFill>
                <a:latin typeface="微软雅黑" panose="020B0503020204020204" pitchFamily="34" charset="-122"/>
              </a:rPr>
              <a:t>15%</a:t>
            </a:r>
            <a:r>
              <a:rPr lang="zh-CN" altLang="en-US" sz="2200" b="1" dirty="0" smtClean="0">
                <a:solidFill>
                  <a:schemeClr val="bg1"/>
                </a:solidFill>
                <a:latin typeface="微软雅黑" panose="020B0503020204020204" pitchFamily="34" charset="-122"/>
              </a:rPr>
              <a:t>的税率征收企业所得税”增加</a:t>
            </a:r>
            <a:r>
              <a:rPr lang="zh-CN" altLang="en-US" sz="2200" b="1" dirty="0" smtClean="0">
                <a:solidFill>
                  <a:srgbClr val="FFC000"/>
                </a:solidFill>
                <a:latin typeface="微软雅黑" panose="020B0503020204020204" pitchFamily="34" charset="-122"/>
              </a:rPr>
              <a:t>“</a:t>
            </a:r>
            <a:r>
              <a:rPr lang="en-US" altLang="en-US" sz="2200" b="1" dirty="0" smtClean="0">
                <a:solidFill>
                  <a:srgbClr val="FFC000"/>
                </a:solidFill>
                <a:latin typeface="微软雅黑" panose="020B0503020204020204" pitchFamily="34" charset="-122"/>
              </a:rPr>
              <a:t>(</a:t>
            </a:r>
            <a:r>
              <a:rPr lang="zh-CN" altLang="en-US" sz="2200" b="1" dirty="0" smtClean="0">
                <a:solidFill>
                  <a:srgbClr val="FFC000"/>
                </a:solidFill>
                <a:latin typeface="微软雅黑" panose="020B0503020204020204" pitchFamily="34" charset="-122"/>
              </a:rPr>
              <a:t>主营业务收入占比</a:t>
            </a:r>
            <a:r>
              <a:rPr lang="en-US" altLang="en-US" sz="2200" b="1" dirty="0" smtClean="0">
                <a:solidFill>
                  <a:srgbClr val="FFC000"/>
                </a:solidFill>
                <a:latin typeface="微软雅黑" panose="020B0503020204020204" pitchFamily="34" charset="-122"/>
              </a:rPr>
              <a:t>    %)</a:t>
            </a:r>
            <a:r>
              <a:rPr lang="zh-CN" altLang="en-US" sz="2200" b="1" dirty="0" smtClean="0">
                <a:solidFill>
                  <a:srgbClr val="FFC000"/>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，用于设在西部地区的鼓励类产业企业填报主营业务收入占企业收入总额的比重。</a:t>
            </a:r>
          </a:p>
          <a:p>
            <a:pPr>
              <a:lnSpc>
                <a:spcPct val="150000"/>
              </a:lnSpc>
            </a:pPr>
            <a:endParaRPr lang="zh-CN" altLang="en-US" sz="2000" b="1" dirty="0" smtClean="0">
              <a:solidFill>
                <a:schemeClr val="bg1"/>
              </a:solidFill>
              <a:latin typeface="微软雅黑" panose="020B0503020204020204" pitchFamily="34" charset="-122"/>
            </a:endParaRPr>
          </a:p>
          <a:p>
            <a:pPr eaLnBrk="1" hangingPunct="1">
              <a:lnSpc>
                <a:spcPct val="150000"/>
              </a:lnSpc>
            </a:pPr>
            <a:endParaRPr lang="en-US" altLang="zh-CN" sz="2000" b="1" dirty="0">
              <a:solidFill>
                <a:schemeClr val="bg1"/>
              </a:solidFill>
              <a:latin typeface="微软雅黑" panose="020B0503020204020204" pitchFamily="34" charset="-122"/>
            </a:endParaRPr>
          </a:p>
        </p:txBody>
      </p:sp>
      <p:sp>
        <p:nvSpPr>
          <p:cNvPr id="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1208" name="文本框 5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0" y="366713"/>
            <a:ext cx="12192000" cy="641350"/>
          </a:xfrm>
          <a:prstGeom prst="rect">
            <a:avLst/>
          </a:prstGeom>
          <a:solidFill>
            <a:srgbClr val="005D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r>
              <a:rPr lang="zh-CN" altLang="en-US" sz="3600" b="1" dirty="0" smtClean="0">
                <a:solidFill>
                  <a:schemeClr val="bg1"/>
                </a:solidFill>
                <a:latin typeface="微软雅黑" panose="020B0503020204020204" pitchFamily="34" charset="-122"/>
              </a:rPr>
              <a:t>修订情况</a:t>
            </a:r>
            <a:endParaRPr lang="zh-CN" altLang="en-US" sz="3600" b="1" dirty="0">
              <a:solidFill>
                <a:schemeClr val="bg1"/>
              </a:solidFill>
              <a:latin typeface="微软雅黑" panose="020B0503020204020204" pitchFamily="34" charset="-122"/>
            </a:endParaRPr>
          </a:p>
        </p:txBody>
      </p:sp>
      <p:sp>
        <p:nvSpPr>
          <p:cNvPr id="51209" name="文本占位符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169863" y="366713"/>
            <a:ext cx="5638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90000"/>
              </a:lnSpc>
              <a:spcBef>
                <a:spcPts val="1000"/>
              </a:spcBef>
              <a:buFont typeface="Arial" panose="020B0604020202020204" pitchFamily="34" charset="0"/>
              <a:buNone/>
            </a:pPr>
            <a:r>
              <a:rPr lang="zh-CN" altLang="en-US" sz="3200" b="1">
                <a:solidFill>
                  <a:srgbClr val="404040"/>
                </a:solidFill>
                <a:latin typeface="微软雅黑" panose="020B0503020204020204" pitchFamily="34" charset="-122"/>
              </a:rPr>
              <a:t>申报表修订总览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0" y="1220259"/>
            <a:ext cx="12192000" cy="5476875"/>
          </a:xfrm>
          <a:prstGeom prst="rect">
            <a:avLst/>
          </a:prstGeom>
          <a:solidFill>
            <a:schemeClr val="accent1">
              <a:alpha val="89999"/>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eaLnBrk="1" fontAlgn="auto" hangingPunct="1">
              <a:spcBef>
                <a:spcPts val="0"/>
              </a:spcBef>
              <a:spcAft>
                <a:spcPts val="0"/>
              </a:spcAft>
              <a:defRPr/>
            </a:pPr>
            <a:endParaRPr lang="zh-CN" altLang="en-US" dirty="0">
              <a:solidFill>
                <a:schemeClr val="lt1"/>
              </a:solidFill>
              <a:latin typeface="+mn-lt"/>
              <a:ea typeface="+mn-ea"/>
            </a:endParaRPr>
          </a:p>
        </p:txBody>
      </p:sp>
      <p:sp>
        <p:nvSpPr>
          <p:cNvPr id="2" name="文本占位符 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申报表调整思路及主要内容</a:t>
            </a:r>
          </a:p>
        </p:txBody>
      </p:sp>
      <p:sp>
        <p:nvSpPr>
          <p:cNvPr id="51204" name="Freeform 5"/>
          <p:cNvSpPr>
            <a:spLocks noChangeAspect="1" noEditPoints="1" noChangeArrowheads="1"/>
          </p:cNvSpPr>
          <p:nvPr/>
        </p:nvSpPr>
        <p:spPr bwMode="auto">
          <a:xfrm>
            <a:off x="771525" y="1836738"/>
            <a:ext cx="769938" cy="481012"/>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en-US"/>
          </a:p>
        </p:txBody>
      </p:sp>
      <p:sp>
        <p:nvSpPr>
          <p:cNvPr id="51205" name="TextBox 87"/>
          <p:cNvSpPr txBox="1">
            <a:spLocks noChangeArrowheads="1"/>
          </p:cNvSpPr>
          <p:nvPr/>
        </p:nvSpPr>
        <p:spPr bwMode="auto">
          <a:xfrm>
            <a:off x="1993900" y="1801813"/>
            <a:ext cx="87757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3600" b="1" dirty="0" smtClean="0">
                <a:solidFill>
                  <a:schemeClr val="bg1"/>
                </a:solidFill>
                <a:latin typeface="微软雅黑" panose="020B0503020204020204" pitchFamily="34" charset="-122"/>
              </a:rPr>
              <a:t>为落实新出台政策，调整表单部分行次</a:t>
            </a:r>
            <a:endParaRPr lang="zh-CN" altLang="en-US" sz="3600" b="1" dirty="0">
              <a:solidFill>
                <a:schemeClr val="bg1"/>
              </a:solidFill>
              <a:latin typeface="微软雅黑" panose="020B0503020204020204" pitchFamily="34" charset="-122"/>
            </a:endParaRPr>
          </a:p>
        </p:txBody>
      </p:sp>
      <p:sp>
        <p:nvSpPr>
          <p:cNvPr id="51206" name="Rectangle 88"/>
          <p:cNvSpPr>
            <a:spLocks noChangeArrowheads="1"/>
          </p:cNvSpPr>
          <p:nvPr/>
        </p:nvSpPr>
        <p:spPr bwMode="auto">
          <a:xfrm>
            <a:off x="581202" y="2771423"/>
            <a:ext cx="10706100" cy="2023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en-US" altLang="zh-CN" sz="2200" b="1" dirty="0" smtClean="0">
                <a:solidFill>
                  <a:schemeClr val="bg1"/>
                </a:solidFill>
                <a:latin typeface="微软雅黑" panose="020B0503020204020204" pitchFamily="34" charset="-122"/>
              </a:rPr>
              <a:t>5.</a:t>
            </a:r>
            <a:r>
              <a:rPr lang="zh-CN" altLang="en-US" sz="2200" b="1" dirty="0" smtClean="0">
                <a:solidFill>
                  <a:schemeClr val="bg1"/>
                </a:solidFill>
                <a:latin typeface="微软雅黑" panose="020B0503020204020204" pitchFamily="34" charset="-122"/>
              </a:rPr>
              <a:t>为落实海南自由贸易港鼓励类企业低税率政策，在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减免所得税优惠明细表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zh-CN" sz="2200" b="1" dirty="0" smtClean="0">
                <a:solidFill>
                  <a:schemeClr val="bg1"/>
                </a:solidFill>
                <a:latin typeface="微软雅黑" panose="020B0503020204020204" pitchFamily="34" charset="-122"/>
              </a:rPr>
              <a:t>A201030</a:t>
            </a:r>
            <a:r>
              <a:rPr lang="zh-CN" altLang="en-US" sz="2200" b="1" dirty="0" smtClean="0">
                <a:solidFill>
                  <a:schemeClr val="bg1"/>
                </a:solidFill>
                <a:latin typeface="微软雅黑" panose="020B0503020204020204" pitchFamily="34" charset="-122"/>
              </a:rPr>
              <a:t>）“二十八、其他”项目下增加第</a:t>
            </a:r>
            <a:r>
              <a:rPr lang="en-US" altLang="zh-CN" sz="2200" b="1" dirty="0" smtClean="0">
                <a:solidFill>
                  <a:schemeClr val="bg1"/>
                </a:solidFill>
                <a:latin typeface="微软雅黑" panose="020B0503020204020204" pitchFamily="34" charset="-122"/>
              </a:rPr>
              <a:t>28.2</a:t>
            </a:r>
            <a:r>
              <a:rPr lang="zh-CN" altLang="en-US" sz="2200" b="1" dirty="0" smtClean="0">
                <a:solidFill>
                  <a:schemeClr val="bg1"/>
                </a:solidFill>
                <a:latin typeface="微软雅黑" panose="020B0503020204020204" pitchFamily="34" charset="-122"/>
              </a:rPr>
              <a:t>行“海南自由贸易港的鼓励类产业企业减按</a:t>
            </a:r>
            <a:r>
              <a:rPr lang="en-US" altLang="en-US" sz="2200" b="1" dirty="0" smtClean="0">
                <a:solidFill>
                  <a:schemeClr val="bg1"/>
                </a:solidFill>
                <a:latin typeface="微软雅黑" panose="020B0503020204020204" pitchFamily="34" charset="-122"/>
              </a:rPr>
              <a:t>15%</a:t>
            </a:r>
            <a:r>
              <a:rPr lang="zh-CN" altLang="en-US" sz="2200" b="1" dirty="0" smtClean="0">
                <a:solidFill>
                  <a:schemeClr val="bg1"/>
                </a:solidFill>
                <a:latin typeface="微软雅黑" panose="020B0503020204020204" pitchFamily="34" charset="-122"/>
              </a:rPr>
              <a:t>税率征收企业所得税”。</a:t>
            </a:r>
          </a:p>
          <a:p>
            <a:pPr>
              <a:lnSpc>
                <a:spcPct val="150000"/>
              </a:lnSpc>
            </a:pPr>
            <a:endParaRPr lang="en-US" altLang="zh-CN" sz="2000" b="1" dirty="0">
              <a:solidFill>
                <a:schemeClr val="bg1"/>
              </a:solidFill>
              <a:latin typeface="微软雅黑" panose="020B0503020204020204" pitchFamily="34" charset="-122"/>
            </a:endParaRPr>
          </a:p>
        </p:txBody>
      </p:sp>
      <p:sp>
        <p:nvSpPr>
          <p:cNvPr id="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1208" name="文本框 5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0" y="366713"/>
            <a:ext cx="12192000" cy="641350"/>
          </a:xfrm>
          <a:prstGeom prst="rect">
            <a:avLst/>
          </a:prstGeom>
          <a:solidFill>
            <a:srgbClr val="005D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r>
              <a:rPr lang="zh-CN" altLang="en-US" sz="3600" b="1" dirty="0" smtClean="0">
                <a:solidFill>
                  <a:schemeClr val="bg1"/>
                </a:solidFill>
                <a:latin typeface="微软雅黑" panose="020B0503020204020204" pitchFamily="34" charset="-122"/>
              </a:rPr>
              <a:t>修订情况</a:t>
            </a:r>
            <a:endParaRPr lang="zh-CN" altLang="en-US" sz="3600" b="1" dirty="0">
              <a:solidFill>
                <a:schemeClr val="bg1"/>
              </a:solidFill>
              <a:latin typeface="微软雅黑" panose="020B0503020204020204" pitchFamily="34" charset="-122"/>
            </a:endParaRPr>
          </a:p>
        </p:txBody>
      </p:sp>
      <p:sp>
        <p:nvSpPr>
          <p:cNvPr id="51209" name="文本占位符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169863" y="366713"/>
            <a:ext cx="5638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90000"/>
              </a:lnSpc>
              <a:spcBef>
                <a:spcPts val="1000"/>
              </a:spcBef>
              <a:buFont typeface="Arial" panose="020B0604020202020204" pitchFamily="34" charset="0"/>
              <a:buNone/>
            </a:pPr>
            <a:r>
              <a:rPr lang="zh-CN" altLang="en-US" sz="3200" b="1">
                <a:solidFill>
                  <a:srgbClr val="404040"/>
                </a:solidFill>
                <a:latin typeface="微软雅黑" panose="020B0503020204020204" pitchFamily="34" charset="-122"/>
              </a:rPr>
              <a:t>申报表修订总览</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81125"/>
            <a:ext cx="12192000" cy="5476875"/>
          </a:xfrm>
          <a:prstGeom prst="rect">
            <a:avLst/>
          </a:prstGeom>
          <a:solidFill>
            <a:srgbClr val="005DA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文本占位符 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申报表调整思路及主要内容</a:t>
            </a:r>
          </a:p>
        </p:txBody>
      </p:sp>
      <p:sp>
        <p:nvSpPr>
          <p:cNvPr id="55300" name="TextBox 87"/>
          <p:cNvSpPr txBox="1">
            <a:spLocks noChangeArrowheads="1"/>
          </p:cNvSpPr>
          <p:nvPr/>
        </p:nvSpPr>
        <p:spPr bwMode="auto">
          <a:xfrm>
            <a:off x="1659467" y="1591733"/>
            <a:ext cx="1035191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3600" b="1" dirty="0" smtClean="0">
                <a:solidFill>
                  <a:schemeClr val="bg1"/>
                </a:solidFill>
                <a:latin typeface="微软雅黑" panose="020B0503020204020204" pitchFamily="34" charset="-122"/>
              </a:rPr>
              <a:t>为便利纳税人更正错误，调整表单部分数据项</a:t>
            </a:r>
          </a:p>
          <a:p>
            <a:pPr eaLnBrk="1" hangingPunct="1">
              <a:buFont typeface="Arial" panose="020B0604020202020204" pitchFamily="34" charset="0"/>
              <a:buNone/>
            </a:pPr>
            <a:endParaRPr lang="zh-CN" altLang="en-US" sz="3600" b="1" dirty="0">
              <a:solidFill>
                <a:schemeClr val="bg1"/>
              </a:solidFill>
              <a:latin typeface="微软雅黑" panose="020B0503020204020204" pitchFamily="34" charset="-122"/>
            </a:endParaRPr>
          </a:p>
        </p:txBody>
      </p:sp>
      <p:sp>
        <p:nvSpPr>
          <p:cNvPr id="55301" name="Rectangle 88"/>
          <p:cNvSpPr>
            <a:spLocks noChangeArrowheads="1"/>
          </p:cNvSpPr>
          <p:nvPr/>
        </p:nvSpPr>
        <p:spPr bwMode="auto">
          <a:xfrm>
            <a:off x="671513" y="2590800"/>
            <a:ext cx="10706100" cy="3782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ts val="3200"/>
              </a:lnSpc>
            </a:pPr>
            <a:r>
              <a:rPr lang="en-US" altLang="en-US" sz="2200" b="1" dirty="0" smtClean="0">
                <a:solidFill>
                  <a:schemeClr val="bg1"/>
                </a:solidFill>
                <a:latin typeface="微软雅黑" panose="020B0503020204020204" pitchFamily="34" charset="-122"/>
              </a:rPr>
              <a:t>1.</a:t>
            </a:r>
            <a:r>
              <a:rPr lang="zh-CN" altLang="en-US" sz="2200" b="1" dirty="0" smtClean="0">
                <a:solidFill>
                  <a:schemeClr val="bg1"/>
                </a:solidFill>
                <a:latin typeface="微软雅黑" panose="020B0503020204020204" pitchFamily="34" charset="-122"/>
              </a:rPr>
              <a:t>为简化纳税人修正之前申报错误数据的处理流程，将</a:t>
            </a:r>
            <a:r>
              <a:rPr lang="en-US" altLang="en-US" sz="2200" b="1" dirty="0" smtClean="0">
                <a:solidFill>
                  <a:schemeClr val="bg1"/>
                </a:solidFill>
                <a:latin typeface="微软雅黑" panose="020B0503020204020204" pitchFamily="34" charset="-122"/>
              </a:rPr>
              <a:t>A</a:t>
            </a:r>
            <a:r>
              <a:rPr lang="zh-CN" altLang="en-US" sz="2200" b="1" dirty="0" smtClean="0">
                <a:solidFill>
                  <a:schemeClr val="bg1"/>
                </a:solidFill>
                <a:latin typeface="微软雅黑" panose="020B0503020204020204" pitchFamily="34" charset="-122"/>
              </a:rPr>
              <a:t>类和</a:t>
            </a:r>
            <a:r>
              <a:rPr lang="en-US" altLang="en-US" sz="2200" b="1" dirty="0" smtClean="0">
                <a:solidFill>
                  <a:schemeClr val="bg1"/>
                </a:solidFill>
                <a:latin typeface="微软雅黑" panose="020B0503020204020204" pitchFamily="34" charset="-122"/>
              </a:rPr>
              <a:t>B</a:t>
            </a:r>
            <a:r>
              <a:rPr lang="zh-CN" altLang="en-US" sz="2200" b="1" dirty="0" smtClean="0">
                <a:solidFill>
                  <a:schemeClr val="bg1"/>
                </a:solidFill>
                <a:latin typeface="微软雅黑" panose="020B0503020204020204" pitchFamily="34" charset="-122"/>
              </a:rPr>
              <a:t>类的主表“按季度填报信息”部分前移，并扩充“从业人数”和“资产总额”栏次，展现第一季度至税款所属季度的各季度季初、各季度季末、季度平均从业人数和资产总额的金额，纳税人可自行修改之前季度的数据。</a:t>
            </a:r>
            <a:endParaRPr lang="en-US" altLang="zh-CN" sz="2200" b="1" dirty="0" smtClean="0">
              <a:solidFill>
                <a:schemeClr val="bg1"/>
              </a:solidFill>
              <a:latin typeface="微软雅黑" panose="020B0503020204020204" pitchFamily="34" charset="-122"/>
            </a:endParaRPr>
          </a:p>
          <a:p>
            <a:pPr>
              <a:lnSpc>
                <a:spcPts val="3200"/>
              </a:lnSpc>
            </a:pPr>
            <a:endParaRPr lang="en-US" altLang="zh-CN" sz="2200" b="1" dirty="0" smtClean="0">
              <a:solidFill>
                <a:schemeClr val="bg1"/>
              </a:solidFill>
              <a:latin typeface="微软雅黑" panose="020B0503020204020204" pitchFamily="34" charset="-122"/>
            </a:endParaRPr>
          </a:p>
          <a:p>
            <a:pPr>
              <a:lnSpc>
                <a:spcPts val="3200"/>
              </a:lnSpc>
            </a:pPr>
            <a:r>
              <a:rPr lang="en-US" altLang="en-US" sz="2200" b="1" dirty="0" smtClean="0">
                <a:solidFill>
                  <a:schemeClr val="bg1"/>
                </a:solidFill>
                <a:latin typeface="微软雅黑" panose="020B0503020204020204" pitchFamily="34" charset="-122"/>
              </a:rPr>
              <a:t>2.</a:t>
            </a:r>
            <a:r>
              <a:rPr lang="zh-CN" altLang="en-US" sz="2200" b="1" dirty="0" smtClean="0">
                <a:solidFill>
                  <a:schemeClr val="bg1"/>
                </a:solidFill>
                <a:latin typeface="微软雅黑" panose="020B0503020204020204" pitchFamily="34" charset="-122"/>
              </a:rPr>
              <a:t>为优化填报体验，规范数据项名称，对</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免税收入、减计收入、所得减免等优惠明细表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A201010</a:t>
            </a:r>
            <a:r>
              <a:rPr lang="zh-CN" altLang="en-US" sz="2200" b="1" dirty="0" smtClean="0">
                <a:solidFill>
                  <a:schemeClr val="bg1"/>
                </a:solidFill>
                <a:latin typeface="微软雅黑" panose="020B0503020204020204" pitchFamily="34" charset="-122"/>
              </a:rPr>
              <a:t>）、</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企业所得税汇总纳税分支机构所得税分配表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A202000</a:t>
            </a:r>
            <a:r>
              <a:rPr lang="zh-CN" altLang="en-US" sz="2200" b="1" dirty="0" smtClean="0">
                <a:solidFill>
                  <a:schemeClr val="bg1"/>
                </a:solidFill>
                <a:latin typeface="微软雅黑" panose="020B0503020204020204" pitchFamily="34" charset="-122"/>
              </a:rPr>
              <a:t>）的个别数据项进行微调。</a:t>
            </a:r>
          </a:p>
          <a:p>
            <a:pPr>
              <a:lnSpc>
                <a:spcPct val="150000"/>
              </a:lnSpc>
            </a:pPr>
            <a:endParaRPr lang="zh-CN" altLang="en-US" sz="2000" b="1" dirty="0" smtClean="0">
              <a:solidFill>
                <a:schemeClr val="bg1"/>
              </a:solidFill>
              <a:latin typeface="微软雅黑" panose="020B0503020204020204" pitchFamily="34" charset="-122"/>
            </a:endParaRPr>
          </a:p>
        </p:txBody>
      </p:sp>
      <p:sp>
        <p:nvSpPr>
          <p:cNvPr id="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5303" name="文本框 5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0" y="358775"/>
            <a:ext cx="12192000" cy="641350"/>
          </a:xfrm>
          <a:prstGeom prst="rect">
            <a:avLst/>
          </a:prstGeom>
          <a:solidFill>
            <a:srgbClr val="005D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r>
              <a:rPr lang="zh-CN" altLang="en-US" sz="3600" b="1" dirty="0" smtClean="0">
                <a:solidFill>
                  <a:schemeClr val="bg1"/>
                </a:solidFill>
                <a:latin typeface="微软雅黑" panose="020B0503020204020204" pitchFamily="34" charset="-122"/>
              </a:rPr>
              <a:t>修订情况</a:t>
            </a:r>
            <a:endParaRPr lang="zh-CN" altLang="en-US" sz="3600" b="1" dirty="0">
              <a:solidFill>
                <a:schemeClr val="bg1"/>
              </a:solidFill>
              <a:latin typeface="微软雅黑" panose="020B0503020204020204" pitchFamily="34" charset="-122"/>
            </a:endParaRPr>
          </a:p>
        </p:txBody>
      </p:sp>
      <p:sp>
        <p:nvSpPr>
          <p:cNvPr id="55304" name="文本占位符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169863" y="366713"/>
            <a:ext cx="5638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90000"/>
              </a:lnSpc>
              <a:spcBef>
                <a:spcPts val="1000"/>
              </a:spcBef>
              <a:buFont typeface="Arial" panose="020B0604020202020204" pitchFamily="34" charset="0"/>
              <a:buNone/>
            </a:pPr>
            <a:r>
              <a:rPr lang="zh-CN" altLang="en-US" sz="3200" b="1">
                <a:solidFill>
                  <a:srgbClr val="404040"/>
                </a:solidFill>
                <a:latin typeface="微软雅黑" panose="020B0503020204020204" pitchFamily="34" charset="-122"/>
              </a:rPr>
              <a:t>申报表修订总览</a:t>
            </a:r>
          </a:p>
        </p:txBody>
      </p:sp>
      <p:pic>
        <p:nvPicPr>
          <p:cNvPr id="55305" name="图形 8" descr="工具"/>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1513" y="1700213"/>
            <a:ext cx="749300"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381125"/>
            <a:ext cx="12192000" cy="5476875"/>
          </a:xfrm>
          <a:prstGeom prst="rect">
            <a:avLst/>
          </a:prstGeom>
          <a:solidFill>
            <a:srgbClr val="005DA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 name="文本占位符 1"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申报表调整思路及主要内容</a:t>
            </a:r>
          </a:p>
        </p:txBody>
      </p:sp>
      <p:sp>
        <p:nvSpPr>
          <p:cNvPr id="55300" name="TextBox 87"/>
          <p:cNvSpPr txBox="1">
            <a:spLocks noChangeArrowheads="1"/>
          </p:cNvSpPr>
          <p:nvPr/>
        </p:nvSpPr>
        <p:spPr bwMode="auto">
          <a:xfrm>
            <a:off x="1659467" y="1591733"/>
            <a:ext cx="1035191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3600" b="1" dirty="0" smtClean="0">
                <a:solidFill>
                  <a:schemeClr val="bg1"/>
                </a:solidFill>
                <a:latin typeface="微软雅黑" panose="020B0503020204020204" pitchFamily="34" charset="-122"/>
              </a:rPr>
              <a:t>为统计需要，调整部分行号设置</a:t>
            </a:r>
          </a:p>
        </p:txBody>
      </p:sp>
      <p:sp>
        <p:nvSpPr>
          <p:cNvPr id="55301" name="Rectangle 88"/>
          <p:cNvSpPr>
            <a:spLocks noChangeArrowheads="1"/>
          </p:cNvSpPr>
          <p:nvPr/>
        </p:nvSpPr>
        <p:spPr bwMode="auto">
          <a:xfrm>
            <a:off x="671513" y="2590800"/>
            <a:ext cx="10706100" cy="3038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nSpc>
                <a:spcPct val="150000"/>
              </a:lnSpc>
            </a:pPr>
            <a:r>
              <a:rPr lang="zh-CN" altLang="en-US" sz="2200" b="1" dirty="0" smtClean="0">
                <a:solidFill>
                  <a:schemeClr val="bg1"/>
                </a:solidFill>
                <a:latin typeface="微软雅黑" panose="020B0503020204020204" pitchFamily="34" charset="-122"/>
              </a:rPr>
              <a:t>由于各类系统统计报表与申报表行号密切关联，为减少统计系统调整工作量和统计差错风险，本次修订尽可能保持申报表行号不变。因此，将通过沪港通和深港通投资且连续持有</a:t>
            </a:r>
            <a:r>
              <a:rPr lang="en-US" altLang="en-US" sz="2200" b="1" dirty="0" smtClean="0">
                <a:solidFill>
                  <a:schemeClr val="bg1"/>
                </a:solidFill>
                <a:latin typeface="微软雅黑" panose="020B0503020204020204" pitchFamily="34" charset="-122"/>
              </a:rPr>
              <a:t>H</a:t>
            </a:r>
            <a:r>
              <a:rPr lang="zh-CN" altLang="en-US" sz="2200" b="1" dirty="0" smtClean="0">
                <a:solidFill>
                  <a:schemeClr val="bg1"/>
                </a:solidFill>
                <a:latin typeface="微软雅黑" panose="020B0503020204020204" pitchFamily="34" charset="-122"/>
              </a:rPr>
              <a:t>股满</a:t>
            </a:r>
            <a:r>
              <a:rPr lang="en-US" altLang="en-US" sz="2200" b="1" dirty="0" smtClean="0">
                <a:solidFill>
                  <a:schemeClr val="bg1"/>
                </a:solidFill>
                <a:latin typeface="微软雅黑" panose="020B0503020204020204" pitchFamily="34" charset="-122"/>
              </a:rPr>
              <a:t>12</a:t>
            </a:r>
            <a:r>
              <a:rPr lang="zh-CN" altLang="en-US" sz="2200" b="1" dirty="0" smtClean="0">
                <a:solidFill>
                  <a:schemeClr val="bg1"/>
                </a:solidFill>
                <a:latin typeface="微软雅黑" panose="020B0503020204020204" pitchFamily="34" charset="-122"/>
              </a:rPr>
              <a:t>个月取得的股息红利所得免征企业所得税政策作为同类政策编制了行号，在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免税收入、减计收入、所得减免等优惠明细表</a:t>
            </a:r>
            <a:r>
              <a:rPr lang="en-US" altLang="zh-CN" sz="2200" b="1" dirty="0" smtClean="0">
                <a:solidFill>
                  <a:schemeClr val="bg1"/>
                </a:solidFill>
                <a:latin typeface="微软雅黑" panose="020B0503020204020204" pitchFamily="34" charset="-122"/>
              </a:rPr>
              <a:t>》</a:t>
            </a:r>
            <a:r>
              <a:rPr lang="zh-CN" altLang="en-US" sz="2200" b="1" dirty="0" smtClean="0">
                <a:solidFill>
                  <a:schemeClr val="bg1"/>
                </a:solidFill>
                <a:latin typeface="微软雅黑" panose="020B0503020204020204" pitchFamily="34" charset="-122"/>
              </a:rPr>
              <a:t>（</a:t>
            </a:r>
            <a:r>
              <a:rPr lang="en-US" altLang="en-US" sz="2200" b="1" dirty="0" smtClean="0">
                <a:solidFill>
                  <a:schemeClr val="bg1"/>
                </a:solidFill>
                <a:latin typeface="微软雅黑" panose="020B0503020204020204" pitchFamily="34" charset="-122"/>
              </a:rPr>
              <a:t>A201010</a:t>
            </a:r>
            <a:r>
              <a:rPr lang="zh-CN" altLang="en-US" sz="2200" b="1" dirty="0" smtClean="0">
                <a:solidFill>
                  <a:schemeClr val="bg1"/>
                </a:solidFill>
                <a:latin typeface="微软雅黑" panose="020B0503020204020204" pitchFamily="34" charset="-122"/>
              </a:rPr>
              <a:t>）中分别设置为第</a:t>
            </a:r>
            <a:r>
              <a:rPr lang="en-US" altLang="en-US" sz="2200" b="1" dirty="0" smtClean="0">
                <a:solidFill>
                  <a:schemeClr val="bg1"/>
                </a:solidFill>
                <a:latin typeface="微软雅黑" panose="020B0503020204020204" pitchFamily="34" charset="-122"/>
              </a:rPr>
              <a:t>5.1</a:t>
            </a:r>
            <a:r>
              <a:rPr lang="zh-CN" altLang="en-US" sz="2200" b="1" dirty="0" smtClean="0">
                <a:solidFill>
                  <a:schemeClr val="bg1"/>
                </a:solidFill>
                <a:latin typeface="微软雅黑" panose="020B0503020204020204" pitchFamily="34" charset="-122"/>
              </a:rPr>
              <a:t>行和第</a:t>
            </a:r>
            <a:r>
              <a:rPr lang="en-US" altLang="en-US" sz="2200" b="1" dirty="0" smtClean="0">
                <a:solidFill>
                  <a:schemeClr val="bg1"/>
                </a:solidFill>
                <a:latin typeface="微软雅黑" panose="020B0503020204020204" pitchFamily="34" charset="-122"/>
              </a:rPr>
              <a:t>5.2</a:t>
            </a:r>
            <a:r>
              <a:rPr lang="zh-CN" altLang="en-US" sz="2200" b="1" dirty="0" smtClean="0">
                <a:solidFill>
                  <a:schemeClr val="bg1"/>
                </a:solidFill>
                <a:latin typeface="微软雅黑" panose="020B0503020204020204" pitchFamily="34" charset="-122"/>
              </a:rPr>
              <a:t>行；</a:t>
            </a:r>
            <a:r>
              <a:rPr lang="en-US" altLang="en-US" sz="2200" b="1" dirty="0" smtClean="0">
                <a:solidFill>
                  <a:schemeClr val="bg1"/>
                </a:solidFill>
                <a:latin typeface="微软雅黑" panose="020B0503020204020204" pitchFamily="34" charset="-122"/>
              </a:rPr>
              <a:t>B</a:t>
            </a:r>
            <a:r>
              <a:rPr lang="zh-CN" altLang="en-US" sz="2200" b="1" dirty="0" smtClean="0">
                <a:solidFill>
                  <a:schemeClr val="bg1"/>
                </a:solidFill>
                <a:latin typeface="微软雅黑" panose="020B0503020204020204" pitchFamily="34" charset="-122"/>
              </a:rPr>
              <a:t>类主表分别设置为第</a:t>
            </a:r>
            <a:r>
              <a:rPr lang="en-US" altLang="en-US" sz="2200" b="1" dirty="0" smtClean="0">
                <a:solidFill>
                  <a:schemeClr val="bg1"/>
                </a:solidFill>
                <a:latin typeface="微软雅黑" panose="020B0503020204020204" pitchFamily="34" charset="-122"/>
              </a:rPr>
              <a:t>7.1</a:t>
            </a:r>
            <a:r>
              <a:rPr lang="zh-CN" altLang="en-US" sz="2200" b="1" dirty="0" smtClean="0">
                <a:solidFill>
                  <a:schemeClr val="bg1"/>
                </a:solidFill>
                <a:latin typeface="微软雅黑" panose="020B0503020204020204" pitchFamily="34" charset="-122"/>
              </a:rPr>
              <a:t>行和第</a:t>
            </a:r>
            <a:r>
              <a:rPr lang="en-US" altLang="en-US" sz="2200" b="1" dirty="0" smtClean="0">
                <a:solidFill>
                  <a:schemeClr val="bg1"/>
                </a:solidFill>
                <a:latin typeface="微软雅黑" panose="020B0503020204020204" pitchFamily="34" charset="-122"/>
              </a:rPr>
              <a:t>7.2</a:t>
            </a:r>
            <a:r>
              <a:rPr lang="zh-CN" altLang="en-US" sz="2200" b="1" dirty="0" smtClean="0">
                <a:solidFill>
                  <a:schemeClr val="bg1"/>
                </a:solidFill>
                <a:latin typeface="微软雅黑" panose="020B0503020204020204" pitchFamily="34" charset="-122"/>
              </a:rPr>
              <a:t>行。</a:t>
            </a:r>
          </a:p>
          <a:p>
            <a:pPr>
              <a:lnSpc>
                <a:spcPct val="150000"/>
              </a:lnSpc>
            </a:pPr>
            <a:endParaRPr lang="zh-CN" altLang="en-US" sz="2000" b="1" dirty="0" smtClean="0">
              <a:solidFill>
                <a:schemeClr val="bg1"/>
              </a:solidFill>
              <a:latin typeface="微软雅黑" panose="020B0503020204020204" pitchFamily="34" charset="-122"/>
            </a:endParaRPr>
          </a:p>
        </p:txBody>
      </p:sp>
      <p:sp>
        <p:nvSpPr>
          <p:cNvPr id="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55303" name="文本框 5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0" y="358775"/>
            <a:ext cx="12192000" cy="641350"/>
          </a:xfrm>
          <a:prstGeom prst="rect">
            <a:avLst/>
          </a:prstGeom>
          <a:solidFill>
            <a:srgbClr val="005D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buFont typeface="Arial" panose="020B0604020202020204" pitchFamily="34" charset="0"/>
              <a:buNone/>
            </a:pPr>
            <a:r>
              <a:rPr lang="zh-CN" altLang="en-US" sz="3600" b="1" dirty="0" smtClean="0">
                <a:solidFill>
                  <a:schemeClr val="bg1"/>
                </a:solidFill>
                <a:latin typeface="微软雅黑" panose="020B0503020204020204" pitchFamily="34" charset="-122"/>
              </a:rPr>
              <a:t>修订情况</a:t>
            </a:r>
            <a:endParaRPr lang="zh-CN" altLang="en-US" sz="3600" b="1" dirty="0">
              <a:solidFill>
                <a:schemeClr val="bg1"/>
              </a:solidFill>
              <a:latin typeface="微软雅黑" panose="020B0503020204020204" pitchFamily="34" charset="-122"/>
            </a:endParaRPr>
          </a:p>
        </p:txBody>
      </p:sp>
      <p:sp>
        <p:nvSpPr>
          <p:cNvPr id="55304" name="文本占位符 2"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txBox="1">
            <a:spLocks noChangeArrowheads="1"/>
          </p:cNvSpPr>
          <p:nvPr/>
        </p:nvSpPr>
        <p:spPr bwMode="auto">
          <a:xfrm>
            <a:off x="169863" y="366713"/>
            <a:ext cx="5638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90000"/>
              </a:lnSpc>
              <a:spcBef>
                <a:spcPts val="1000"/>
              </a:spcBef>
              <a:buFont typeface="Arial" panose="020B0604020202020204" pitchFamily="34" charset="0"/>
              <a:buNone/>
            </a:pPr>
            <a:r>
              <a:rPr lang="zh-CN" altLang="en-US" sz="3200" b="1">
                <a:solidFill>
                  <a:srgbClr val="404040"/>
                </a:solidFill>
                <a:latin typeface="微软雅黑" panose="020B0503020204020204" pitchFamily="34" charset="-122"/>
              </a:rPr>
              <a:t>申报表修订总览</a:t>
            </a:r>
          </a:p>
        </p:txBody>
      </p:sp>
      <p:pic>
        <p:nvPicPr>
          <p:cNvPr id="55305" name="图形 8" descr="工具"/>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1513" y="1700213"/>
            <a:ext cx="749300"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6"/>
          <p:cNvSpPr>
            <a:spLocks noChangeArrowheads="1"/>
          </p:cNvSpPr>
          <p:nvPr/>
        </p:nvSpPr>
        <p:spPr bwMode="auto">
          <a:xfrm>
            <a:off x="0" y="1612900"/>
            <a:ext cx="450850"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sp>
        <p:nvSpPr>
          <p:cNvPr id="22531" name="矩形 7"/>
          <p:cNvSpPr>
            <a:spLocks noChangeArrowheads="1"/>
          </p:cNvSpPr>
          <p:nvPr/>
        </p:nvSpPr>
        <p:spPr bwMode="auto">
          <a:xfrm>
            <a:off x="4551363" y="1612900"/>
            <a:ext cx="7640637"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grpSp>
        <p:nvGrpSpPr>
          <p:cNvPr id="2" name="组合 3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GrpSpPr/>
          <p:nvPr/>
        </p:nvGrpSpPr>
        <p:grpSpPr bwMode="auto">
          <a:xfrm>
            <a:off x="644525" y="508000"/>
            <a:ext cx="1352550" cy="207963"/>
            <a:chOff x="0" y="0"/>
            <a:chExt cx="5800725" cy="895350"/>
          </a:xfrm>
        </p:grpSpPr>
        <p:sp>
          <p:nvSpPr>
            <p:cNvPr id="22537" name="Freeform 6"/>
            <p:cNvSpPr>
              <a:spLocks noChangeArrowheads="1"/>
            </p:cNvSpPr>
            <p:nvPr/>
          </p:nvSpPr>
          <p:spPr bwMode="auto">
            <a:xfrm>
              <a:off x="4930775" y="0"/>
              <a:ext cx="869950" cy="895350"/>
            </a:xfrm>
            <a:custGeom>
              <a:avLst/>
              <a:gdLst>
                <a:gd name="T0" fmla="*/ 2147483647 w 548"/>
                <a:gd name="T1" fmla="*/ 0 h 564"/>
                <a:gd name="T2" fmla="*/ 2147483647 w 548"/>
                <a:gd name="T3" fmla="*/ 2147483647 h 564"/>
                <a:gd name="T4" fmla="*/ 2147483647 w 548"/>
                <a:gd name="T5" fmla="*/ 2147483647 h 564"/>
                <a:gd name="T6" fmla="*/ 2147483647 w 548"/>
                <a:gd name="T7" fmla="*/ 2147483647 h 564"/>
                <a:gd name="T8" fmla="*/ 2147483647 w 548"/>
                <a:gd name="T9" fmla="*/ 2147483647 h 564"/>
                <a:gd name="T10" fmla="*/ 2147483647 w 548"/>
                <a:gd name="T11" fmla="*/ 2147483647 h 564"/>
                <a:gd name="T12" fmla="*/ 2147483647 w 548"/>
                <a:gd name="T13" fmla="*/ 2147483647 h 564"/>
                <a:gd name="T14" fmla="*/ 2147483647 w 548"/>
                <a:gd name="T15" fmla="*/ 2147483647 h 564"/>
                <a:gd name="T16" fmla="*/ 2147483647 w 548"/>
                <a:gd name="T17" fmla="*/ 2147483647 h 564"/>
                <a:gd name="T18" fmla="*/ 2147483647 w 548"/>
                <a:gd name="T19" fmla="*/ 2147483647 h 564"/>
                <a:gd name="T20" fmla="*/ 2147483647 w 548"/>
                <a:gd name="T21" fmla="*/ 2147483647 h 564"/>
                <a:gd name="T22" fmla="*/ 2147483647 w 548"/>
                <a:gd name="T23" fmla="*/ 2147483647 h 564"/>
                <a:gd name="T24" fmla="*/ 2147483647 w 548"/>
                <a:gd name="T25" fmla="*/ 2147483647 h 564"/>
                <a:gd name="T26" fmla="*/ 2147483647 w 548"/>
                <a:gd name="T27" fmla="*/ 2147483647 h 564"/>
                <a:gd name="T28" fmla="*/ 2147483647 w 548"/>
                <a:gd name="T29" fmla="*/ 2147483647 h 564"/>
                <a:gd name="T30" fmla="*/ 2147483647 w 548"/>
                <a:gd name="T31" fmla="*/ 2147483647 h 564"/>
                <a:gd name="T32" fmla="*/ 2147483647 w 548"/>
                <a:gd name="T33" fmla="*/ 2147483647 h 564"/>
                <a:gd name="T34" fmla="*/ 2147483647 w 548"/>
                <a:gd name="T35" fmla="*/ 2147483647 h 564"/>
                <a:gd name="T36" fmla="*/ 2147483647 w 548"/>
                <a:gd name="T37" fmla="*/ 2147483647 h 564"/>
                <a:gd name="T38" fmla="*/ 2147483647 w 548"/>
                <a:gd name="T39" fmla="*/ 2147483647 h 564"/>
                <a:gd name="T40" fmla="*/ 2147483647 w 548"/>
                <a:gd name="T41" fmla="*/ 2147483647 h 564"/>
                <a:gd name="T42" fmla="*/ 2147483647 w 548"/>
                <a:gd name="T43" fmla="*/ 2147483647 h 564"/>
                <a:gd name="T44" fmla="*/ 2147483647 w 548"/>
                <a:gd name="T45" fmla="*/ 2147483647 h 564"/>
                <a:gd name="T46" fmla="*/ 2147483647 w 548"/>
                <a:gd name="T47" fmla="*/ 2147483647 h 564"/>
                <a:gd name="T48" fmla="*/ 2147483647 w 548"/>
                <a:gd name="T49" fmla="*/ 2147483647 h 564"/>
                <a:gd name="T50" fmla="*/ 2147483647 w 548"/>
                <a:gd name="T51" fmla="*/ 2147483647 h 564"/>
                <a:gd name="T52" fmla="*/ 2147483647 w 548"/>
                <a:gd name="T53" fmla="*/ 2147483647 h 564"/>
                <a:gd name="T54" fmla="*/ 2147483647 w 548"/>
                <a:gd name="T55" fmla="*/ 2147483647 h 564"/>
                <a:gd name="T56" fmla="*/ 2147483647 w 548"/>
                <a:gd name="T57" fmla="*/ 2147483647 h 564"/>
                <a:gd name="T58" fmla="*/ 2147483647 w 548"/>
                <a:gd name="T59" fmla="*/ 2147483647 h 564"/>
                <a:gd name="T60" fmla="*/ 2147483647 w 548"/>
                <a:gd name="T61" fmla="*/ 2147483647 h 564"/>
                <a:gd name="T62" fmla="*/ 2147483647 w 548"/>
                <a:gd name="T63" fmla="*/ 2147483647 h 564"/>
                <a:gd name="T64" fmla="*/ 2147483647 w 548"/>
                <a:gd name="T65" fmla="*/ 2147483647 h 564"/>
                <a:gd name="T66" fmla="*/ 2147483647 w 548"/>
                <a:gd name="T67" fmla="*/ 2147483647 h 564"/>
                <a:gd name="T68" fmla="*/ 2147483647 w 548"/>
                <a:gd name="T69" fmla="*/ 2147483647 h 564"/>
                <a:gd name="T70" fmla="*/ 2147483647 w 548"/>
                <a:gd name="T71" fmla="*/ 2147483647 h 564"/>
                <a:gd name="T72" fmla="*/ 2147483647 w 548"/>
                <a:gd name="T73" fmla="*/ 2147483647 h 564"/>
                <a:gd name="T74" fmla="*/ 2147483647 w 548"/>
                <a:gd name="T75" fmla="*/ 2147483647 h 564"/>
                <a:gd name="T76" fmla="*/ 2147483647 w 548"/>
                <a:gd name="T77" fmla="*/ 2147483647 h 564"/>
                <a:gd name="T78" fmla="*/ 2147483647 w 548"/>
                <a:gd name="T79" fmla="*/ 2147483647 h 564"/>
                <a:gd name="T80" fmla="*/ 2147483647 w 548"/>
                <a:gd name="T81" fmla="*/ 2147483647 h 564"/>
                <a:gd name="T82" fmla="*/ 2147483647 w 548"/>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8"/>
                <a:gd name="T127" fmla="*/ 0 h 564"/>
                <a:gd name="T128" fmla="*/ 548 w 548"/>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8" h="564">
                  <a:moveTo>
                    <a:pt x="0" y="0"/>
                  </a:moveTo>
                  <a:lnTo>
                    <a:pt x="548" y="0"/>
                  </a:lnTo>
                  <a:lnTo>
                    <a:pt x="548" y="147"/>
                  </a:lnTo>
                  <a:lnTo>
                    <a:pt x="466" y="147"/>
                  </a:lnTo>
                  <a:lnTo>
                    <a:pt x="423" y="147"/>
                  </a:lnTo>
                  <a:lnTo>
                    <a:pt x="374" y="147"/>
                  </a:lnTo>
                  <a:lnTo>
                    <a:pt x="360" y="145"/>
                  </a:lnTo>
                  <a:lnTo>
                    <a:pt x="343" y="145"/>
                  </a:lnTo>
                  <a:lnTo>
                    <a:pt x="327" y="144"/>
                  </a:lnTo>
                  <a:lnTo>
                    <a:pt x="309" y="144"/>
                  </a:lnTo>
                  <a:lnTo>
                    <a:pt x="292" y="144"/>
                  </a:lnTo>
                  <a:lnTo>
                    <a:pt x="277" y="145"/>
                  </a:lnTo>
                  <a:lnTo>
                    <a:pt x="262" y="148"/>
                  </a:lnTo>
                  <a:lnTo>
                    <a:pt x="250" y="152"/>
                  </a:lnTo>
                  <a:lnTo>
                    <a:pt x="241" y="158"/>
                  </a:lnTo>
                  <a:lnTo>
                    <a:pt x="235" y="167"/>
                  </a:lnTo>
                  <a:lnTo>
                    <a:pt x="232" y="179"/>
                  </a:lnTo>
                  <a:lnTo>
                    <a:pt x="236" y="190"/>
                  </a:lnTo>
                  <a:lnTo>
                    <a:pt x="244" y="199"/>
                  </a:lnTo>
                  <a:lnTo>
                    <a:pt x="256" y="206"/>
                  </a:lnTo>
                  <a:lnTo>
                    <a:pt x="271" y="210"/>
                  </a:lnTo>
                  <a:lnTo>
                    <a:pt x="289" y="212"/>
                  </a:lnTo>
                  <a:lnTo>
                    <a:pt x="310" y="213"/>
                  </a:lnTo>
                  <a:lnTo>
                    <a:pt x="332" y="213"/>
                  </a:lnTo>
                  <a:lnTo>
                    <a:pt x="356" y="213"/>
                  </a:lnTo>
                  <a:lnTo>
                    <a:pt x="381" y="211"/>
                  </a:lnTo>
                  <a:lnTo>
                    <a:pt x="404" y="210"/>
                  </a:lnTo>
                  <a:lnTo>
                    <a:pt x="427" y="209"/>
                  </a:lnTo>
                  <a:lnTo>
                    <a:pt x="448" y="208"/>
                  </a:lnTo>
                  <a:lnTo>
                    <a:pt x="468" y="208"/>
                  </a:lnTo>
                  <a:lnTo>
                    <a:pt x="485" y="208"/>
                  </a:lnTo>
                  <a:lnTo>
                    <a:pt x="498" y="210"/>
                  </a:lnTo>
                  <a:lnTo>
                    <a:pt x="498" y="352"/>
                  </a:lnTo>
                  <a:lnTo>
                    <a:pt x="483" y="355"/>
                  </a:lnTo>
                  <a:lnTo>
                    <a:pt x="464" y="356"/>
                  </a:lnTo>
                  <a:lnTo>
                    <a:pt x="444" y="356"/>
                  </a:lnTo>
                  <a:lnTo>
                    <a:pt x="422" y="355"/>
                  </a:lnTo>
                  <a:lnTo>
                    <a:pt x="399" y="354"/>
                  </a:lnTo>
                  <a:lnTo>
                    <a:pt x="375" y="351"/>
                  </a:lnTo>
                  <a:lnTo>
                    <a:pt x="352" y="350"/>
                  </a:lnTo>
                  <a:lnTo>
                    <a:pt x="330" y="349"/>
                  </a:lnTo>
                  <a:lnTo>
                    <a:pt x="308" y="349"/>
                  </a:lnTo>
                  <a:lnTo>
                    <a:pt x="288" y="350"/>
                  </a:lnTo>
                  <a:lnTo>
                    <a:pt x="270" y="352"/>
                  </a:lnTo>
                  <a:lnTo>
                    <a:pt x="256" y="357"/>
                  </a:lnTo>
                  <a:lnTo>
                    <a:pt x="244" y="364"/>
                  </a:lnTo>
                  <a:lnTo>
                    <a:pt x="236" y="373"/>
                  </a:lnTo>
                  <a:lnTo>
                    <a:pt x="232" y="385"/>
                  </a:lnTo>
                  <a:lnTo>
                    <a:pt x="235" y="396"/>
                  </a:lnTo>
                  <a:lnTo>
                    <a:pt x="241" y="406"/>
                  </a:lnTo>
                  <a:lnTo>
                    <a:pt x="252" y="413"/>
                  </a:lnTo>
                  <a:lnTo>
                    <a:pt x="267" y="418"/>
                  </a:lnTo>
                  <a:lnTo>
                    <a:pt x="286" y="422"/>
                  </a:lnTo>
                  <a:lnTo>
                    <a:pt x="306" y="424"/>
                  </a:lnTo>
                  <a:lnTo>
                    <a:pt x="329" y="425"/>
                  </a:lnTo>
                  <a:lnTo>
                    <a:pt x="353" y="425"/>
                  </a:lnTo>
                  <a:lnTo>
                    <a:pt x="379" y="424"/>
                  </a:lnTo>
                  <a:lnTo>
                    <a:pt x="404" y="423"/>
                  </a:lnTo>
                  <a:lnTo>
                    <a:pt x="430" y="422"/>
                  </a:lnTo>
                  <a:lnTo>
                    <a:pt x="454" y="420"/>
                  </a:lnTo>
                  <a:lnTo>
                    <a:pt x="478" y="419"/>
                  </a:lnTo>
                  <a:lnTo>
                    <a:pt x="499" y="418"/>
                  </a:lnTo>
                  <a:lnTo>
                    <a:pt x="519" y="418"/>
                  </a:lnTo>
                  <a:lnTo>
                    <a:pt x="535" y="419"/>
                  </a:lnTo>
                  <a:lnTo>
                    <a:pt x="548" y="422"/>
                  </a:lnTo>
                  <a:lnTo>
                    <a:pt x="548" y="564"/>
                  </a:lnTo>
                  <a:lnTo>
                    <a:pt x="91" y="564"/>
                  </a:lnTo>
                  <a:lnTo>
                    <a:pt x="90" y="529"/>
                  </a:lnTo>
                  <a:lnTo>
                    <a:pt x="88" y="494"/>
                  </a:lnTo>
                  <a:lnTo>
                    <a:pt x="88" y="457"/>
                  </a:lnTo>
                  <a:lnTo>
                    <a:pt x="90" y="419"/>
                  </a:lnTo>
                  <a:lnTo>
                    <a:pt x="91" y="381"/>
                  </a:lnTo>
                  <a:lnTo>
                    <a:pt x="93" y="344"/>
                  </a:lnTo>
                  <a:lnTo>
                    <a:pt x="94" y="306"/>
                  </a:lnTo>
                  <a:lnTo>
                    <a:pt x="94" y="269"/>
                  </a:lnTo>
                  <a:lnTo>
                    <a:pt x="94" y="232"/>
                  </a:lnTo>
                  <a:lnTo>
                    <a:pt x="93" y="198"/>
                  </a:lnTo>
                  <a:lnTo>
                    <a:pt x="91" y="164"/>
                  </a:lnTo>
                  <a:lnTo>
                    <a:pt x="85" y="132"/>
                  </a:lnTo>
                  <a:lnTo>
                    <a:pt x="79" y="103"/>
                  </a:lnTo>
                  <a:lnTo>
                    <a:pt x="69" y="75"/>
                  </a:lnTo>
                  <a:lnTo>
                    <a:pt x="56" y="52"/>
                  </a:lnTo>
                  <a:lnTo>
                    <a:pt x="42" y="31"/>
                  </a:lnTo>
                  <a:lnTo>
                    <a:pt x="22" y="13"/>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38" name="Freeform 9"/>
            <p:cNvSpPr>
              <a:spLocks noChangeArrowheads="1"/>
            </p:cNvSpPr>
            <p:nvPr/>
          </p:nvSpPr>
          <p:spPr bwMode="auto">
            <a:xfrm>
              <a:off x="3971925" y="0"/>
              <a:ext cx="1020763" cy="895350"/>
            </a:xfrm>
            <a:custGeom>
              <a:avLst/>
              <a:gdLst>
                <a:gd name="T0" fmla="*/ 2147483647 w 643"/>
                <a:gd name="T1" fmla="*/ 0 h 564"/>
                <a:gd name="T2" fmla="*/ 2147483647 w 643"/>
                <a:gd name="T3" fmla="*/ 2147483647 h 564"/>
                <a:gd name="T4" fmla="*/ 2147483647 w 643"/>
                <a:gd name="T5" fmla="*/ 2147483647 h 564"/>
                <a:gd name="T6" fmla="*/ 2147483647 w 643"/>
                <a:gd name="T7" fmla="*/ 2147483647 h 564"/>
                <a:gd name="T8" fmla="*/ 2147483647 w 643"/>
                <a:gd name="T9" fmla="*/ 2147483647 h 564"/>
                <a:gd name="T10" fmla="*/ 2147483647 w 643"/>
                <a:gd name="T11" fmla="*/ 2147483647 h 564"/>
                <a:gd name="T12" fmla="*/ 2147483647 w 643"/>
                <a:gd name="T13" fmla="*/ 2147483647 h 564"/>
                <a:gd name="T14" fmla="*/ 2147483647 w 643"/>
                <a:gd name="T15" fmla="*/ 2147483647 h 564"/>
                <a:gd name="T16" fmla="*/ 2147483647 w 643"/>
                <a:gd name="T17" fmla="*/ 2147483647 h 564"/>
                <a:gd name="T18" fmla="*/ 2147483647 w 643"/>
                <a:gd name="T19" fmla="*/ 2147483647 h 564"/>
                <a:gd name="T20" fmla="*/ 2147483647 w 643"/>
                <a:gd name="T21" fmla="*/ 2147483647 h 564"/>
                <a:gd name="T22" fmla="*/ 2147483647 w 643"/>
                <a:gd name="T23" fmla="*/ 2147483647 h 564"/>
                <a:gd name="T24" fmla="*/ 2147483647 w 643"/>
                <a:gd name="T25" fmla="*/ 2147483647 h 564"/>
                <a:gd name="T26" fmla="*/ 2147483647 w 643"/>
                <a:gd name="T27" fmla="*/ 2147483647 h 564"/>
                <a:gd name="T28" fmla="*/ 2147483647 w 643"/>
                <a:gd name="T29" fmla="*/ 2147483647 h 564"/>
                <a:gd name="T30" fmla="*/ 2147483647 w 643"/>
                <a:gd name="T31" fmla="*/ 2147483647 h 564"/>
                <a:gd name="T32" fmla="*/ 2147483647 w 643"/>
                <a:gd name="T33" fmla="*/ 2147483647 h 564"/>
                <a:gd name="T34" fmla="*/ 2147483647 w 643"/>
                <a:gd name="T35" fmla="*/ 2147483647 h 564"/>
                <a:gd name="T36" fmla="*/ 2147483647 w 643"/>
                <a:gd name="T37" fmla="*/ 2147483647 h 564"/>
                <a:gd name="T38" fmla="*/ 2147483647 w 643"/>
                <a:gd name="T39" fmla="*/ 2147483647 h 564"/>
                <a:gd name="T40" fmla="*/ 2147483647 w 643"/>
                <a:gd name="T41" fmla="*/ 2147483647 h 564"/>
                <a:gd name="T42" fmla="*/ 2147483647 w 643"/>
                <a:gd name="T43" fmla="*/ 2147483647 h 564"/>
                <a:gd name="T44" fmla="*/ 2147483647 w 643"/>
                <a:gd name="T45" fmla="*/ 2147483647 h 564"/>
                <a:gd name="T46" fmla="*/ 2147483647 w 643"/>
                <a:gd name="T47" fmla="*/ 2147483647 h 564"/>
                <a:gd name="T48" fmla="*/ 2147483647 w 643"/>
                <a:gd name="T49" fmla="*/ 2147483647 h 564"/>
                <a:gd name="T50" fmla="*/ 2147483647 w 643"/>
                <a:gd name="T51" fmla="*/ 2147483647 h 564"/>
                <a:gd name="T52" fmla="*/ 2147483647 w 643"/>
                <a:gd name="T53" fmla="*/ 2147483647 h 564"/>
                <a:gd name="T54" fmla="*/ 2147483647 w 643"/>
                <a:gd name="T55" fmla="*/ 2147483647 h 564"/>
                <a:gd name="T56" fmla="*/ 2147483647 w 643"/>
                <a:gd name="T57" fmla="*/ 2147483647 h 564"/>
                <a:gd name="T58" fmla="*/ 2147483647 w 643"/>
                <a:gd name="T59" fmla="*/ 2147483647 h 564"/>
                <a:gd name="T60" fmla="*/ 2147483647 w 643"/>
                <a:gd name="T61" fmla="*/ 2147483647 h 564"/>
                <a:gd name="T62" fmla="*/ 2147483647 w 643"/>
                <a:gd name="T63" fmla="*/ 2147483647 h 564"/>
                <a:gd name="T64" fmla="*/ 2147483647 w 643"/>
                <a:gd name="T65" fmla="*/ 2147483647 h 564"/>
                <a:gd name="T66" fmla="*/ 2147483647 w 643"/>
                <a:gd name="T67" fmla="*/ 2147483647 h 564"/>
                <a:gd name="T68" fmla="*/ 2147483647 w 643"/>
                <a:gd name="T69" fmla="*/ 2147483647 h 564"/>
                <a:gd name="T70" fmla="*/ 2147483647 w 643"/>
                <a:gd name="T71" fmla="*/ 2147483647 h 564"/>
                <a:gd name="T72" fmla="*/ 2147483647 w 643"/>
                <a:gd name="T73" fmla="*/ 214748364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3"/>
                <a:gd name="T112" fmla="*/ 0 h 564"/>
                <a:gd name="T113" fmla="*/ 643 w 643"/>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3" h="564">
                  <a:moveTo>
                    <a:pt x="0" y="0"/>
                  </a:moveTo>
                  <a:lnTo>
                    <a:pt x="475" y="0"/>
                  </a:lnTo>
                  <a:lnTo>
                    <a:pt x="509" y="7"/>
                  </a:lnTo>
                  <a:lnTo>
                    <a:pt x="537" y="18"/>
                  </a:lnTo>
                  <a:lnTo>
                    <a:pt x="564" y="32"/>
                  </a:lnTo>
                  <a:lnTo>
                    <a:pt x="587" y="50"/>
                  </a:lnTo>
                  <a:lnTo>
                    <a:pt x="607" y="70"/>
                  </a:lnTo>
                  <a:lnTo>
                    <a:pt x="623" y="93"/>
                  </a:lnTo>
                  <a:lnTo>
                    <a:pt x="634" y="121"/>
                  </a:lnTo>
                  <a:lnTo>
                    <a:pt x="640" y="151"/>
                  </a:lnTo>
                  <a:lnTo>
                    <a:pt x="643" y="184"/>
                  </a:lnTo>
                  <a:lnTo>
                    <a:pt x="639" y="216"/>
                  </a:lnTo>
                  <a:lnTo>
                    <a:pt x="633" y="242"/>
                  </a:lnTo>
                  <a:lnTo>
                    <a:pt x="621" y="267"/>
                  </a:lnTo>
                  <a:lnTo>
                    <a:pt x="605" y="287"/>
                  </a:lnTo>
                  <a:lnTo>
                    <a:pt x="586" y="306"/>
                  </a:lnTo>
                  <a:lnTo>
                    <a:pt x="564" y="320"/>
                  </a:lnTo>
                  <a:lnTo>
                    <a:pt x="539" y="334"/>
                  </a:lnTo>
                  <a:lnTo>
                    <a:pt x="511" y="342"/>
                  </a:lnTo>
                  <a:lnTo>
                    <a:pt x="480" y="350"/>
                  </a:lnTo>
                  <a:lnTo>
                    <a:pt x="447" y="355"/>
                  </a:lnTo>
                  <a:lnTo>
                    <a:pt x="411" y="358"/>
                  </a:lnTo>
                  <a:lnTo>
                    <a:pt x="375" y="358"/>
                  </a:lnTo>
                  <a:lnTo>
                    <a:pt x="337" y="356"/>
                  </a:lnTo>
                  <a:lnTo>
                    <a:pt x="298" y="352"/>
                  </a:lnTo>
                  <a:lnTo>
                    <a:pt x="298" y="564"/>
                  </a:lnTo>
                  <a:lnTo>
                    <a:pt x="110" y="564"/>
                  </a:lnTo>
                  <a:lnTo>
                    <a:pt x="126" y="551"/>
                  </a:lnTo>
                  <a:lnTo>
                    <a:pt x="138" y="534"/>
                  </a:lnTo>
                  <a:lnTo>
                    <a:pt x="147" y="514"/>
                  </a:lnTo>
                  <a:lnTo>
                    <a:pt x="153" y="492"/>
                  </a:lnTo>
                  <a:lnTo>
                    <a:pt x="157" y="467"/>
                  </a:lnTo>
                  <a:lnTo>
                    <a:pt x="159" y="440"/>
                  </a:lnTo>
                  <a:lnTo>
                    <a:pt x="159" y="413"/>
                  </a:lnTo>
                  <a:lnTo>
                    <a:pt x="159" y="384"/>
                  </a:lnTo>
                  <a:lnTo>
                    <a:pt x="157" y="354"/>
                  </a:lnTo>
                  <a:lnTo>
                    <a:pt x="155" y="324"/>
                  </a:lnTo>
                  <a:lnTo>
                    <a:pt x="154" y="293"/>
                  </a:lnTo>
                  <a:lnTo>
                    <a:pt x="154" y="265"/>
                  </a:lnTo>
                  <a:lnTo>
                    <a:pt x="154" y="237"/>
                  </a:lnTo>
                  <a:lnTo>
                    <a:pt x="157" y="210"/>
                  </a:lnTo>
                  <a:lnTo>
                    <a:pt x="344" y="210"/>
                  </a:lnTo>
                  <a:lnTo>
                    <a:pt x="357" y="211"/>
                  </a:lnTo>
                  <a:lnTo>
                    <a:pt x="372" y="212"/>
                  </a:lnTo>
                  <a:lnTo>
                    <a:pt x="389" y="212"/>
                  </a:lnTo>
                  <a:lnTo>
                    <a:pt x="407" y="213"/>
                  </a:lnTo>
                  <a:lnTo>
                    <a:pt x="425" y="214"/>
                  </a:lnTo>
                  <a:lnTo>
                    <a:pt x="441" y="213"/>
                  </a:lnTo>
                  <a:lnTo>
                    <a:pt x="458" y="212"/>
                  </a:lnTo>
                  <a:lnTo>
                    <a:pt x="471" y="209"/>
                  </a:lnTo>
                  <a:lnTo>
                    <a:pt x="483" y="203"/>
                  </a:lnTo>
                  <a:lnTo>
                    <a:pt x="492" y="197"/>
                  </a:lnTo>
                  <a:lnTo>
                    <a:pt x="498" y="187"/>
                  </a:lnTo>
                  <a:lnTo>
                    <a:pt x="499" y="173"/>
                  </a:lnTo>
                  <a:lnTo>
                    <a:pt x="495" y="162"/>
                  </a:lnTo>
                  <a:lnTo>
                    <a:pt x="487" y="153"/>
                  </a:lnTo>
                  <a:lnTo>
                    <a:pt x="474" y="147"/>
                  </a:lnTo>
                  <a:lnTo>
                    <a:pt x="458" y="142"/>
                  </a:lnTo>
                  <a:lnTo>
                    <a:pt x="440" y="140"/>
                  </a:lnTo>
                  <a:lnTo>
                    <a:pt x="420" y="139"/>
                  </a:lnTo>
                  <a:lnTo>
                    <a:pt x="399" y="139"/>
                  </a:lnTo>
                  <a:lnTo>
                    <a:pt x="378" y="140"/>
                  </a:lnTo>
                  <a:lnTo>
                    <a:pt x="357" y="141"/>
                  </a:lnTo>
                  <a:lnTo>
                    <a:pt x="338" y="141"/>
                  </a:lnTo>
                  <a:lnTo>
                    <a:pt x="320" y="142"/>
                  </a:lnTo>
                  <a:lnTo>
                    <a:pt x="211" y="142"/>
                  </a:lnTo>
                  <a:lnTo>
                    <a:pt x="161" y="142"/>
                  </a:lnTo>
                  <a:lnTo>
                    <a:pt x="110" y="142"/>
                  </a:lnTo>
                  <a:lnTo>
                    <a:pt x="101" y="114"/>
                  </a:lnTo>
                  <a:lnTo>
                    <a:pt x="90" y="91"/>
                  </a:lnTo>
                  <a:lnTo>
                    <a:pt x="75" y="70"/>
                  </a:lnTo>
                  <a:lnTo>
                    <a:pt x="58" y="50"/>
                  </a:lnTo>
                  <a:lnTo>
                    <a:pt x="40" y="33"/>
                  </a:lnTo>
                  <a:lnTo>
                    <a:pt x="20" y="16"/>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39" name="Freeform 10"/>
            <p:cNvSpPr>
              <a:spLocks noChangeArrowheads="1"/>
            </p:cNvSpPr>
            <p:nvPr/>
          </p:nvSpPr>
          <p:spPr bwMode="auto">
            <a:xfrm>
              <a:off x="4603750" y="669925"/>
              <a:ext cx="384175" cy="225425"/>
            </a:xfrm>
            <a:custGeom>
              <a:avLst/>
              <a:gdLst>
                <a:gd name="T0" fmla="*/ 0 w 242"/>
                <a:gd name="T1" fmla="*/ 0 h 142"/>
                <a:gd name="T2" fmla="*/ 2147483647 w 242"/>
                <a:gd name="T3" fmla="*/ 0 h 142"/>
                <a:gd name="T4" fmla="*/ 2147483647 w 242"/>
                <a:gd name="T5" fmla="*/ 2147483647 h 142"/>
                <a:gd name="T6" fmla="*/ 2147483647 w 242"/>
                <a:gd name="T7" fmla="*/ 2147483647 h 142"/>
                <a:gd name="T8" fmla="*/ 2147483647 w 242"/>
                <a:gd name="T9" fmla="*/ 2147483647 h 142"/>
                <a:gd name="T10" fmla="*/ 2147483647 w 242"/>
                <a:gd name="T11" fmla="*/ 2147483647 h 142"/>
                <a:gd name="T12" fmla="*/ 2147483647 w 242"/>
                <a:gd name="T13" fmla="*/ 2147483647 h 142"/>
                <a:gd name="T14" fmla="*/ 2147483647 w 242"/>
                <a:gd name="T15" fmla="*/ 2147483647 h 142"/>
                <a:gd name="T16" fmla="*/ 2147483647 w 242"/>
                <a:gd name="T17" fmla="*/ 2147483647 h 142"/>
                <a:gd name="T18" fmla="*/ 2147483647 w 242"/>
                <a:gd name="T19" fmla="*/ 2147483647 h 142"/>
                <a:gd name="T20" fmla="*/ 2147483647 w 242"/>
                <a:gd name="T21" fmla="*/ 2147483647 h 142"/>
                <a:gd name="T22" fmla="*/ 2147483647 w 242"/>
                <a:gd name="T23" fmla="*/ 2147483647 h 142"/>
                <a:gd name="T24" fmla="*/ 0 w 242"/>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142"/>
                <a:gd name="T41" fmla="*/ 242 w 242"/>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142">
                  <a:moveTo>
                    <a:pt x="0" y="0"/>
                  </a:moveTo>
                  <a:lnTo>
                    <a:pt x="133" y="0"/>
                  </a:lnTo>
                  <a:lnTo>
                    <a:pt x="163" y="33"/>
                  </a:lnTo>
                  <a:lnTo>
                    <a:pt x="189" y="69"/>
                  </a:lnTo>
                  <a:lnTo>
                    <a:pt x="216" y="105"/>
                  </a:lnTo>
                  <a:lnTo>
                    <a:pt x="242" y="142"/>
                  </a:lnTo>
                  <a:lnTo>
                    <a:pt x="101" y="142"/>
                  </a:lnTo>
                  <a:lnTo>
                    <a:pt x="84" y="118"/>
                  </a:lnTo>
                  <a:lnTo>
                    <a:pt x="65" y="94"/>
                  </a:lnTo>
                  <a:lnTo>
                    <a:pt x="46" y="70"/>
                  </a:lnTo>
                  <a:lnTo>
                    <a:pt x="28" y="45"/>
                  </a:lnTo>
                  <a:lnTo>
                    <a:pt x="12" y="22"/>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40" name="Freeform 12"/>
            <p:cNvSpPr>
              <a:spLocks noEditPoints="1" noChangeArrowheads="1"/>
            </p:cNvSpPr>
            <p:nvPr/>
          </p:nvSpPr>
          <p:spPr bwMode="auto">
            <a:xfrm>
              <a:off x="3360738" y="0"/>
              <a:ext cx="735013" cy="895350"/>
            </a:xfrm>
            <a:custGeom>
              <a:avLst/>
              <a:gdLst>
                <a:gd name="T0" fmla="*/ 2147483647 w 463"/>
                <a:gd name="T1" fmla="*/ 2147483647 h 564"/>
                <a:gd name="T2" fmla="*/ 2147483647 w 463"/>
                <a:gd name="T3" fmla="*/ 2147483647 h 564"/>
                <a:gd name="T4" fmla="*/ 2147483647 w 463"/>
                <a:gd name="T5" fmla="*/ 2147483647 h 564"/>
                <a:gd name="T6" fmla="*/ 2147483647 w 463"/>
                <a:gd name="T7" fmla="*/ 2147483647 h 564"/>
                <a:gd name="T8" fmla="*/ 2147483647 w 463"/>
                <a:gd name="T9" fmla="*/ 2147483647 h 564"/>
                <a:gd name="T10" fmla="*/ 2147483647 w 463"/>
                <a:gd name="T11" fmla="*/ 2147483647 h 564"/>
                <a:gd name="T12" fmla="*/ 2147483647 w 463"/>
                <a:gd name="T13" fmla="*/ 2147483647 h 564"/>
                <a:gd name="T14" fmla="*/ 2147483647 w 463"/>
                <a:gd name="T15" fmla="*/ 2147483647 h 564"/>
                <a:gd name="T16" fmla="*/ 2147483647 w 463"/>
                <a:gd name="T17" fmla="*/ 0 h 564"/>
                <a:gd name="T18" fmla="*/ 2147483647 w 463"/>
                <a:gd name="T19" fmla="*/ 2147483647 h 564"/>
                <a:gd name="T20" fmla="*/ 2147483647 w 463"/>
                <a:gd name="T21" fmla="*/ 2147483647 h 564"/>
                <a:gd name="T22" fmla="*/ 2147483647 w 463"/>
                <a:gd name="T23" fmla="*/ 2147483647 h 564"/>
                <a:gd name="T24" fmla="*/ 2147483647 w 463"/>
                <a:gd name="T25" fmla="*/ 2147483647 h 564"/>
                <a:gd name="T26" fmla="*/ 2147483647 w 463"/>
                <a:gd name="T27" fmla="*/ 2147483647 h 564"/>
                <a:gd name="T28" fmla="*/ 2147483647 w 463"/>
                <a:gd name="T29" fmla="*/ 2147483647 h 564"/>
                <a:gd name="T30" fmla="*/ 2147483647 w 463"/>
                <a:gd name="T31" fmla="*/ 2147483647 h 564"/>
                <a:gd name="T32" fmla="*/ 2147483647 w 463"/>
                <a:gd name="T33" fmla="*/ 2147483647 h 564"/>
                <a:gd name="T34" fmla="*/ 2147483647 w 463"/>
                <a:gd name="T35" fmla="*/ 2147483647 h 564"/>
                <a:gd name="T36" fmla="*/ 2147483647 w 463"/>
                <a:gd name="T37" fmla="*/ 2147483647 h 564"/>
                <a:gd name="T38" fmla="*/ 2147483647 w 463"/>
                <a:gd name="T39" fmla="*/ 2147483647 h 564"/>
                <a:gd name="T40" fmla="*/ 2147483647 w 463"/>
                <a:gd name="T41" fmla="*/ 2147483647 h 564"/>
                <a:gd name="T42" fmla="*/ 2147483647 w 463"/>
                <a:gd name="T43" fmla="*/ 2147483647 h 564"/>
                <a:gd name="T44" fmla="*/ 2147483647 w 463"/>
                <a:gd name="T45" fmla="*/ 2147483647 h 564"/>
                <a:gd name="T46" fmla="*/ 2147483647 w 463"/>
                <a:gd name="T47" fmla="*/ 2147483647 h 564"/>
                <a:gd name="T48" fmla="*/ 2147483647 w 463"/>
                <a:gd name="T49" fmla="*/ 2147483647 h 564"/>
                <a:gd name="T50" fmla="*/ 2147483647 w 463"/>
                <a:gd name="T51" fmla="*/ 2147483647 h 564"/>
                <a:gd name="T52" fmla="*/ 2147483647 w 463"/>
                <a:gd name="T53" fmla="*/ 2147483647 h 564"/>
                <a:gd name="T54" fmla="*/ 0 w 463"/>
                <a:gd name="T55" fmla="*/ 2147483647 h 564"/>
                <a:gd name="T56" fmla="*/ 2147483647 w 463"/>
                <a:gd name="T57" fmla="*/ 2147483647 h 564"/>
                <a:gd name="T58" fmla="*/ 2147483647 w 463"/>
                <a:gd name="T59" fmla="*/ 2147483647 h 564"/>
                <a:gd name="T60" fmla="*/ 2147483647 w 463"/>
                <a:gd name="T61" fmla="*/ 2147483647 h 564"/>
                <a:gd name="T62" fmla="*/ 2147483647 w 463"/>
                <a:gd name="T63" fmla="*/ 2147483647 h 564"/>
                <a:gd name="T64" fmla="*/ 2147483647 w 463"/>
                <a:gd name="T65" fmla="*/ 2147483647 h 564"/>
                <a:gd name="T66" fmla="*/ 2147483647 w 463"/>
                <a:gd name="T67" fmla="*/ 0 h 5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
                <a:gd name="T103" fmla="*/ 0 h 564"/>
                <a:gd name="T104" fmla="*/ 463 w 463"/>
                <a:gd name="T105" fmla="*/ 564 h 5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 h="564">
                  <a:moveTo>
                    <a:pt x="153" y="164"/>
                  </a:moveTo>
                  <a:lnTo>
                    <a:pt x="150" y="199"/>
                  </a:lnTo>
                  <a:lnTo>
                    <a:pt x="148" y="237"/>
                  </a:lnTo>
                  <a:lnTo>
                    <a:pt x="147" y="277"/>
                  </a:lnTo>
                  <a:lnTo>
                    <a:pt x="148" y="317"/>
                  </a:lnTo>
                  <a:lnTo>
                    <a:pt x="150" y="355"/>
                  </a:lnTo>
                  <a:lnTo>
                    <a:pt x="153" y="389"/>
                  </a:lnTo>
                  <a:lnTo>
                    <a:pt x="186" y="377"/>
                  </a:lnTo>
                  <a:lnTo>
                    <a:pt x="220" y="360"/>
                  </a:lnTo>
                  <a:lnTo>
                    <a:pt x="256" y="341"/>
                  </a:lnTo>
                  <a:lnTo>
                    <a:pt x="289" y="321"/>
                  </a:lnTo>
                  <a:lnTo>
                    <a:pt x="321" y="298"/>
                  </a:lnTo>
                  <a:lnTo>
                    <a:pt x="349" y="275"/>
                  </a:lnTo>
                  <a:lnTo>
                    <a:pt x="301" y="246"/>
                  </a:lnTo>
                  <a:lnTo>
                    <a:pt x="254" y="217"/>
                  </a:lnTo>
                  <a:lnTo>
                    <a:pt x="205" y="190"/>
                  </a:lnTo>
                  <a:lnTo>
                    <a:pt x="153" y="164"/>
                  </a:lnTo>
                  <a:close/>
                  <a:moveTo>
                    <a:pt x="202" y="0"/>
                  </a:moveTo>
                  <a:lnTo>
                    <a:pt x="239" y="0"/>
                  </a:lnTo>
                  <a:lnTo>
                    <a:pt x="271" y="5"/>
                  </a:lnTo>
                  <a:lnTo>
                    <a:pt x="302" y="14"/>
                  </a:lnTo>
                  <a:lnTo>
                    <a:pt x="331" y="26"/>
                  </a:lnTo>
                  <a:lnTo>
                    <a:pt x="359" y="42"/>
                  </a:lnTo>
                  <a:lnTo>
                    <a:pt x="384" y="61"/>
                  </a:lnTo>
                  <a:lnTo>
                    <a:pt x="406" y="82"/>
                  </a:lnTo>
                  <a:lnTo>
                    <a:pt x="424" y="106"/>
                  </a:lnTo>
                  <a:lnTo>
                    <a:pt x="440" y="134"/>
                  </a:lnTo>
                  <a:lnTo>
                    <a:pt x="450" y="164"/>
                  </a:lnTo>
                  <a:lnTo>
                    <a:pt x="457" y="199"/>
                  </a:lnTo>
                  <a:lnTo>
                    <a:pt x="462" y="234"/>
                  </a:lnTo>
                  <a:lnTo>
                    <a:pt x="463" y="270"/>
                  </a:lnTo>
                  <a:lnTo>
                    <a:pt x="461" y="306"/>
                  </a:lnTo>
                  <a:lnTo>
                    <a:pt x="456" y="341"/>
                  </a:lnTo>
                  <a:lnTo>
                    <a:pt x="450" y="375"/>
                  </a:lnTo>
                  <a:lnTo>
                    <a:pt x="440" y="408"/>
                  </a:lnTo>
                  <a:lnTo>
                    <a:pt x="426" y="438"/>
                  </a:lnTo>
                  <a:lnTo>
                    <a:pt x="411" y="467"/>
                  </a:lnTo>
                  <a:lnTo>
                    <a:pt x="393" y="493"/>
                  </a:lnTo>
                  <a:lnTo>
                    <a:pt x="372" y="515"/>
                  </a:lnTo>
                  <a:lnTo>
                    <a:pt x="349" y="534"/>
                  </a:lnTo>
                  <a:lnTo>
                    <a:pt x="322" y="548"/>
                  </a:lnTo>
                  <a:lnTo>
                    <a:pt x="294" y="558"/>
                  </a:lnTo>
                  <a:lnTo>
                    <a:pt x="263" y="564"/>
                  </a:lnTo>
                  <a:lnTo>
                    <a:pt x="198" y="564"/>
                  </a:lnTo>
                  <a:lnTo>
                    <a:pt x="167" y="560"/>
                  </a:lnTo>
                  <a:lnTo>
                    <a:pt x="139" y="551"/>
                  </a:lnTo>
                  <a:lnTo>
                    <a:pt x="112" y="536"/>
                  </a:lnTo>
                  <a:lnTo>
                    <a:pt x="89" y="518"/>
                  </a:lnTo>
                  <a:lnTo>
                    <a:pt x="68" y="497"/>
                  </a:lnTo>
                  <a:lnTo>
                    <a:pt x="50" y="473"/>
                  </a:lnTo>
                  <a:lnTo>
                    <a:pt x="34" y="445"/>
                  </a:lnTo>
                  <a:lnTo>
                    <a:pt x="22" y="415"/>
                  </a:lnTo>
                  <a:lnTo>
                    <a:pt x="12" y="384"/>
                  </a:lnTo>
                  <a:lnTo>
                    <a:pt x="6" y="350"/>
                  </a:lnTo>
                  <a:lnTo>
                    <a:pt x="1" y="316"/>
                  </a:lnTo>
                  <a:lnTo>
                    <a:pt x="0" y="282"/>
                  </a:lnTo>
                  <a:lnTo>
                    <a:pt x="2" y="248"/>
                  </a:lnTo>
                  <a:lnTo>
                    <a:pt x="6" y="213"/>
                  </a:lnTo>
                  <a:lnTo>
                    <a:pt x="13" y="180"/>
                  </a:lnTo>
                  <a:lnTo>
                    <a:pt x="22" y="149"/>
                  </a:lnTo>
                  <a:lnTo>
                    <a:pt x="36" y="119"/>
                  </a:lnTo>
                  <a:lnTo>
                    <a:pt x="51" y="91"/>
                  </a:lnTo>
                  <a:lnTo>
                    <a:pt x="69" y="66"/>
                  </a:lnTo>
                  <a:lnTo>
                    <a:pt x="90" y="45"/>
                  </a:lnTo>
                  <a:lnTo>
                    <a:pt x="114" y="27"/>
                  </a:lnTo>
                  <a:lnTo>
                    <a:pt x="141" y="13"/>
                  </a:lnTo>
                  <a:lnTo>
                    <a:pt x="170" y="4"/>
                  </a:lnTo>
                  <a:lnTo>
                    <a:pt x="202"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41" name="Freeform 15"/>
            <p:cNvSpPr>
              <a:spLocks noChangeArrowheads="1"/>
            </p:cNvSpPr>
            <p:nvPr/>
          </p:nvSpPr>
          <p:spPr bwMode="auto">
            <a:xfrm>
              <a:off x="1819275" y="0"/>
              <a:ext cx="1660525" cy="895350"/>
            </a:xfrm>
            <a:custGeom>
              <a:avLst/>
              <a:gdLst>
                <a:gd name="T0" fmla="*/ 2147483647 w 1046"/>
                <a:gd name="T1" fmla="*/ 0 h 564"/>
                <a:gd name="T2" fmla="*/ 2147483647 w 1046"/>
                <a:gd name="T3" fmla="*/ 2147483647 h 564"/>
                <a:gd name="T4" fmla="*/ 2147483647 w 1046"/>
                <a:gd name="T5" fmla="*/ 2147483647 h 564"/>
                <a:gd name="T6" fmla="*/ 2147483647 w 1046"/>
                <a:gd name="T7" fmla="*/ 2147483647 h 564"/>
                <a:gd name="T8" fmla="*/ 2147483647 w 1046"/>
                <a:gd name="T9" fmla="*/ 2147483647 h 564"/>
                <a:gd name="T10" fmla="*/ 2147483647 w 1046"/>
                <a:gd name="T11" fmla="*/ 2147483647 h 564"/>
                <a:gd name="T12" fmla="*/ 2147483647 w 1046"/>
                <a:gd name="T13" fmla="*/ 2147483647 h 564"/>
                <a:gd name="T14" fmla="*/ 2147483647 w 1046"/>
                <a:gd name="T15" fmla="*/ 2147483647 h 564"/>
                <a:gd name="T16" fmla="*/ 2147483647 w 1046"/>
                <a:gd name="T17" fmla="*/ 2147483647 h 564"/>
                <a:gd name="T18" fmla="*/ 2147483647 w 1046"/>
                <a:gd name="T19" fmla="*/ 2147483647 h 564"/>
                <a:gd name="T20" fmla="*/ 2147483647 w 1046"/>
                <a:gd name="T21" fmla="*/ 2147483647 h 564"/>
                <a:gd name="T22" fmla="*/ 2147483647 w 1046"/>
                <a:gd name="T23" fmla="*/ 2147483647 h 564"/>
                <a:gd name="T24" fmla="*/ 2147483647 w 1046"/>
                <a:gd name="T25" fmla="*/ 2147483647 h 564"/>
                <a:gd name="T26" fmla="*/ 2147483647 w 1046"/>
                <a:gd name="T27" fmla="*/ 2147483647 h 564"/>
                <a:gd name="T28" fmla="*/ 2147483647 w 1046"/>
                <a:gd name="T29" fmla="*/ 2147483647 h 564"/>
                <a:gd name="T30" fmla="*/ 2147483647 w 1046"/>
                <a:gd name="T31" fmla="*/ 2147483647 h 564"/>
                <a:gd name="T32" fmla="*/ 2147483647 w 1046"/>
                <a:gd name="T33" fmla="*/ 2147483647 h 564"/>
                <a:gd name="T34" fmla="*/ 2147483647 w 1046"/>
                <a:gd name="T35" fmla="*/ 2147483647 h 564"/>
                <a:gd name="T36" fmla="*/ 2147483647 w 1046"/>
                <a:gd name="T37" fmla="*/ 2147483647 h 564"/>
                <a:gd name="T38" fmla="*/ 2147483647 w 1046"/>
                <a:gd name="T39" fmla="*/ 2147483647 h 564"/>
                <a:gd name="T40" fmla="*/ 2147483647 w 1046"/>
                <a:gd name="T41" fmla="*/ 2147483647 h 564"/>
                <a:gd name="T42" fmla="*/ 2147483647 w 1046"/>
                <a:gd name="T43" fmla="*/ 2147483647 h 564"/>
                <a:gd name="T44" fmla="*/ 2147483647 w 1046"/>
                <a:gd name="T45" fmla="*/ 2147483647 h 564"/>
                <a:gd name="T46" fmla="*/ 2147483647 w 1046"/>
                <a:gd name="T47" fmla="*/ 2147483647 h 564"/>
                <a:gd name="T48" fmla="*/ 2147483647 w 1046"/>
                <a:gd name="T49" fmla="*/ 2147483647 h 564"/>
                <a:gd name="T50" fmla="*/ 2147483647 w 1046"/>
                <a:gd name="T51" fmla="*/ 2147483647 h 564"/>
                <a:gd name="T52" fmla="*/ 2147483647 w 1046"/>
                <a:gd name="T53" fmla="*/ 2147483647 h 564"/>
                <a:gd name="T54" fmla="*/ 2147483647 w 1046"/>
                <a:gd name="T55" fmla="*/ 2147483647 h 564"/>
                <a:gd name="T56" fmla="*/ 2147483647 w 1046"/>
                <a:gd name="T57" fmla="*/ 2147483647 h 564"/>
                <a:gd name="T58" fmla="*/ 2147483647 w 1046"/>
                <a:gd name="T59" fmla="*/ 2147483647 h 564"/>
                <a:gd name="T60" fmla="*/ 2147483647 w 1046"/>
                <a:gd name="T61" fmla="*/ 2147483647 h 564"/>
                <a:gd name="T62" fmla="*/ 2147483647 w 1046"/>
                <a:gd name="T63" fmla="*/ 2147483647 h 564"/>
                <a:gd name="T64" fmla="*/ 2147483647 w 1046"/>
                <a:gd name="T65" fmla="*/ 2147483647 h 564"/>
                <a:gd name="T66" fmla="*/ 2147483647 w 1046"/>
                <a:gd name="T67" fmla="*/ 2147483647 h 564"/>
                <a:gd name="T68" fmla="*/ 2147483647 w 1046"/>
                <a:gd name="T69" fmla="*/ 2147483647 h 564"/>
                <a:gd name="T70" fmla="*/ 2147483647 w 1046"/>
                <a:gd name="T71" fmla="*/ 2147483647 h 564"/>
                <a:gd name="T72" fmla="*/ 2147483647 w 1046"/>
                <a:gd name="T73" fmla="*/ 2147483647 h 564"/>
                <a:gd name="T74" fmla="*/ 2147483647 w 1046"/>
                <a:gd name="T75" fmla="*/ 2147483647 h 564"/>
                <a:gd name="T76" fmla="*/ 2147483647 w 1046"/>
                <a:gd name="T77" fmla="*/ 2147483647 h 564"/>
                <a:gd name="T78" fmla="*/ 2147483647 w 1046"/>
                <a:gd name="T79" fmla="*/ 2147483647 h 564"/>
                <a:gd name="T80" fmla="*/ 2147483647 w 1046"/>
                <a:gd name="T81" fmla="*/ 2147483647 h 564"/>
                <a:gd name="T82" fmla="*/ 2147483647 w 1046"/>
                <a:gd name="T83" fmla="*/ 2147483647 h 564"/>
                <a:gd name="T84" fmla="*/ 2147483647 w 1046"/>
                <a:gd name="T85" fmla="*/ 2147483647 h 564"/>
                <a:gd name="T86" fmla="*/ 2147483647 w 1046"/>
                <a:gd name="T87" fmla="*/ 2147483647 h 564"/>
                <a:gd name="T88" fmla="*/ 2147483647 w 1046"/>
                <a:gd name="T89" fmla="*/ 2147483647 h 564"/>
                <a:gd name="T90" fmla="*/ 2147483647 w 1046"/>
                <a:gd name="T91" fmla="*/ 2147483647 h 564"/>
                <a:gd name="T92" fmla="*/ 2147483647 w 1046"/>
                <a:gd name="T93" fmla="*/ 2147483647 h 564"/>
                <a:gd name="T94" fmla="*/ 2147483647 w 1046"/>
                <a:gd name="T95" fmla="*/ 2147483647 h 564"/>
                <a:gd name="T96" fmla="*/ 2147483647 w 1046"/>
                <a:gd name="T97" fmla="*/ 2147483647 h 564"/>
                <a:gd name="T98" fmla="*/ 2147483647 w 1046"/>
                <a:gd name="T99" fmla="*/ 2147483647 h 564"/>
                <a:gd name="T100" fmla="*/ 2147483647 w 1046"/>
                <a:gd name="T101" fmla="*/ 2147483647 h 564"/>
                <a:gd name="T102" fmla="*/ 2147483647 w 1046"/>
                <a:gd name="T103" fmla="*/ 2147483647 h 564"/>
                <a:gd name="T104" fmla="*/ 2147483647 w 1046"/>
                <a:gd name="T105" fmla="*/ 2147483647 h 564"/>
                <a:gd name="T106" fmla="*/ 2147483647 w 1046"/>
                <a:gd name="T107" fmla="*/ 2147483647 h 564"/>
                <a:gd name="T108" fmla="*/ 2147483647 w 1046"/>
                <a:gd name="T109" fmla="*/ 2147483647 h 564"/>
                <a:gd name="T110" fmla="*/ 2147483647 w 1046"/>
                <a:gd name="T111" fmla="*/ 2147483647 h 564"/>
                <a:gd name="T112" fmla="*/ 2147483647 w 1046"/>
                <a:gd name="T113" fmla="*/ 2147483647 h 564"/>
                <a:gd name="T114" fmla="*/ 2147483647 w 1046"/>
                <a:gd name="T115" fmla="*/ 2147483647 h 5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564"/>
                <a:gd name="T176" fmla="*/ 1046 w 1046"/>
                <a:gd name="T177" fmla="*/ 564 h 5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564">
                  <a:moveTo>
                    <a:pt x="297" y="0"/>
                  </a:moveTo>
                  <a:lnTo>
                    <a:pt x="1046" y="0"/>
                  </a:lnTo>
                  <a:lnTo>
                    <a:pt x="1023" y="18"/>
                  </a:lnTo>
                  <a:lnTo>
                    <a:pt x="1000" y="39"/>
                  </a:lnTo>
                  <a:lnTo>
                    <a:pt x="979" y="61"/>
                  </a:lnTo>
                  <a:lnTo>
                    <a:pt x="961" y="84"/>
                  </a:lnTo>
                  <a:lnTo>
                    <a:pt x="945" y="112"/>
                  </a:lnTo>
                  <a:lnTo>
                    <a:pt x="932" y="142"/>
                  </a:lnTo>
                  <a:lnTo>
                    <a:pt x="845" y="142"/>
                  </a:lnTo>
                  <a:lnTo>
                    <a:pt x="845" y="564"/>
                  </a:lnTo>
                  <a:lnTo>
                    <a:pt x="704" y="564"/>
                  </a:lnTo>
                  <a:lnTo>
                    <a:pt x="704" y="147"/>
                  </a:lnTo>
                  <a:lnTo>
                    <a:pt x="662" y="142"/>
                  </a:lnTo>
                  <a:lnTo>
                    <a:pt x="618" y="141"/>
                  </a:lnTo>
                  <a:lnTo>
                    <a:pt x="571" y="141"/>
                  </a:lnTo>
                  <a:lnTo>
                    <a:pt x="522" y="141"/>
                  </a:lnTo>
                  <a:lnTo>
                    <a:pt x="471" y="142"/>
                  </a:lnTo>
                  <a:lnTo>
                    <a:pt x="457" y="141"/>
                  </a:lnTo>
                  <a:lnTo>
                    <a:pt x="441" y="141"/>
                  </a:lnTo>
                  <a:lnTo>
                    <a:pt x="422" y="140"/>
                  </a:lnTo>
                  <a:lnTo>
                    <a:pt x="402" y="139"/>
                  </a:lnTo>
                  <a:lnTo>
                    <a:pt x="382" y="138"/>
                  </a:lnTo>
                  <a:lnTo>
                    <a:pt x="361" y="139"/>
                  </a:lnTo>
                  <a:lnTo>
                    <a:pt x="342" y="140"/>
                  </a:lnTo>
                  <a:lnTo>
                    <a:pt x="323" y="142"/>
                  </a:lnTo>
                  <a:lnTo>
                    <a:pt x="308" y="145"/>
                  </a:lnTo>
                  <a:lnTo>
                    <a:pt x="295" y="152"/>
                  </a:lnTo>
                  <a:lnTo>
                    <a:pt x="285" y="160"/>
                  </a:lnTo>
                  <a:lnTo>
                    <a:pt x="279" y="170"/>
                  </a:lnTo>
                  <a:lnTo>
                    <a:pt x="279" y="183"/>
                  </a:lnTo>
                  <a:lnTo>
                    <a:pt x="283" y="194"/>
                  </a:lnTo>
                  <a:lnTo>
                    <a:pt x="291" y="203"/>
                  </a:lnTo>
                  <a:lnTo>
                    <a:pt x="301" y="208"/>
                  </a:lnTo>
                  <a:lnTo>
                    <a:pt x="316" y="211"/>
                  </a:lnTo>
                  <a:lnTo>
                    <a:pt x="331" y="212"/>
                  </a:lnTo>
                  <a:lnTo>
                    <a:pt x="348" y="212"/>
                  </a:lnTo>
                  <a:lnTo>
                    <a:pt x="367" y="211"/>
                  </a:lnTo>
                  <a:lnTo>
                    <a:pt x="385" y="210"/>
                  </a:lnTo>
                  <a:lnTo>
                    <a:pt x="403" y="209"/>
                  </a:lnTo>
                  <a:lnTo>
                    <a:pt x="422" y="209"/>
                  </a:lnTo>
                  <a:lnTo>
                    <a:pt x="439" y="210"/>
                  </a:lnTo>
                  <a:lnTo>
                    <a:pt x="466" y="217"/>
                  </a:lnTo>
                  <a:lnTo>
                    <a:pt x="491" y="228"/>
                  </a:lnTo>
                  <a:lnTo>
                    <a:pt x="513" y="241"/>
                  </a:lnTo>
                  <a:lnTo>
                    <a:pt x="532" y="258"/>
                  </a:lnTo>
                  <a:lnTo>
                    <a:pt x="547" y="278"/>
                  </a:lnTo>
                  <a:lnTo>
                    <a:pt x="560" y="300"/>
                  </a:lnTo>
                  <a:lnTo>
                    <a:pt x="570" y="324"/>
                  </a:lnTo>
                  <a:lnTo>
                    <a:pt x="577" y="348"/>
                  </a:lnTo>
                  <a:lnTo>
                    <a:pt x="580" y="374"/>
                  </a:lnTo>
                  <a:lnTo>
                    <a:pt x="581" y="399"/>
                  </a:lnTo>
                  <a:lnTo>
                    <a:pt x="579" y="425"/>
                  </a:lnTo>
                  <a:lnTo>
                    <a:pt x="572" y="449"/>
                  </a:lnTo>
                  <a:lnTo>
                    <a:pt x="564" y="473"/>
                  </a:lnTo>
                  <a:lnTo>
                    <a:pt x="551" y="495"/>
                  </a:lnTo>
                  <a:lnTo>
                    <a:pt x="536" y="515"/>
                  </a:lnTo>
                  <a:lnTo>
                    <a:pt x="517" y="532"/>
                  </a:lnTo>
                  <a:lnTo>
                    <a:pt x="494" y="546"/>
                  </a:lnTo>
                  <a:lnTo>
                    <a:pt x="468" y="557"/>
                  </a:lnTo>
                  <a:lnTo>
                    <a:pt x="439" y="564"/>
                  </a:lnTo>
                  <a:lnTo>
                    <a:pt x="0" y="564"/>
                  </a:lnTo>
                  <a:lnTo>
                    <a:pt x="17" y="551"/>
                  </a:lnTo>
                  <a:lnTo>
                    <a:pt x="32" y="534"/>
                  </a:lnTo>
                  <a:lnTo>
                    <a:pt x="47" y="516"/>
                  </a:lnTo>
                  <a:lnTo>
                    <a:pt x="61" y="496"/>
                  </a:lnTo>
                  <a:lnTo>
                    <a:pt x="75" y="477"/>
                  </a:lnTo>
                  <a:lnTo>
                    <a:pt x="90" y="458"/>
                  </a:lnTo>
                  <a:lnTo>
                    <a:pt x="105" y="443"/>
                  </a:lnTo>
                  <a:lnTo>
                    <a:pt x="123" y="429"/>
                  </a:lnTo>
                  <a:lnTo>
                    <a:pt x="142" y="422"/>
                  </a:lnTo>
                  <a:lnTo>
                    <a:pt x="156" y="419"/>
                  </a:lnTo>
                  <a:lnTo>
                    <a:pt x="174" y="418"/>
                  </a:lnTo>
                  <a:lnTo>
                    <a:pt x="194" y="418"/>
                  </a:lnTo>
                  <a:lnTo>
                    <a:pt x="216" y="419"/>
                  </a:lnTo>
                  <a:lnTo>
                    <a:pt x="240" y="420"/>
                  </a:lnTo>
                  <a:lnTo>
                    <a:pt x="267" y="422"/>
                  </a:lnTo>
                  <a:lnTo>
                    <a:pt x="292" y="424"/>
                  </a:lnTo>
                  <a:lnTo>
                    <a:pt x="318" y="425"/>
                  </a:lnTo>
                  <a:lnTo>
                    <a:pt x="343" y="425"/>
                  </a:lnTo>
                  <a:lnTo>
                    <a:pt x="367" y="425"/>
                  </a:lnTo>
                  <a:lnTo>
                    <a:pt x="389" y="423"/>
                  </a:lnTo>
                  <a:lnTo>
                    <a:pt x="408" y="419"/>
                  </a:lnTo>
                  <a:lnTo>
                    <a:pt x="423" y="415"/>
                  </a:lnTo>
                  <a:lnTo>
                    <a:pt x="434" y="407"/>
                  </a:lnTo>
                  <a:lnTo>
                    <a:pt x="442" y="397"/>
                  </a:lnTo>
                  <a:lnTo>
                    <a:pt x="443" y="385"/>
                  </a:lnTo>
                  <a:lnTo>
                    <a:pt x="441" y="373"/>
                  </a:lnTo>
                  <a:lnTo>
                    <a:pt x="434" y="362"/>
                  </a:lnTo>
                  <a:lnTo>
                    <a:pt x="424" y="357"/>
                  </a:lnTo>
                  <a:lnTo>
                    <a:pt x="411" y="352"/>
                  </a:lnTo>
                  <a:lnTo>
                    <a:pt x="395" y="351"/>
                  </a:lnTo>
                  <a:lnTo>
                    <a:pt x="379" y="350"/>
                  </a:lnTo>
                  <a:lnTo>
                    <a:pt x="361" y="351"/>
                  </a:lnTo>
                  <a:lnTo>
                    <a:pt x="342" y="352"/>
                  </a:lnTo>
                  <a:lnTo>
                    <a:pt x="324" y="354"/>
                  </a:lnTo>
                  <a:lnTo>
                    <a:pt x="307" y="355"/>
                  </a:lnTo>
                  <a:lnTo>
                    <a:pt x="290" y="354"/>
                  </a:lnTo>
                  <a:lnTo>
                    <a:pt x="275" y="352"/>
                  </a:lnTo>
                  <a:lnTo>
                    <a:pt x="248" y="346"/>
                  </a:lnTo>
                  <a:lnTo>
                    <a:pt x="224" y="335"/>
                  </a:lnTo>
                  <a:lnTo>
                    <a:pt x="203" y="319"/>
                  </a:lnTo>
                  <a:lnTo>
                    <a:pt x="185" y="301"/>
                  </a:lnTo>
                  <a:lnTo>
                    <a:pt x="169" y="281"/>
                  </a:lnTo>
                  <a:lnTo>
                    <a:pt x="158" y="258"/>
                  </a:lnTo>
                  <a:lnTo>
                    <a:pt x="148" y="234"/>
                  </a:lnTo>
                  <a:lnTo>
                    <a:pt x="143" y="209"/>
                  </a:lnTo>
                  <a:lnTo>
                    <a:pt x="141" y="182"/>
                  </a:lnTo>
                  <a:lnTo>
                    <a:pt x="141" y="157"/>
                  </a:lnTo>
                  <a:lnTo>
                    <a:pt x="145" y="131"/>
                  </a:lnTo>
                  <a:lnTo>
                    <a:pt x="152" y="105"/>
                  </a:lnTo>
                  <a:lnTo>
                    <a:pt x="162" y="82"/>
                  </a:lnTo>
                  <a:lnTo>
                    <a:pt x="176" y="61"/>
                  </a:lnTo>
                  <a:lnTo>
                    <a:pt x="193" y="42"/>
                  </a:lnTo>
                  <a:lnTo>
                    <a:pt x="214" y="25"/>
                  </a:lnTo>
                  <a:lnTo>
                    <a:pt x="238" y="13"/>
                  </a:lnTo>
                  <a:lnTo>
                    <a:pt x="266" y="4"/>
                  </a:lnTo>
                  <a:lnTo>
                    <a:pt x="297"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42" name="Freeform 18"/>
            <p:cNvSpPr>
              <a:spLocks noChangeArrowheads="1"/>
            </p:cNvSpPr>
            <p:nvPr/>
          </p:nvSpPr>
          <p:spPr bwMode="auto">
            <a:xfrm>
              <a:off x="1211263" y="0"/>
              <a:ext cx="855663" cy="879475"/>
            </a:xfrm>
            <a:custGeom>
              <a:avLst/>
              <a:gdLst>
                <a:gd name="T0" fmla="*/ 0 w 539"/>
                <a:gd name="T1" fmla="*/ 0 h 554"/>
                <a:gd name="T2" fmla="*/ 2147483647 w 539"/>
                <a:gd name="T3" fmla="*/ 0 h 554"/>
                <a:gd name="T4" fmla="*/ 2147483647 w 539"/>
                <a:gd name="T5" fmla="*/ 2147483647 h 554"/>
                <a:gd name="T6" fmla="*/ 2147483647 w 539"/>
                <a:gd name="T7" fmla="*/ 2147483647 h 554"/>
                <a:gd name="T8" fmla="*/ 2147483647 w 539"/>
                <a:gd name="T9" fmla="*/ 2147483647 h 554"/>
                <a:gd name="T10" fmla="*/ 2147483647 w 539"/>
                <a:gd name="T11" fmla="*/ 2147483647 h 554"/>
                <a:gd name="T12" fmla="*/ 2147483647 w 539"/>
                <a:gd name="T13" fmla="*/ 2147483647 h 554"/>
                <a:gd name="T14" fmla="*/ 2147483647 w 539"/>
                <a:gd name="T15" fmla="*/ 2147483647 h 554"/>
                <a:gd name="T16" fmla="*/ 2147483647 w 539"/>
                <a:gd name="T17" fmla="*/ 2147483647 h 554"/>
                <a:gd name="T18" fmla="*/ 2147483647 w 539"/>
                <a:gd name="T19" fmla="*/ 2147483647 h 554"/>
                <a:gd name="T20" fmla="*/ 2147483647 w 539"/>
                <a:gd name="T21" fmla="*/ 2147483647 h 554"/>
                <a:gd name="T22" fmla="*/ 2147483647 w 539"/>
                <a:gd name="T23" fmla="*/ 2147483647 h 554"/>
                <a:gd name="T24" fmla="*/ 2147483647 w 539"/>
                <a:gd name="T25" fmla="*/ 2147483647 h 554"/>
                <a:gd name="T26" fmla="*/ 2147483647 w 539"/>
                <a:gd name="T27" fmla="*/ 2147483647 h 554"/>
                <a:gd name="T28" fmla="*/ 2147483647 w 539"/>
                <a:gd name="T29" fmla="*/ 2147483647 h 554"/>
                <a:gd name="T30" fmla="*/ 2147483647 w 539"/>
                <a:gd name="T31" fmla="*/ 2147483647 h 554"/>
                <a:gd name="T32" fmla="*/ 2147483647 w 539"/>
                <a:gd name="T33" fmla="*/ 2147483647 h 554"/>
                <a:gd name="T34" fmla="*/ 2147483647 w 539"/>
                <a:gd name="T35" fmla="*/ 2147483647 h 554"/>
                <a:gd name="T36" fmla="*/ 2147483647 w 539"/>
                <a:gd name="T37" fmla="*/ 2147483647 h 554"/>
                <a:gd name="T38" fmla="*/ 2147483647 w 539"/>
                <a:gd name="T39" fmla="*/ 2147483647 h 554"/>
                <a:gd name="T40" fmla="*/ 2147483647 w 539"/>
                <a:gd name="T41" fmla="*/ 2147483647 h 554"/>
                <a:gd name="T42" fmla="*/ 2147483647 w 539"/>
                <a:gd name="T43" fmla="*/ 2147483647 h 554"/>
                <a:gd name="T44" fmla="*/ 2147483647 w 539"/>
                <a:gd name="T45" fmla="*/ 2147483647 h 554"/>
                <a:gd name="T46" fmla="*/ 2147483647 w 539"/>
                <a:gd name="T47" fmla="*/ 2147483647 h 554"/>
                <a:gd name="T48" fmla="*/ 2147483647 w 539"/>
                <a:gd name="T49" fmla="*/ 2147483647 h 554"/>
                <a:gd name="T50" fmla="*/ 2147483647 w 539"/>
                <a:gd name="T51" fmla="*/ 2147483647 h 554"/>
                <a:gd name="T52" fmla="*/ 2147483647 w 539"/>
                <a:gd name="T53" fmla="*/ 2147483647 h 554"/>
                <a:gd name="T54" fmla="*/ 2147483647 w 539"/>
                <a:gd name="T55" fmla="*/ 2147483647 h 554"/>
                <a:gd name="T56" fmla="*/ 2147483647 w 539"/>
                <a:gd name="T57" fmla="*/ 2147483647 h 554"/>
                <a:gd name="T58" fmla="*/ 2147483647 w 539"/>
                <a:gd name="T59" fmla="*/ 2147483647 h 554"/>
                <a:gd name="T60" fmla="*/ 2147483647 w 539"/>
                <a:gd name="T61" fmla="*/ 2147483647 h 554"/>
                <a:gd name="T62" fmla="*/ 2147483647 w 539"/>
                <a:gd name="T63" fmla="*/ 2147483647 h 554"/>
                <a:gd name="T64" fmla="*/ 0 w 539"/>
                <a:gd name="T65" fmla="*/ 0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9"/>
                <a:gd name="T100" fmla="*/ 0 h 554"/>
                <a:gd name="T101" fmla="*/ 539 w 539"/>
                <a:gd name="T102" fmla="*/ 554 h 5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9" h="554">
                  <a:moveTo>
                    <a:pt x="0" y="0"/>
                  </a:moveTo>
                  <a:lnTo>
                    <a:pt x="539" y="0"/>
                  </a:lnTo>
                  <a:lnTo>
                    <a:pt x="515" y="17"/>
                  </a:lnTo>
                  <a:lnTo>
                    <a:pt x="495" y="37"/>
                  </a:lnTo>
                  <a:lnTo>
                    <a:pt x="476" y="61"/>
                  </a:lnTo>
                  <a:lnTo>
                    <a:pt x="461" y="86"/>
                  </a:lnTo>
                  <a:lnTo>
                    <a:pt x="446" y="113"/>
                  </a:lnTo>
                  <a:lnTo>
                    <a:pt x="434" y="142"/>
                  </a:lnTo>
                  <a:lnTo>
                    <a:pt x="256" y="142"/>
                  </a:lnTo>
                  <a:lnTo>
                    <a:pt x="256" y="422"/>
                  </a:lnTo>
                  <a:lnTo>
                    <a:pt x="232" y="444"/>
                  </a:lnTo>
                  <a:lnTo>
                    <a:pt x="208" y="468"/>
                  </a:lnTo>
                  <a:lnTo>
                    <a:pt x="184" y="493"/>
                  </a:lnTo>
                  <a:lnTo>
                    <a:pt x="159" y="516"/>
                  </a:lnTo>
                  <a:lnTo>
                    <a:pt x="136" y="537"/>
                  </a:lnTo>
                  <a:lnTo>
                    <a:pt x="114" y="554"/>
                  </a:lnTo>
                  <a:lnTo>
                    <a:pt x="110" y="509"/>
                  </a:lnTo>
                  <a:lnTo>
                    <a:pt x="110" y="462"/>
                  </a:lnTo>
                  <a:lnTo>
                    <a:pt x="112" y="414"/>
                  </a:lnTo>
                  <a:lnTo>
                    <a:pt x="115" y="366"/>
                  </a:lnTo>
                  <a:lnTo>
                    <a:pt x="118" y="318"/>
                  </a:lnTo>
                  <a:lnTo>
                    <a:pt x="121" y="270"/>
                  </a:lnTo>
                  <a:lnTo>
                    <a:pt x="122" y="223"/>
                  </a:lnTo>
                  <a:lnTo>
                    <a:pt x="119" y="179"/>
                  </a:lnTo>
                  <a:lnTo>
                    <a:pt x="114" y="137"/>
                  </a:lnTo>
                  <a:lnTo>
                    <a:pt x="106" y="113"/>
                  </a:lnTo>
                  <a:lnTo>
                    <a:pt x="96" y="93"/>
                  </a:lnTo>
                  <a:lnTo>
                    <a:pt x="82" y="74"/>
                  </a:lnTo>
                  <a:lnTo>
                    <a:pt x="66" y="57"/>
                  </a:lnTo>
                  <a:lnTo>
                    <a:pt x="50" y="42"/>
                  </a:lnTo>
                  <a:lnTo>
                    <a:pt x="32" y="27"/>
                  </a:lnTo>
                  <a:lnTo>
                    <a:pt x="15" y="13"/>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43" name="Freeform 20"/>
            <p:cNvSpPr>
              <a:spLocks noChangeArrowheads="1"/>
            </p:cNvSpPr>
            <p:nvPr/>
          </p:nvSpPr>
          <p:spPr bwMode="auto">
            <a:xfrm>
              <a:off x="608013" y="0"/>
              <a:ext cx="720725" cy="879475"/>
            </a:xfrm>
            <a:custGeom>
              <a:avLst/>
              <a:gdLst>
                <a:gd name="T0" fmla="*/ 2147483647 w 454"/>
                <a:gd name="T1" fmla="*/ 0 h 554"/>
                <a:gd name="T2" fmla="*/ 2147483647 w 454"/>
                <a:gd name="T3" fmla="*/ 2147483647 h 554"/>
                <a:gd name="T4" fmla="*/ 2147483647 w 454"/>
                <a:gd name="T5" fmla="*/ 2147483647 h 554"/>
                <a:gd name="T6" fmla="*/ 2147483647 w 454"/>
                <a:gd name="T7" fmla="*/ 2147483647 h 554"/>
                <a:gd name="T8" fmla="*/ 2147483647 w 454"/>
                <a:gd name="T9" fmla="*/ 2147483647 h 554"/>
                <a:gd name="T10" fmla="*/ 2147483647 w 454"/>
                <a:gd name="T11" fmla="*/ 2147483647 h 554"/>
                <a:gd name="T12" fmla="*/ 2147483647 w 454"/>
                <a:gd name="T13" fmla="*/ 2147483647 h 554"/>
                <a:gd name="T14" fmla="*/ 2147483647 w 454"/>
                <a:gd name="T15" fmla="*/ 2147483647 h 554"/>
                <a:gd name="T16" fmla="*/ 2147483647 w 454"/>
                <a:gd name="T17" fmla="*/ 2147483647 h 554"/>
                <a:gd name="T18" fmla="*/ 2147483647 w 454"/>
                <a:gd name="T19" fmla="*/ 2147483647 h 554"/>
                <a:gd name="T20" fmla="*/ 2147483647 w 454"/>
                <a:gd name="T21" fmla="*/ 2147483647 h 554"/>
                <a:gd name="T22" fmla="*/ 2147483647 w 454"/>
                <a:gd name="T23" fmla="*/ 2147483647 h 554"/>
                <a:gd name="T24" fmla="*/ 2147483647 w 454"/>
                <a:gd name="T25" fmla="*/ 2147483647 h 554"/>
                <a:gd name="T26" fmla="*/ 2147483647 w 454"/>
                <a:gd name="T27" fmla="*/ 2147483647 h 554"/>
                <a:gd name="T28" fmla="*/ 0 w 454"/>
                <a:gd name="T29" fmla="*/ 2147483647 h 554"/>
                <a:gd name="T30" fmla="*/ 2147483647 w 454"/>
                <a:gd name="T31" fmla="*/ 2147483647 h 554"/>
                <a:gd name="T32" fmla="*/ 2147483647 w 454"/>
                <a:gd name="T33" fmla="*/ 2147483647 h 554"/>
                <a:gd name="T34" fmla="*/ 2147483647 w 454"/>
                <a:gd name="T35" fmla="*/ 2147483647 h 554"/>
                <a:gd name="T36" fmla="*/ 2147483647 w 454"/>
                <a:gd name="T37" fmla="*/ 2147483647 h 554"/>
                <a:gd name="T38" fmla="*/ 2147483647 w 454"/>
                <a:gd name="T39" fmla="*/ 2147483647 h 554"/>
                <a:gd name="T40" fmla="*/ 2147483647 w 454"/>
                <a:gd name="T41" fmla="*/ 2147483647 h 554"/>
                <a:gd name="T42" fmla="*/ 2147483647 w 454"/>
                <a:gd name="T43" fmla="*/ 2147483647 h 554"/>
                <a:gd name="T44" fmla="*/ 2147483647 w 454"/>
                <a:gd name="T45" fmla="*/ 2147483647 h 554"/>
                <a:gd name="T46" fmla="*/ 2147483647 w 454"/>
                <a:gd name="T47" fmla="*/ 2147483647 h 554"/>
                <a:gd name="T48" fmla="*/ 2147483647 w 454"/>
                <a:gd name="T49" fmla="*/ 2147483647 h 554"/>
                <a:gd name="T50" fmla="*/ 2147483647 w 454"/>
                <a:gd name="T51" fmla="*/ 2147483647 h 554"/>
                <a:gd name="T52" fmla="*/ 2147483647 w 454"/>
                <a:gd name="T53" fmla="*/ 2147483647 h 554"/>
                <a:gd name="T54" fmla="*/ 2147483647 w 454"/>
                <a:gd name="T55" fmla="*/ 2147483647 h 554"/>
                <a:gd name="T56" fmla="*/ 2147483647 w 454"/>
                <a:gd name="T57" fmla="*/ 2147483647 h 554"/>
                <a:gd name="T58" fmla="*/ 2147483647 w 454"/>
                <a:gd name="T59" fmla="*/ 2147483647 h 554"/>
                <a:gd name="T60" fmla="*/ 2147483647 w 454"/>
                <a:gd name="T61" fmla="*/ 2147483647 h 554"/>
                <a:gd name="T62" fmla="*/ 2147483647 w 454"/>
                <a:gd name="T63" fmla="*/ 2147483647 h 5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554"/>
                <a:gd name="T98" fmla="*/ 454 w 454"/>
                <a:gd name="T99" fmla="*/ 554 h 5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554">
                  <a:moveTo>
                    <a:pt x="0" y="0"/>
                  </a:moveTo>
                  <a:lnTo>
                    <a:pt x="238" y="0"/>
                  </a:lnTo>
                  <a:lnTo>
                    <a:pt x="277" y="6"/>
                  </a:lnTo>
                  <a:lnTo>
                    <a:pt x="312" y="18"/>
                  </a:lnTo>
                  <a:lnTo>
                    <a:pt x="344" y="35"/>
                  </a:lnTo>
                  <a:lnTo>
                    <a:pt x="373" y="56"/>
                  </a:lnTo>
                  <a:lnTo>
                    <a:pt x="399" y="81"/>
                  </a:lnTo>
                  <a:lnTo>
                    <a:pt x="420" y="109"/>
                  </a:lnTo>
                  <a:lnTo>
                    <a:pt x="435" y="139"/>
                  </a:lnTo>
                  <a:lnTo>
                    <a:pt x="447" y="172"/>
                  </a:lnTo>
                  <a:lnTo>
                    <a:pt x="453" y="206"/>
                  </a:lnTo>
                  <a:lnTo>
                    <a:pt x="454" y="246"/>
                  </a:lnTo>
                  <a:lnTo>
                    <a:pt x="449" y="283"/>
                  </a:lnTo>
                  <a:lnTo>
                    <a:pt x="439" y="318"/>
                  </a:lnTo>
                  <a:lnTo>
                    <a:pt x="422" y="348"/>
                  </a:lnTo>
                  <a:lnTo>
                    <a:pt x="402" y="376"/>
                  </a:lnTo>
                  <a:lnTo>
                    <a:pt x="377" y="400"/>
                  </a:lnTo>
                  <a:lnTo>
                    <a:pt x="348" y="420"/>
                  </a:lnTo>
                  <a:lnTo>
                    <a:pt x="315" y="437"/>
                  </a:lnTo>
                  <a:lnTo>
                    <a:pt x="277" y="449"/>
                  </a:lnTo>
                  <a:lnTo>
                    <a:pt x="236" y="458"/>
                  </a:lnTo>
                  <a:lnTo>
                    <a:pt x="193" y="463"/>
                  </a:lnTo>
                  <a:lnTo>
                    <a:pt x="146" y="463"/>
                  </a:lnTo>
                  <a:lnTo>
                    <a:pt x="96" y="458"/>
                  </a:lnTo>
                  <a:lnTo>
                    <a:pt x="81" y="474"/>
                  </a:lnTo>
                  <a:lnTo>
                    <a:pt x="64" y="493"/>
                  </a:lnTo>
                  <a:lnTo>
                    <a:pt x="48" y="512"/>
                  </a:lnTo>
                  <a:lnTo>
                    <a:pt x="32" y="529"/>
                  </a:lnTo>
                  <a:lnTo>
                    <a:pt x="17" y="544"/>
                  </a:lnTo>
                  <a:lnTo>
                    <a:pt x="0" y="554"/>
                  </a:lnTo>
                  <a:lnTo>
                    <a:pt x="0" y="454"/>
                  </a:lnTo>
                  <a:lnTo>
                    <a:pt x="24" y="436"/>
                  </a:lnTo>
                  <a:lnTo>
                    <a:pt x="47" y="415"/>
                  </a:lnTo>
                  <a:lnTo>
                    <a:pt x="65" y="393"/>
                  </a:lnTo>
                  <a:lnTo>
                    <a:pt x="82" y="368"/>
                  </a:lnTo>
                  <a:lnTo>
                    <a:pt x="99" y="342"/>
                  </a:lnTo>
                  <a:lnTo>
                    <a:pt x="115" y="316"/>
                  </a:lnTo>
                  <a:lnTo>
                    <a:pt x="145" y="318"/>
                  </a:lnTo>
                  <a:lnTo>
                    <a:pt x="173" y="318"/>
                  </a:lnTo>
                  <a:lnTo>
                    <a:pt x="199" y="317"/>
                  </a:lnTo>
                  <a:lnTo>
                    <a:pt x="224" y="315"/>
                  </a:lnTo>
                  <a:lnTo>
                    <a:pt x="246" y="309"/>
                  </a:lnTo>
                  <a:lnTo>
                    <a:pt x="266" y="302"/>
                  </a:lnTo>
                  <a:lnTo>
                    <a:pt x="282" y="292"/>
                  </a:lnTo>
                  <a:lnTo>
                    <a:pt x="295" y="280"/>
                  </a:lnTo>
                  <a:lnTo>
                    <a:pt x="305" y="265"/>
                  </a:lnTo>
                  <a:lnTo>
                    <a:pt x="310" y="247"/>
                  </a:lnTo>
                  <a:lnTo>
                    <a:pt x="311" y="224"/>
                  </a:lnTo>
                  <a:lnTo>
                    <a:pt x="308" y="202"/>
                  </a:lnTo>
                  <a:lnTo>
                    <a:pt x="301" y="185"/>
                  </a:lnTo>
                  <a:lnTo>
                    <a:pt x="290" y="171"/>
                  </a:lnTo>
                  <a:lnTo>
                    <a:pt x="276" y="160"/>
                  </a:lnTo>
                  <a:lnTo>
                    <a:pt x="259" y="152"/>
                  </a:lnTo>
                  <a:lnTo>
                    <a:pt x="239" y="147"/>
                  </a:lnTo>
                  <a:lnTo>
                    <a:pt x="217" y="142"/>
                  </a:lnTo>
                  <a:lnTo>
                    <a:pt x="193" y="141"/>
                  </a:lnTo>
                  <a:lnTo>
                    <a:pt x="166" y="140"/>
                  </a:lnTo>
                  <a:lnTo>
                    <a:pt x="139" y="141"/>
                  </a:lnTo>
                  <a:lnTo>
                    <a:pt x="110" y="142"/>
                  </a:lnTo>
                  <a:lnTo>
                    <a:pt x="99" y="112"/>
                  </a:lnTo>
                  <a:lnTo>
                    <a:pt x="83" y="85"/>
                  </a:lnTo>
                  <a:lnTo>
                    <a:pt x="65" y="61"/>
                  </a:lnTo>
                  <a:lnTo>
                    <a:pt x="46" y="39"/>
                  </a:lnTo>
                  <a:lnTo>
                    <a:pt x="24" y="18"/>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2544" name="Freeform 22"/>
            <p:cNvSpPr>
              <a:spLocks noChangeArrowheads="1"/>
            </p:cNvSpPr>
            <p:nvPr/>
          </p:nvSpPr>
          <p:spPr bwMode="auto">
            <a:xfrm>
              <a:off x="0" y="0"/>
              <a:ext cx="719138" cy="889000"/>
            </a:xfrm>
            <a:custGeom>
              <a:avLst/>
              <a:gdLst>
                <a:gd name="T0" fmla="*/ 2147483647 w 453"/>
                <a:gd name="T1" fmla="*/ 0 h 560"/>
                <a:gd name="T2" fmla="*/ 2147483647 w 453"/>
                <a:gd name="T3" fmla="*/ 2147483647 h 560"/>
                <a:gd name="T4" fmla="*/ 2147483647 w 453"/>
                <a:gd name="T5" fmla="*/ 2147483647 h 560"/>
                <a:gd name="T6" fmla="*/ 2147483647 w 453"/>
                <a:gd name="T7" fmla="*/ 2147483647 h 560"/>
                <a:gd name="T8" fmla="*/ 2147483647 w 453"/>
                <a:gd name="T9" fmla="*/ 2147483647 h 560"/>
                <a:gd name="T10" fmla="*/ 2147483647 w 453"/>
                <a:gd name="T11" fmla="*/ 2147483647 h 560"/>
                <a:gd name="T12" fmla="*/ 2147483647 w 453"/>
                <a:gd name="T13" fmla="*/ 2147483647 h 560"/>
                <a:gd name="T14" fmla="*/ 2147483647 w 453"/>
                <a:gd name="T15" fmla="*/ 2147483647 h 560"/>
                <a:gd name="T16" fmla="*/ 2147483647 w 453"/>
                <a:gd name="T17" fmla="*/ 2147483647 h 560"/>
                <a:gd name="T18" fmla="*/ 2147483647 w 453"/>
                <a:gd name="T19" fmla="*/ 2147483647 h 560"/>
                <a:gd name="T20" fmla="*/ 2147483647 w 453"/>
                <a:gd name="T21" fmla="*/ 2147483647 h 560"/>
                <a:gd name="T22" fmla="*/ 2147483647 w 453"/>
                <a:gd name="T23" fmla="*/ 2147483647 h 560"/>
                <a:gd name="T24" fmla="*/ 2147483647 w 453"/>
                <a:gd name="T25" fmla="*/ 2147483647 h 560"/>
                <a:gd name="T26" fmla="*/ 2147483647 w 453"/>
                <a:gd name="T27" fmla="*/ 2147483647 h 560"/>
                <a:gd name="T28" fmla="*/ 2147483647 w 453"/>
                <a:gd name="T29" fmla="*/ 2147483647 h 560"/>
                <a:gd name="T30" fmla="*/ 0 w 453"/>
                <a:gd name="T31" fmla="*/ 2147483647 h 560"/>
                <a:gd name="T32" fmla="*/ 2147483647 w 453"/>
                <a:gd name="T33" fmla="*/ 2147483647 h 560"/>
                <a:gd name="T34" fmla="*/ 2147483647 w 453"/>
                <a:gd name="T35" fmla="*/ 2147483647 h 560"/>
                <a:gd name="T36" fmla="*/ 2147483647 w 453"/>
                <a:gd name="T37" fmla="*/ 2147483647 h 560"/>
                <a:gd name="T38" fmla="*/ 2147483647 w 453"/>
                <a:gd name="T39" fmla="*/ 2147483647 h 560"/>
                <a:gd name="T40" fmla="*/ 2147483647 w 453"/>
                <a:gd name="T41" fmla="*/ 2147483647 h 560"/>
                <a:gd name="T42" fmla="*/ 2147483647 w 453"/>
                <a:gd name="T43" fmla="*/ 2147483647 h 560"/>
                <a:gd name="T44" fmla="*/ 2147483647 w 453"/>
                <a:gd name="T45" fmla="*/ 2147483647 h 560"/>
                <a:gd name="T46" fmla="*/ 2147483647 w 453"/>
                <a:gd name="T47" fmla="*/ 2147483647 h 560"/>
                <a:gd name="T48" fmla="*/ 2147483647 w 453"/>
                <a:gd name="T49" fmla="*/ 2147483647 h 560"/>
                <a:gd name="T50" fmla="*/ 2147483647 w 453"/>
                <a:gd name="T51" fmla="*/ 2147483647 h 560"/>
                <a:gd name="T52" fmla="*/ 2147483647 w 453"/>
                <a:gd name="T53" fmla="*/ 2147483647 h 560"/>
                <a:gd name="T54" fmla="*/ 2147483647 w 453"/>
                <a:gd name="T55" fmla="*/ 2147483647 h 560"/>
                <a:gd name="T56" fmla="*/ 2147483647 w 453"/>
                <a:gd name="T57" fmla="*/ 2147483647 h 560"/>
                <a:gd name="T58" fmla="*/ 2147483647 w 453"/>
                <a:gd name="T59" fmla="*/ 2147483647 h 560"/>
                <a:gd name="T60" fmla="*/ 2147483647 w 453"/>
                <a:gd name="T61" fmla="*/ 2147483647 h 560"/>
                <a:gd name="T62" fmla="*/ 0 w 453"/>
                <a:gd name="T63" fmla="*/ 2147483647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560"/>
                <a:gd name="T98" fmla="*/ 453 w 453"/>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560">
                  <a:moveTo>
                    <a:pt x="0" y="0"/>
                  </a:moveTo>
                  <a:lnTo>
                    <a:pt x="237" y="0"/>
                  </a:lnTo>
                  <a:lnTo>
                    <a:pt x="237" y="4"/>
                  </a:lnTo>
                  <a:lnTo>
                    <a:pt x="277" y="10"/>
                  </a:lnTo>
                  <a:lnTo>
                    <a:pt x="313" y="21"/>
                  </a:lnTo>
                  <a:lnTo>
                    <a:pt x="345" y="36"/>
                  </a:lnTo>
                  <a:lnTo>
                    <a:pt x="374" y="55"/>
                  </a:lnTo>
                  <a:lnTo>
                    <a:pt x="400" y="79"/>
                  </a:lnTo>
                  <a:lnTo>
                    <a:pt x="420" y="105"/>
                  </a:lnTo>
                  <a:lnTo>
                    <a:pt x="435" y="135"/>
                  </a:lnTo>
                  <a:lnTo>
                    <a:pt x="446" y="170"/>
                  </a:lnTo>
                  <a:lnTo>
                    <a:pt x="452" y="206"/>
                  </a:lnTo>
                  <a:lnTo>
                    <a:pt x="453" y="244"/>
                  </a:lnTo>
                  <a:lnTo>
                    <a:pt x="448" y="280"/>
                  </a:lnTo>
                  <a:lnTo>
                    <a:pt x="440" y="312"/>
                  </a:lnTo>
                  <a:lnTo>
                    <a:pt x="426" y="341"/>
                  </a:lnTo>
                  <a:lnTo>
                    <a:pt x="409" y="368"/>
                  </a:lnTo>
                  <a:lnTo>
                    <a:pt x="388" y="391"/>
                  </a:lnTo>
                  <a:lnTo>
                    <a:pt x="362" y="411"/>
                  </a:lnTo>
                  <a:lnTo>
                    <a:pt x="333" y="428"/>
                  </a:lnTo>
                  <a:lnTo>
                    <a:pt x="301" y="442"/>
                  </a:lnTo>
                  <a:lnTo>
                    <a:pt x="266" y="452"/>
                  </a:lnTo>
                  <a:lnTo>
                    <a:pt x="228" y="458"/>
                  </a:lnTo>
                  <a:lnTo>
                    <a:pt x="187" y="462"/>
                  </a:lnTo>
                  <a:lnTo>
                    <a:pt x="145" y="462"/>
                  </a:lnTo>
                  <a:lnTo>
                    <a:pt x="101" y="458"/>
                  </a:lnTo>
                  <a:lnTo>
                    <a:pt x="79" y="476"/>
                  </a:lnTo>
                  <a:lnTo>
                    <a:pt x="59" y="497"/>
                  </a:lnTo>
                  <a:lnTo>
                    <a:pt x="41" y="519"/>
                  </a:lnTo>
                  <a:lnTo>
                    <a:pt x="21" y="541"/>
                  </a:lnTo>
                  <a:lnTo>
                    <a:pt x="0" y="560"/>
                  </a:lnTo>
                  <a:lnTo>
                    <a:pt x="0" y="316"/>
                  </a:lnTo>
                  <a:lnTo>
                    <a:pt x="24" y="315"/>
                  </a:lnTo>
                  <a:lnTo>
                    <a:pt x="50" y="315"/>
                  </a:lnTo>
                  <a:lnTo>
                    <a:pt x="75" y="315"/>
                  </a:lnTo>
                  <a:lnTo>
                    <a:pt x="102" y="316"/>
                  </a:lnTo>
                  <a:lnTo>
                    <a:pt x="127" y="317"/>
                  </a:lnTo>
                  <a:lnTo>
                    <a:pt x="153" y="318"/>
                  </a:lnTo>
                  <a:lnTo>
                    <a:pt x="178" y="318"/>
                  </a:lnTo>
                  <a:lnTo>
                    <a:pt x="202" y="317"/>
                  </a:lnTo>
                  <a:lnTo>
                    <a:pt x="224" y="314"/>
                  </a:lnTo>
                  <a:lnTo>
                    <a:pt x="244" y="310"/>
                  </a:lnTo>
                  <a:lnTo>
                    <a:pt x="262" y="305"/>
                  </a:lnTo>
                  <a:lnTo>
                    <a:pt x="278" y="296"/>
                  </a:lnTo>
                  <a:lnTo>
                    <a:pt x="291" y="285"/>
                  </a:lnTo>
                  <a:lnTo>
                    <a:pt x="301" y="271"/>
                  </a:lnTo>
                  <a:lnTo>
                    <a:pt x="308" y="255"/>
                  </a:lnTo>
                  <a:lnTo>
                    <a:pt x="310" y="233"/>
                  </a:lnTo>
                  <a:lnTo>
                    <a:pt x="309" y="211"/>
                  </a:lnTo>
                  <a:lnTo>
                    <a:pt x="305" y="193"/>
                  </a:lnTo>
                  <a:lnTo>
                    <a:pt x="296" y="178"/>
                  </a:lnTo>
                  <a:lnTo>
                    <a:pt x="283" y="167"/>
                  </a:lnTo>
                  <a:lnTo>
                    <a:pt x="268" y="157"/>
                  </a:lnTo>
                  <a:lnTo>
                    <a:pt x="250" y="150"/>
                  </a:lnTo>
                  <a:lnTo>
                    <a:pt x="229" y="145"/>
                  </a:lnTo>
                  <a:lnTo>
                    <a:pt x="207" y="142"/>
                  </a:lnTo>
                  <a:lnTo>
                    <a:pt x="184" y="141"/>
                  </a:lnTo>
                  <a:lnTo>
                    <a:pt x="158" y="140"/>
                  </a:lnTo>
                  <a:lnTo>
                    <a:pt x="133" y="140"/>
                  </a:lnTo>
                  <a:lnTo>
                    <a:pt x="106" y="141"/>
                  </a:lnTo>
                  <a:lnTo>
                    <a:pt x="79" y="142"/>
                  </a:lnTo>
                  <a:lnTo>
                    <a:pt x="52" y="142"/>
                  </a:lnTo>
                  <a:lnTo>
                    <a:pt x="25" y="142"/>
                  </a:lnTo>
                  <a:lnTo>
                    <a:pt x="0" y="142"/>
                  </a:lnTo>
                  <a:lnTo>
                    <a:pt x="0" y="0"/>
                  </a:lnTo>
                  <a:close/>
                </a:path>
              </a:pathLst>
            </a:custGeom>
            <a:solidFill>
              <a:schemeClr val="bg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grpSp>
      <p:pic>
        <p:nvPicPr>
          <p:cNvPr id="22533" name="图片占位符 3"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PicPr>
            <a:picLocks noGrp="1" noChangeAspect="1" noChangeArrowheads="1"/>
          </p:cNvPicPr>
          <p:nvPr>
            <p:ph sz="quarter" idx="4294967295"/>
          </p:nvPr>
        </p:nvPicPr>
        <p:blipFill>
          <a:blip r:embed="rId2"/>
          <a:srcRect/>
          <a:stretch>
            <a:fillRect/>
          </a:stretch>
        </p:blipFill>
        <p:spPr bwMode="auto">
          <a:xfrm>
            <a:off x="615950" y="1612900"/>
            <a:ext cx="3770313" cy="3632200"/>
          </a:xfrm>
          <a:prstGeom prst="rect">
            <a:avLst/>
          </a:prstGeom>
          <a:noFill/>
          <a:ln>
            <a:miter lim="800000"/>
            <a:headEnd/>
            <a:tailEnd/>
          </a:ln>
        </p:spPr>
      </p:pic>
      <p:sp>
        <p:nvSpPr>
          <p:cNvPr id="22534" name="文本框 1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5595938" y="3095625"/>
            <a:ext cx="5430837" cy="769938"/>
          </a:xfrm>
          <a:prstGeom prst="rect">
            <a:avLst/>
          </a:prstGeom>
          <a:noFill/>
          <a:ln w="9525">
            <a:noFill/>
            <a:miter lim="800000"/>
          </a:ln>
        </p:spPr>
        <p:txBody>
          <a:bodyPr>
            <a:spAutoFit/>
          </a:bodyPr>
          <a:lstStyle/>
          <a:p>
            <a:pPr algn="ctr"/>
            <a:r>
              <a:rPr lang="zh-CN" altLang="en-US" sz="4400" b="1">
                <a:solidFill>
                  <a:schemeClr val="bg2"/>
                </a:solidFill>
                <a:latin typeface="微软雅黑" panose="020B0503020204020204" pitchFamily="34" charset="-122"/>
                <a:ea typeface="微软雅黑" panose="020B0503020204020204" pitchFamily="34" charset="-122"/>
                <a:sym typeface="Khmer UI" panose="020B0502040204020203" pitchFamily="34" charset="0"/>
              </a:rPr>
              <a:t>调整及填报情况详解</a:t>
            </a:r>
            <a:endParaRPr lang="zh-CN" altLang="en-US"/>
          </a:p>
        </p:txBody>
      </p:sp>
      <p:sp>
        <p:nvSpPr>
          <p:cNvPr id="22535" name="文本框 1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7723188" y="2078038"/>
            <a:ext cx="1296987" cy="1108075"/>
          </a:xfrm>
          <a:prstGeom prst="rect">
            <a:avLst/>
          </a:prstGeom>
          <a:noFill/>
          <a:ln w="9525">
            <a:noFill/>
            <a:miter lim="800000"/>
          </a:ln>
        </p:spPr>
        <p:txBody>
          <a:bodyPr>
            <a:spAutoFit/>
          </a:bodyPr>
          <a:lstStyle/>
          <a:p>
            <a:pPr algn="ctr"/>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36"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12" name="矩形 11"/>
          <p:cNvSpPr/>
          <p:nvPr/>
        </p:nvSpPr>
        <p:spPr>
          <a:xfrm>
            <a:off x="585788" y="1035050"/>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638175" y="1500188"/>
            <a:ext cx="11002963" cy="5164137"/>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604962" y="1035050"/>
            <a:ext cx="9393238" cy="1403350"/>
            <a:chOff x="1604502" y="1473365"/>
            <a:chExt cx="5334898" cy="1437208"/>
          </a:xfrm>
        </p:grpSpPr>
        <p:sp>
          <p:nvSpPr>
            <p:cNvPr id="15" name="矩形 14"/>
            <p:cNvSpPr/>
            <p:nvPr/>
          </p:nvSpPr>
          <p:spPr>
            <a:xfrm>
              <a:off x="1604502" y="1473365"/>
              <a:ext cx="5334898" cy="992545"/>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7600" name="文本框 15"/>
            <p:cNvSpPr txBox="1">
              <a:spLocks noChangeArrowheads="1"/>
            </p:cNvSpPr>
            <p:nvPr/>
          </p:nvSpPr>
          <p:spPr bwMode="auto">
            <a:xfrm>
              <a:off x="1883664" y="1638813"/>
              <a:ext cx="4984458" cy="1271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中华人民共和国企业所得税月（季）度预缴纳税申报表（</a:t>
              </a:r>
              <a:r>
                <a:rPr lang="en-US" altLang="zh-CN" sz="2400" dirty="0" smtClean="0"/>
                <a:t>A</a:t>
              </a:r>
              <a:r>
                <a:rPr lang="zh-CN" altLang="en-US" sz="2400" dirty="0" smtClean="0"/>
                <a:t>类，</a:t>
              </a:r>
              <a:r>
                <a:rPr lang="en-US" altLang="zh-CN" sz="2400" dirty="0" smtClean="0"/>
                <a:t>2018</a:t>
              </a:r>
              <a:r>
                <a:rPr lang="zh-CN" altLang="en-US" sz="2400" dirty="0" smtClean="0"/>
                <a:t>年版） </a:t>
              </a:r>
              <a:r>
                <a:rPr lang="en-US" altLang="zh-CN" sz="2400" dirty="0" smtClean="0"/>
                <a:t>A200000</a:t>
              </a:r>
              <a:endParaRPr lang="zh-CN" altLang="en-US" sz="2400" dirty="0"/>
            </a:p>
          </p:txBody>
        </p:sp>
      </p:grpSp>
      <p:pic>
        <p:nvPicPr>
          <p:cNvPr id="67593" name="图形 4" descr="报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04298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914399" y="2201333"/>
            <a:ext cx="10272889" cy="4093428"/>
          </a:xfrm>
          <a:prstGeom prst="rect">
            <a:avLst/>
          </a:prstGeom>
          <a:noFill/>
        </p:spPr>
        <p:txBody>
          <a:bodyPr wrap="square" rtlCol="0">
            <a:spAutoFit/>
          </a:bodyPr>
          <a:lstStyle/>
          <a:p>
            <a:r>
              <a:rPr lang="zh-CN" altLang="en-US" sz="2200" dirty="0" smtClean="0">
                <a:latin typeface="+mn-ea"/>
                <a:ea typeface="+mn-ea"/>
              </a:rPr>
              <a:t>（</a:t>
            </a:r>
            <a:r>
              <a:rPr lang="en-US" sz="2200" dirty="0" smtClean="0">
                <a:latin typeface="+mn-ea"/>
                <a:ea typeface="+mn-ea"/>
              </a:rPr>
              <a:t>1</a:t>
            </a:r>
            <a:r>
              <a:rPr lang="zh-CN" altLang="en-US" sz="2200" dirty="0" smtClean="0">
                <a:latin typeface="+mn-ea"/>
                <a:ea typeface="+mn-ea"/>
              </a:rPr>
              <a:t>）将原表单中的“按季度填报信息”调整至“企业类型”与“预缴税款计算”之间，并对该区域表单样式进行修改；</a:t>
            </a:r>
            <a:endParaRPr lang="en-US" altLang="zh-CN" sz="2200" dirty="0" smtClean="0">
              <a:latin typeface="+mn-ea"/>
              <a:ea typeface="+mn-ea"/>
            </a:endParaRPr>
          </a:p>
          <a:p>
            <a:endParaRPr lang="zh-CN" altLang="en-US" sz="2200" dirty="0" smtClean="0">
              <a:latin typeface="+mn-ea"/>
              <a:ea typeface="+mn-ea"/>
            </a:endParaRPr>
          </a:p>
          <a:p>
            <a:r>
              <a:rPr lang="zh-CN" altLang="en-US" sz="2200" dirty="0" smtClean="0">
                <a:latin typeface="+mn-ea"/>
                <a:ea typeface="+mn-ea"/>
              </a:rPr>
              <a:t>（</a:t>
            </a:r>
            <a:r>
              <a:rPr lang="en-US" sz="2200" dirty="0" smtClean="0">
                <a:latin typeface="+mn-ea"/>
                <a:ea typeface="+mn-ea"/>
              </a:rPr>
              <a:t>2</a:t>
            </a:r>
            <a:r>
              <a:rPr lang="zh-CN" altLang="en-US" sz="2200" dirty="0" smtClean="0">
                <a:latin typeface="+mn-ea"/>
                <a:ea typeface="+mn-ea"/>
              </a:rPr>
              <a:t>）在原表单第</a:t>
            </a:r>
            <a:r>
              <a:rPr lang="en-US" sz="2200" dirty="0" smtClean="0">
                <a:latin typeface="+mn-ea"/>
                <a:ea typeface="+mn-ea"/>
              </a:rPr>
              <a:t>14</a:t>
            </a:r>
            <a:r>
              <a:rPr lang="zh-CN" altLang="en-US" sz="2200" dirty="0" smtClean="0">
                <a:latin typeface="+mn-ea"/>
                <a:ea typeface="+mn-ea"/>
              </a:rPr>
              <a:t>行和第</a:t>
            </a:r>
            <a:r>
              <a:rPr lang="en-US" sz="2200" dirty="0" smtClean="0">
                <a:latin typeface="+mn-ea"/>
                <a:ea typeface="+mn-ea"/>
              </a:rPr>
              <a:t>15</a:t>
            </a:r>
            <a:r>
              <a:rPr lang="zh-CN" altLang="en-US" sz="2200" dirty="0" smtClean="0">
                <a:latin typeface="+mn-ea"/>
                <a:ea typeface="+mn-ea"/>
              </a:rPr>
              <a:t>行之间新增第</a:t>
            </a:r>
            <a:r>
              <a:rPr lang="en-US" sz="2200" dirty="0" smtClean="0">
                <a:latin typeface="+mn-ea"/>
                <a:ea typeface="+mn-ea"/>
              </a:rPr>
              <a:t>L15</a:t>
            </a:r>
            <a:r>
              <a:rPr lang="zh-CN" altLang="en-US" sz="2200" dirty="0" smtClean="0">
                <a:latin typeface="+mn-ea"/>
                <a:ea typeface="+mn-ea"/>
              </a:rPr>
              <a:t>行，项目名称为“减：符合条件的小型微利企业延缓缴纳纳所得税额（是否延缓缴纳纳所得税　□是　</a:t>
            </a:r>
            <a:r>
              <a:rPr lang="en-US" sz="2200" dirty="0" smtClean="0">
                <a:latin typeface="+mn-ea"/>
                <a:ea typeface="+mn-ea"/>
              </a:rPr>
              <a:t>□</a:t>
            </a:r>
            <a:r>
              <a:rPr lang="zh-CN" altLang="en-US" sz="2200" dirty="0" smtClean="0">
                <a:latin typeface="+mn-ea"/>
                <a:ea typeface="+mn-ea"/>
              </a:rPr>
              <a:t>否）”；</a:t>
            </a:r>
            <a:endParaRPr lang="en-US" altLang="zh-CN" sz="2200" dirty="0" smtClean="0">
              <a:latin typeface="+mn-ea"/>
              <a:ea typeface="+mn-ea"/>
            </a:endParaRPr>
          </a:p>
          <a:p>
            <a:endParaRPr lang="zh-CN" altLang="en-US" sz="2200" dirty="0" smtClean="0">
              <a:latin typeface="+mn-ea"/>
              <a:ea typeface="+mn-ea"/>
            </a:endParaRPr>
          </a:p>
          <a:p>
            <a:r>
              <a:rPr lang="zh-CN" altLang="en-US" sz="2200" dirty="0" smtClean="0">
                <a:latin typeface="+mn-ea"/>
                <a:ea typeface="+mn-ea"/>
              </a:rPr>
              <a:t>（</a:t>
            </a:r>
            <a:r>
              <a:rPr lang="en-US" sz="2200" dirty="0" smtClean="0">
                <a:latin typeface="+mn-ea"/>
                <a:ea typeface="+mn-ea"/>
              </a:rPr>
              <a:t>3</a:t>
            </a:r>
            <a:r>
              <a:rPr lang="zh-CN" altLang="en-US" sz="2200" dirty="0" smtClean="0">
                <a:latin typeface="+mn-ea"/>
                <a:ea typeface="+mn-ea"/>
              </a:rPr>
              <a:t>）原第</a:t>
            </a:r>
            <a:r>
              <a:rPr lang="en-US" sz="2200" dirty="0" smtClean="0">
                <a:latin typeface="+mn-ea"/>
                <a:ea typeface="+mn-ea"/>
              </a:rPr>
              <a:t>15</a:t>
            </a:r>
            <a:r>
              <a:rPr lang="zh-CN" altLang="en-US" sz="2200" dirty="0" smtClean="0">
                <a:latin typeface="+mn-ea"/>
                <a:ea typeface="+mn-ea"/>
              </a:rPr>
              <a:t>行名称修改为“本期应补（退）所得税额（</a:t>
            </a:r>
            <a:r>
              <a:rPr lang="en-US" sz="2200" dirty="0" smtClean="0">
                <a:latin typeface="+mn-ea"/>
                <a:ea typeface="+mn-ea"/>
              </a:rPr>
              <a:t>11-12-13-14-L15</a:t>
            </a:r>
            <a:r>
              <a:rPr lang="zh-CN" altLang="en-US" sz="2200" dirty="0" smtClean="0">
                <a:latin typeface="+mn-ea"/>
                <a:ea typeface="+mn-ea"/>
              </a:rPr>
              <a:t>）</a:t>
            </a:r>
            <a:r>
              <a:rPr lang="en-US" sz="2200" dirty="0" smtClean="0">
                <a:latin typeface="+mn-ea"/>
                <a:ea typeface="+mn-ea"/>
              </a:rPr>
              <a:t> \ </a:t>
            </a:r>
            <a:r>
              <a:rPr lang="zh-CN" altLang="en-US" sz="2200" dirty="0" smtClean="0">
                <a:latin typeface="+mn-ea"/>
                <a:ea typeface="+mn-ea"/>
              </a:rPr>
              <a:t>税务机关确定的本期应纳所得税额”。</a:t>
            </a:r>
            <a:endParaRPr lang="en-US" altLang="zh-CN" sz="2200" dirty="0" smtClean="0">
              <a:latin typeface="+mn-ea"/>
              <a:ea typeface="+mn-ea"/>
            </a:endParaRPr>
          </a:p>
          <a:p>
            <a:endParaRPr lang="en-US" altLang="zh-CN" sz="2200" dirty="0" smtClean="0">
              <a:latin typeface="+mn-ea"/>
              <a:ea typeface="+mn-ea"/>
            </a:endParaRPr>
          </a:p>
          <a:p>
            <a:r>
              <a:rPr lang="zh-CN" altLang="en-US" sz="2200" dirty="0" smtClean="0">
                <a:latin typeface="+mn-ea"/>
                <a:ea typeface="+mn-ea"/>
              </a:rPr>
              <a:t>（</a:t>
            </a:r>
            <a:r>
              <a:rPr lang="en-US" altLang="zh-CN" sz="2200" dirty="0" smtClean="0">
                <a:latin typeface="+mn-ea"/>
                <a:ea typeface="+mn-ea"/>
              </a:rPr>
              <a:t>4</a:t>
            </a:r>
            <a:r>
              <a:rPr lang="zh-CN" altLang="en-US" sz="2200" dirty="0" smtClean="0">
                <a:latin typeface="+mn-ea"/>
                <a:ea typeface="+mn-ea"/>
              </a:rPr>
              <a:t>）</a:t>
            </a:r>
            <a:r>
              <a:rPr lang="en-US" altLang="zh-CN" sz="2200" dirty="0" smtClean="0">
                <a:latin typeface="+mn-ea"/>
                <a:ea typeface="+mn-ea"/>
              </a:rPr>
              <a:t>7</a:t>
            </a:r>
            <a:r>
              <a:rPr lang="zh-CN" altLang="en-US" sz="2200" dirty="0" smtClean="0">
                <a:latin typeface="+mn-ea"/>
                <a:ea typeface="+mn-ea"/>
              </a:rPr>
              <a:t>行“资产加速折旧、摊销（扣除）调减额”取代“固定资产加速折旧（扣除）调减额”</a:t>
            </a: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018133" y="2066044"/>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950398" y="209373"/>
            <a:ext cx="925513"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旧</a:t>
            </a:r>
          </a:p>
        </p:txBody>
      </p:sp>
      <p:graphicFrame>
        <p:nvGraphicFramePr>
          <p:cNvPr id="8" name="表格 7"/>
          <p:cNvGraphicFramePr>
            <a:graphicFrameLocks noGrp="1"/>
          </p:cNvGraphicFramePr>
          <p:nvPr/>
        </p:nvGraphicFramePr>
        <p:xfrm>
          <a:off x="598310" y="1817581"/>
          <a:ext cx="10295464" cy="2714686"/>
        </p:xfrm>
        <a:graphic>
          <a:graphicData uri="http://schemas.openxmlformats.org/drawingml/2006/table">
            <a:tbl>
              <a:tblPr/>
              <a:tblGrid>
                <a:gridCol w="1223370"/>
                <a:gridCol w="1067887"/>
                <a:gridCol w="791027"/>
                <a:gridCol w="791027"/>
                <a:gridCol w="791027"/>
                <a:gridCol w="791027"/>
                <a:gridCol w="791027"/>
                <a:gridCol w="791027"/>
                <a:gridCol w="791027"/>
                <a:gridCol w="791027"/>
                <a:gridCol w="1675991"/>
              </a:tblGrid>
              <a:tr h="491780">
                <a:tc>
                  <a:txBody>
                    <a:bodyPr/>
                    <a:lstStyle/>
                    <a:p>
                      <a:pPr algn="ctr" fontAlgn="ctr"/>
                      <a:r>
                        <a:rPr lang="zh-CN" altLang="en-US" sz="1600" b="0" i="0" u="none" strike="noStrike" dirty="0">
                          <a:solidFill>
                            <a:srgbClr val="000000"/>
                          </a:solidFill>
                          <a:latin typeface="宋体" panose="02010600030101010101" pitchFamily="2" charset="-122"/>
                        </a:rPr>
                        <a:t>预缴方式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zh-CN" altLang="en-US" sz="1600" b="0" i="0" u="none" strike="noStrike">
                          <a:solidFill>
                            <a:srgbClr val="000000"/>
                          </a:solidFill>
                          <a:latin typeface="宋体" panose="02010600030101010101" pitchFamily="2" charset="-122"/>
                        </a:rPr>
                        <a:t>□按照实际利润额预缴</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□按照上一纳税年度应纳税所得额平均额预缴</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□按照税务机关确定的其他方法预缴</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244">
                <a:tc rowSpan="2">
                  <a:txBody>
                    <a:bodyPr/>
                    <a:lstStyle/>
                    <a:p>
                      <a:pPr algn="ctr" fontAlgn="ctr"/>
                      <a:r>
                        <a:rPr lang="zh-CN" altLang="en-US" sz="1600" b="0" i="0" u="none" strike="noStrike">
                          <a:solidFill>
                            <a:srgbClr val="000000"/>
                          </a:solidFill>
                          <a:latin typeface="宋体" panose="02010600030101010101" pitchFamily="2" charset="-122"/>
                        </a:rPr>
                        <a:t>企业类型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zh-CN" altLang="en-US" sz="1600" b="0" i="0" u="none" strike="noStrike">
                          <a:solidFill>
                            <a:srgbClr val="000000"/>
                          </a:solidFill>
                          <a:latin typeface="宋体" panose="02010600030101010101" pitchFamily="2" charset="-122"/>
                        </a:rPr>
                        <a:t>□一般企业</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c rowSpan="2"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□跨地区经营汇总纳税企业</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□跨地区经营汇总纳税企业</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r>
              <a:tr h="283146">
                <a:tc vMerge="1">
                  <a:txBody>
                    <a:bodyPr/>
                    <a:lstStyle/>
                    <a:p>
                      <a:endParaRPr lang="zh-CN"/>
                    </a:p>
                  </a:txBody>
                  <a:tcPr/>
                </a:tc>
                <a:tc gridSpan="3" vMerge="1">
                  <a:txBody>
                    <a:bodyPr/>
                    <a:lstStyle/>
                    <a:p>
                      <a:endParaRPr lang="zh-CN"/>
                    </a:p>
                  </a:txBody>
                  <a:tcPr/>
                </a:tc>
                <a:tc hMerge="1" vMerge="1">
                  <a:txBody>
                    <a:bodyPr/>
                    <a:lstStyle/>
                    <a:p>
                      <a:endParaRPr lang="zh-CN"/>
                    </a:p>
                  </a:txBody>
                  <a:tcPr/>
                </a:tc>
                <a:tc hMerge="1" v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总机构</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分支机构</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244">
                <a:tc gridSpan="11">
                  <a:txBody>
                    <a:bodyPr/>
                    <a:lstStyle/>
                    <a:p>
                      <a:pPr algn="ctr" fontAlgn="ctr"/>
                      <a:r>
                        <a:rPr lang="zh-CN" altLang="en-US" sz="1600" b="1" i="0" u="none" strike="noStrike" dirty="0">
                          <a:solidFill>
                            <a:srgbClr val="000000"/>
                          </a:solidFill>
                          <a:latin typeface="宋体" panose="02010600030101010101" pitchFamily="2" charset="-122"/>
                        </a:rPr>
                        <a:t>按季度填报信息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83146">
                <a:tc rowSpan="2" gridSpan="2">
                  <a:txBody>
                    <a:bodyPr/>
                    <a:lstStyle/>
                    <a:p>
                      <a:pPr algn="ctr" fontAlgn="ctr"/>
                      <a:r>
                        <a:rPr lang="zh-CN" altLang="en-US" sz="1600" b="0" i="0" u="none" strike="noStrike">
                          <a:solidFill>
                            <a:srgbClr val="000000"/>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一季度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二季度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三季度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四季度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rowSpan="2">
                  <a:txBody>
                    <a:bodyPr/>
                    <a:lstStyle/>
                    <a:p>
                      <a:pPr algn="ctr" fontAlgn="ctr"/>
                      <a:r>
                        <a:rPr lang="zh-CN" altLang="en-US" sz="1600" b="0" i="0" u="none" strike="noStrike" dirty="0">
                          <a:solidFill>
                            <a:srgbClr val="000000"/>
                          </a:solidFill>
                          <a:latin typeface="宋体" panose="02010600030101010101" pitchFamily="2" charset="-122"/>
                        </a:rPr>
                        <a:t>季度平均值</a:t>
                      </a:r>
                    </a:p>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vMerge="1">
                  <a:txBody>
                    <a:bodyPr/>
                    <a:lstStyle/>
                    <a:p>
                      <a:endParaRPr lang="zh-CN"/>
                    </a:p>
                  </a:txBody>
                  <a:tcPr/>
                </a:tc>
                <a:tc hMerge="1" vMerge="1">
                  <a:txBody>
                    <a:bodyPr/>
                    <a:lstStyle/>
                    <a:p>
                      <a:endParaRPr lang="zh-CN"/>
                    </a:p>
                  </a:txBody>
                  <a:tcPr/>
                </a:tc>
                <a:tc>
                  <a:txBody>
                    <a:bodyPr/>
                    <a:lstStyle/>
                    <a:p>
                      <a:pPr algn="l" fontAlgn="ctr"/>
                      <a:r>
                        <a:rPr lang="zh-CN" altLang="en-US" sz="1600" b="0" i="0" u="none" strike="noStrike">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a:txBody>
                    <a:bodyPr/>
                    <a:lstStyle/>
                    <a:p>
                      <a:pPr algn="ctr" fontAlgn="t"/>
                      <a:r>
                        <a:rPr lang="zh-CN" altLang="en-US" sz="1600" b="0" i="0" u="none" strike="noStrike">
                          <a:solidFill>
                            <a:srgbClr val="000000"/>
                          </a:solidFill>
                          <a:latin typeface="宋体" panose="02010600030101010101" pitchFamily="2" charset="-122"/>
                        </a:rPr>
                        <a:t>从业人数</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a:txBody>
                    <a:bodyPr/>
                    <a:lstStyle/>
                    <a:p>
                      <a:pPr algn="ctr" fontAlgn="t"/>
                      <a:r>
                        <a:rPr lang="zh-CN" altLang="en-US" sz="1600" b="0" i="0" u="none" strike="noStrike">
                          <a:solidFill>
                            <a:srgbClr val="000000"/>
                          </a:solidFill>
                          <a:latin typeface="宋体" panose="02010600030101010101" pitchFamily="2" charset="-122"/>
                        </a:rPr>
                        <a:t>资产总额（万元）</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46">
                <a:tc gridSpan="2">
                  <a:txBody>
                    <a:bodyPr/>
                    <a:lstStyle/>
                    <a:p>
                      <a:pPr algn="ctr" fontAlgn="t"/>
                      <a:r>
                        <a:rPr lang="zh-CN" altLang="en-US" sz="1600" b="0" i="0" u="none" strike="noStrike">
                          <a:solidFill>
                            <a:srgbClr val="000000"/>
                          </a:solidFill>
                          <a:latin typeface="宋体" panose="02010600030101010101" pitchFamily="2" charset="-122"/>
                        </a:rPr>
                        <a:t>国家限制或禁止行业</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3">
                  <a:txBody>
                    <a:bodyPr/>
                    <a:lstStyle/>
                    <a:p>
                      <a:pPr algn="ctr" fontAlgn="ctr"/>
                      <a:r>
                        <a:rPr lang="zh-CN" altLang="en-US" sz="1600" b="0" i="0" u="none" strike="noStrike" dirty="0">
                          <a:solidFill>
                            <a:srgbClr val="000000"/>
                          </a:solidFill>
                          <a:latin typeface="宋体" panose="02010600030101010101" pitchFamily="2" charset="-122"/>
                        </a:rPr>
                        <a:t>□是□否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5">
                  <a:txBody>
                    <a:bodyPr/>
                    <a:lstStyle/>
                    <a:p>
                      <a:pPr algn="ctr"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fontAlgn="ctr"/>
                      <a:r>
                        <a:rPr lang="zh-CN" altLang="en-US" sz="1600" b="0" i="0" u="none" strike="noStrike" dirty="0">
                          <a:solidFill>
                            <a:srgbClr val="000000"/>
                          </a:solidFill>
                          <a:latin typeface="宋体" panose="02010600030101010101" pitchFamily="2" charset="-122"/>
                        </a:rPr>
                        <a:t>□是□否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506589" y="215181"/>
          <a:ext cx="10364613" cy="1289407"/>
        </p:xfrm>
        <a:graphic>
          <a:graphicData uri="http://schemas.openxmlformats.org/drawingml/2006/table">
            <a:tbl>
              <a:tblPr/>
              <a:tblGrid>
                <a:gridCol w="3768950"/>
                <a:gridCol w="2481509"/>
                <a:gridCol w="2779834"/>
                <a:gridCol w="1334320"/>
              </a:tblGrid>
              <a:tr h="315397">
                <a:tc gridSpan="4">
                  <a:txBody>
                    <a:bodyPr/>
                    <a:lstStyle/>
                    <a:p>
                      <a:pPr algn="ctr" fontAlgn="ctr"/>
                      <a:r>
                        <a:rPr lang="zh-CN" altLang="en-US" sz="1600" b="1" i="0" u="none" strike="noStrike" dirty="0">
                          <a:solidFill>
                            <a:srgbClr val="000000"/>
                          </a:solidFill>
                          <a:latin typeface="宋体" panose="02010600030101010101" pitchFamily="2" charset="-122"/>
                        </a:rPr>
                        <a:t>按   季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65700">
                <a:tc>
                  <a:txBody>
                    <a:bodyPr/>
                    <a:lstStyle/>
                    <a:p>
                      <a:pPr algn="just" fontAlgn="ctr"/>
                      <a:r>
                        <a:rPr lang="zh-CN" altLang="en-US" sz="1600" b="0" i="0" u="none" strike="noStrike" dirty="0">
                          <a:solidFill>
                            <a:srgbClr val="000000"/>
                          </a:solidFill>
                          <a:latin typeface="宋体" panose="02010600030101010101" pitchFamily="2" charset="-122"/>
                        </a:rPr>
                        <a:t>季初从业人数</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季末从业人数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79">
                <a:tc>
                  <a:txBody>
                    <a:bodyPr/>
                    <a:lstStyle/>
                    <a:p>
                      <a:pPr algn="just" fontAlgn="ctr"/>
                      <a:r>
                        <a:rPr lang="zh-CN" altLang="en-US" sz="1600" b="0" i="0" u="none" strike="noStrike">
                          <a:solidFill>
                            <a:srgbClr val="000000"/>
                          </a:solidFill>
                          <a:latin typeface="宋体" panose="02010600030101010101" pitchFamily="2" charset="-122"/>
                        </a:rPr>
                        <a:t>季初资产总额（万元）</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季末资产总额（万元）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45">
                <a:tc>
                  <a:txBody>
                    <a:bodyPr/>
                    <a:lstStyle/>
                    <a:p>
                      <a:pPr algn="just" fontAlgn="ctr"/>
                      <a:r>
                        <a:rPr lang="zh-CN" altLang="en-US" sz="1600" b="0" i="0" u="none" strike="noStrike">
                          <a:solidFill>
                            <a:srgbClr val="000000"/>
                          </a:solidFill>
                          <a:latin typeface="宋体" panose="02010600030101010101" pitchFamily="2" charset="-122"/>
                        </a:rPr>
                        <a:t>国家限制或禁止行业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左弧形箭头 10"/>
          <p:cNvSpPr/>
          <p:nvPr/>
        </p:nvSpPr>
        <p:spPr bwMode="auto">
          <a:xfrm>
            <a:off x="0" y="259645"/>
            <a:ext cx="654756" cy="2991556"/>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圆角矩形 11"/>
          <p:cNvSpPr/>
          <p:nvPr/>
        </p:nvSpPr>
        <p:spPr>
          <a:xfrm>
            <a:off x="666045" y="2901244"/>
            <a:ext cx="10216444" cy="164817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83821" y="5004241"/>
            <a:ext cx="7416801" cy="33540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chemeClr val="tx1"/>
                </a:solidFill>
              </a:rPr>
              <a:t>必录条件：企业类型为“一般企业”或“跨地区经营汇总纳税企业总机构”的纳税人填报。</a:t>
            </a:r>
          </a:p>
        </p:txBody>
      </p:sp>
      <p:sp>
        <p:nvSpPr>
          <p:cNvPr id="9" name="圆角矩形 8"/>
          <p:cNvSpPr/>
          <p:nvPr/>
        </p:nvSpPr>
        <p:spPr>
          <a:xfrm>
            <a:off x="632179" y="2856090"/>
            <a:ext cx="10272888" cy="1693332"/>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
          <p:cNvSpPr>
            <a:spLocks noChangeArrowheads="1"/>
          </p:cNvSpPr>
          <p:nvPr/>
        </p:nvSpPr>
        <p:spPr bwMode="auto">
          <a:xfrm>
            <a:off x="1216025" y="0"/>
            <a:ext cx="1644650" cy="1731963"/>
          </a:xfrm>
          <a:prstGeom prst="rect">
            <a:avLst/>
          </a:prstGeom>
          <a:solidFill>
            <a:schemeClr val="accent1"/>
          </a:solidFill>
          <a:ln w="9525">
            <a:noFill/>
            <a:miter lim="800000"/>
          </a:ln>
        </p:spPr>
        <p:txBody>
          <a:bodyPr anchor="ctr"/>
          <a:lstStyle/>
          <a:p>
            <a:pPr algn="ctr"/>
            <a:endParaRPr lang="zh-CN" altLang="en-US">
              <a:solidFill>
                <a:schemeClr val="bg1"/>
              </a:solidFill>
            </a:endParaRPr>
          </a:p>
        </p:txBody>
      </p:sp>
      <p:grpSp>
        <p:nvGrpSpPr>
          <p:cNvPr id="3075" name="组合 3"/>
          <p:cNvGrpSpPr/>
          <p:nvPr/>
        </p:nvGrpSpPr>
        <p:grpSpPr bwMode="auto">
          <a:xfrm>
            <a:off x="0" y="5473700"/>
            <a:ext cx="12201525" cy="1384300"/>
            <a:chOff x="0" y="0"/>
            <a:chExt cx="12212496" cy="1383502"/>
          </a:xfrm>
        </p:grpSpPr>
        <p:sp>
          <p:nvSpPr>
            <p:cNvPr id="3092" name="Freeform 6"/>
            <p:cNvSpPr>
              <a:spLocks noChangeArrowheads="1"/>
            </p:cNvSpPr>
            <p:nvPr/>
          </p:nvSpPr>
          <p:spPr bwMode="auto">
            <a:xfrm>
              <a:off x="0" y="0"/>
              <a:ext cx="12212496" cy="1383502"/>
            </a:xfrm>
            <a:custGeom>
              <a:avLst/>
              <a:gdLst>
                <a:gd name="T0" fmla="*/ 0 w 5734"/>
                <a:gd name="T1" fmla="*/ 0 h 931"/>
                <a:gd name="T2" fmla="*/ 2147483647 w 5734"/>
                <a:gd name="T3" fmla="*/ 2147483647 h 931"/>
                <a:gd name="T4" fmla="*/ 2147483647 w 5734"/>
                <a:gd name="T5" fmla="*/ 2147483647 h 931"/>
                <a:gd name="T6" fmla="*/ 2147483647 w 5734"/>
                <a:gd name="T7" fmla="*/ 2147483647 h 931"/>
                <a:gd name="T8" fmla="*/ 2147483647 w 5734"/>
                <a:gd name="T9" fmla="*/ 2147483647 h 931"/>
                <a:gd name="T10" fmla="*/ 2147483647 w 5734"/>
                <a:gd name="T11" fmla="*/ 2147483647 h 931"/>
                <a:gd name="T12" fmla="*/ 2147483647 w 5734"/>
                <a:gd name="T13" fmla="*/ 2147483647 h 931"/>
                <a:gd name="T14" fmla="*/ 2147483647 w 5734"/>
                <a:gd name="T15" fmla="*/ 2147483647 h 931"/>
                <a:gd name="T16" fmla="*/ 2147483647 w 5734"/>
                <a:gd name="T17" fmla="*/ 2147483647 h 931"/>
                <a:gd name="T18" fmla="*/ 2147483647 w 5734"/>
                <a:gd name="T19" fmla="*/ 2147483647 h 931"/>
                <a:gd name="T20" fmla="*/ 2147483647 w 5734"/>
                <a:gd name="T21" fmla="*/ 2147483647 h 931"/>
                <a:gd name="T22" fmla="*/ 2147483647 w 5734"/>
                <a:gd name="T23" fmla="*/ 2147483647 h 931"/>
                <a:gd name="T24" fmla="*/ 2147483647 w 5734"/>
                <a:gd name="T25" fmla="*/ 2147483647 h 931"/>
                <a:gd name="T26" fmla="*/ 2147483647 w 5734"/>
                <a:gd name="T27" fmla="*/ 2147483647 h 931"/>
                <a:gd name="T28" fmla="*/ 2147483647 w 5734"/>
                <a:gd name="T29" fmla="*/ 2147483647 h 931"/>
                <a:gd name="T30" fmla="*/ 2147483647 w 5734"/>
                <a:gd name="T31" fmla="*/ 2147483647 h 931"/>
                <a:gd name="T32" fmla="*/ 2147483647 w 5734"/>
                <a:gd name="T33" fmla="*/ 2147483647 h 931"/>
                <a:gd name="T34" fmla="*/ 2147483647 w 5734"/>
                <a:gd name="T35" fmla="*/ 2147483647 h 931"/>
                <a:gd name="T36" fmla="*/ 2147483647 w 5734"/>
                <a:gd name="T37" fmla="*/ 2147483647 h 931"/>
                <a:gd name="T38" fmla="*/ 2147483647 w 5734"/>
                <a:gd name="T39" fmla="*/ 2147483647 h 931"/>
                <a:gd name="T40" fmla="*/ 2147483647 w 5734"/>
                <a:gd name="T41" fmla="*/ 2147483647 h 931"/>
                <a:gd name="T42" fmla="*/ 2147483647 w 5734"/>
                <a:gd name="T43" fmla="*/ 2147483647 h 931"/>
                <a:gd name="T44" fmla="*/ 2147483647 w 5734"/>
                <a:gd name="T45" fmla="*/ 2147483647 h 931"/>
                <a:gd name="T46" fmla="*/ 2147483647 w 5734"/>
                <a:gd name="T47" fmla="*/ 2147483647 h 931"/>
                <a:gd name="T48" fmla="*/ 2147483647 w 5734"/>
                <a:gd name="T49" fmla="*/ 2147483647 h 931"/>
                <a:gd name="T50" fmla="*/ 2147483647 w 5734"/>
                <a:gd name="T51" fmla="*/ 2147483647 h 931"/>
                <a:gd name="T52" fmla="*/ 2147483647 w 5734"/>
                <a:gd name="T53" fmla="*/ 2147483647 h 931"/>
                <a:gd name="T54" fmla="*/ 2147483647 w 5734"/>
                <a:gd name="T55" fmla="*/ 2147483647 h 931"/>
                <a:gd name="T56" fmla="*/ 2147483647 w 5734"/>
                <a:gd name="T57" fmla="*/ 2147483647 h 931"/>
                <a:gd name="T58" fmla="*/ 0 w 5734"/>
                <a:gd name="T59" fmla="*/ 2147483647 h 931"/>
                <a:gd name="T60" fmla="*/ 0 w 5734"/>
                <a:gd name="T61" fmla="*/ 0 h 9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34"/>
                <a:gd name="T94" fmla="*/ 0 h 931"/>
                <a:gd name="T95" fmla="*/ 5734 w 5734"/>
                <a:gd name="T96" fmla="*/ 931 h 9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rgbClr val="004579"/>
            </a:solidFill>
            <a:ln w="9525">
              <a:noFill/>
              <a:miter lim="800000"/>
            </a:ln>
          </p:spPr>
          <p:txBody>
            <a:bodyPr lIns="121913" tIns="60956" rIns="121913" bIns="60956"/>
            <a:lstStyle/>
            <a:p>
              <a:endParaRPr lang="zh-CN" altLang="en-US" sz="1700">
                <a:solidFill>
                  <a:srgbClr val="000000"/>
                </a:solidFill>
                <a:ea typeface="微软雅黑" panose="020B0503020204020204" pitchFamily="34" charset="-122"/>
                <a:sym typeface="Arial" panose="020B0604020202020204" pitchFamily="34" charset="0"/>
              </a:endParaRPr>
            </a:p>
          </p:txBody>
        </p:sp>
        <p:sp>
          <p:nvSpPr>
            <p:cNvPr id="3093" name="Freeform 7"/>
            <p:cNvSpPr>
              <a:spLocks noChangeArrowheads="1"/>
            </p:cNvSpPr>
            <p:nvPr/>
          </p:nvSpPr>
          <p:spPr bwMode="auto">
            <a:xfrm>
              <a:off x="0" y="315040"/>
              <a:ext cx="12212496" cy="1068462"/>
            </a:xfrm>
            <a:custGeom>
              <a:avLst/>
              <a:gdLst>
                <a:gd name="T0" fmla="*/ 2147483647 w 5734"/>
                <a:gd name="T1" fmla="*/ 0 h 719"/>
                <a:gd name="T2" fmla="*/ 2147483647 w 5734"/>
                <a:gd name="T3" fmla="*/ 2147483647 h 719"/>
                <a:gd name="T4" fmla="*/ 0 w 5734"/>
                <a:gd name="T5" fmla="*/ 2147483647 h 719"/>
                <a:gd name="T6" fmla="*/ 0 w 5734"/>
                <a:gd name="T7" fmla="*/ 2147483647 h 719"/>
                <a:gd name="T8" fmla="*/ 2147483647 w 5734"/>
                <a:gd name="T9" fmla="*/ 2147483647 h 719"/>
                <a:gd name="T10" fmla="*/ 2147483647 w 5734"/>
                <a:gd name="T11" fmla="*/ 2147483647 h 719"/>
                <a:gd name="T12" fmla="*/ 2147483647 w 5734"/>
                <a:gd name="T13" fmla="*/ 2147483647 h 719"/>
                <a:gd name="T14" fmla="*/ 2147483647 w 5734"/>
                <a:gd name="T15" fmla="*/ 2147483647 h 719"/>
                <a:gd name="T16" fmla="*/ 2147483647 w 5734"/>
                <a:gd name="T17" fmla="*/ 2147483647 h 719"/>
                <a:gd name="T18" fmla="*/ 2147483647 w 5734"/>
                <a:gd name="T19" fmla="*/ 2147483647 h 719"/>
                <a:gd name="T20" fmla="*/ 2147483647 w 5734"/>
                <a:gd name="T21" fmla="*/ 2147483647 h 719"/>
                <a:gd name="T22" fmla="*/ 2147483647 w 5734"/>
                <a:gd name="T23" fmla="*/ 2147483647 h 719"/>
                <a:gd name="T24" fmla="*/ 2147483647 w 5734"/>
                <a:gd name="T25" fmla="*/ 2147483647 h 719"/>
                <a:gd name="T26" fmla="*/ 2147483647 w 5734"/>
                <a:gd name="T27" fmla="*/ 2147483647 h 719"/>
                <a:gd name="T28" fmla="*/ 2147483647 w 5734"/>
                <a:gd name="T29" fmla="*/ 2147483647 h 719"/>
                <a:gd name="T30" fmla="*/ 2147483647 w 5734"/>
                <a:gd name="T31" fmla="*/ 2147483647 h 719"/>
                <a:gd name="T32" fmla="*/ 2147483647 w 5734"/>
                <a:gd name="T33" fmla="*/ 2147483647 h 719"/>
                <a:gd name="T34" fmla="*/ 2147483647 w 5734"/>
                <a:gd name="T35" fmla="*/ 2147483647 h 719"/>
                <a:gd name="T36" fmla="*/ 2147483647 w 5734"/>
                <a:gd name="T37" fmla="*/ 2147483647 h 719"/>
                <a:gd name="T38" fmla="*/ 2147483647 w 5734"/>
                <a:gd name="T39" fmla="*/ 2147483647 h 719"/>
                <a:gd name="T40" fmla="*/ 2147483647 w 5734"/>
                <a:gd name="T41" fmla="*/ 2147483647 h 719"/>
                <a:gd name="T42" fmla="*/ 2147483647 w 5734"/>
                <a:gd name="T43" fmla="*/ 2147483647 h 719"/>
                <a:gd name="T44" fmla="*/ 2147483647 w 5734"/>
                <a:gd name="T45" fmla="*/ 2147483647 h 719"/>
                <a:gd name="T46" fmla="*/ 2147483647 w 5734"/>
                <a:gd name="T47" fmla="*/ 2147483647 h 719"/>
                <a:gd name="T48" fmla="*/ 2147483647 w 5734"/>
                <a:gd name="T49" fmla="*/ 2147483647 h 719"/>
                <a:gd name="T50" fmla="*/ 2147483647 w 5734"/>
                <a:gd name="T51" fmla="*/ 2147483647 h 719"/>
                <a:gd name="T52" fmla="*/ 2147483647 w 5734"/>
                <a:gd name="T53" fmla="*/ 2147483647 h 719"/>
                <a:gd name="T54" fmla="*/ 2147483647 w 5734"/>
                <a:gd name="T55" fmla="*/ 2147483647 h 719"/>
                <a:gd name="T56" fmla="*/ 2147483647 w 5734"/>
                <a:gd name="T57" fmla="*/ 2147483647 h 719"/>
                <a:gd name="T58" fmla="*/ 2147483647 w 5734"/>
                <a:gd name="T59" fmla="*/ 0 h 7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34"/>
                <a:gd name="T91" fmla="*/ 0 h 719"/>
                <a:gd name="T92" fmla="*/ 5734 w 5734"/>
                <a:gd name="T93" fmla="*/ 719 h 7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9525">
              <a:noFill/>
              <a:miter lim="800000"/>
            </a:ln>
          </p:spPr>
          <p:txBody>
            <a:bodyPr lIns="121913" tIns="60956" rIns="121913" bIns="60956"/>
            <a:lstStyle/>
            <a:p>
              <a:endParaRPr lang="zh-CN" altLang="en-US" sz="1700">
                <a:solidFill>
                  <a:srgbClr val="000000"/>
                </a:solidFill>
                <a:ea typeface="微软雅黑" panose="020B0503020204020204" pitchFamily="34" charset="-122"/>
                <a:sym typeface="Arial" panose="020B0604020202020204" pitchFamily="34" charset="0"/>
              </a:endParaRPr>
            </a:p>
          </p:txBody>
        </p:sp>
      </p:grpSp>
      <p:grpSp>
        <p:nvGrpSpPr>
          <p:cNvPr id="3076" name="组合 6"/>
          <p:cNvGrpSpPr/>
          <p:nvPr/>
        </p:nvGrpSpPr>
        <p:grpSpPr bwMode="auto">
          <a:xfrm>
            <a:off x="968375" y="501650"/>
            <a:ext cx="2138363" cy="1206500"/>
            <a:chOff x="0" y="0"/>
            <a:chExt cx="2138315" cy="1207660"/>
          </a:xfrm>
        </p:grpSpPr>
        <p:sp>
          <p:nvSpPr>
            <p:cNvPr id="3090" name="PA_文本框 5"/>
            <p:cNvSpPr>
              <a:spLocks noChangeArrowheads="1"/>
            </p:cNvSpPr>
            <p:nvPr/>
          </p:nvSpPr>
          <p:spPr bwMode="auto">
            <a:xfrm>
              <a:off x="0" y="0"/>
              <a:ext cx="2138315" cy="923330"/>
            </a:xfrm>
            <a:prstGeom prst="rect">
              <a:avLst/>
            </a:prstGeom>
            <a:noFill/>
            <a:ln w="9525">
              <a:noFill/>
              <a:miter lim="800000"/>
            </a:ln>
          </p:spPr>
          <p:txBody>
            <a:bodyPr>
              <a:spAutoFit/>
            </a:bodyPr>
            <a:lstStyle/>
            <a:p>
              <a:pPr algn="ctr"/>
              <a:r>
                <a:rPr lang="zh-CN" sz="5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p>
          </p:txBody>
        </p:sp>
        <p:sp>
          <p:nvSpPr>
            <p:cNvPr id="3091" name="PA_文本框 9"/>
            <p:cNvSpPr>
              <a:spLocks noChangeArrowheads="1"/>
            </p:cNvSpPr>
            <p:nvPr/>
          </p:nvSpPr>
          <p:spPr bwMode="auto">
            <a:xfrm>
              <a:off x="115978" y="807550"/>
              <a:ext cx="1906358" cy="400110"/>
            </a:xfrm>
            <a:prstGeom prst="rect">
              <a:avLst/>
            </a:prstGeom>
            <a:noFill/>
            <a:ln w="9525">
              <a:noFill/>
              <a:miter lim="800000"/>
            </a:ln>
          </p:spPr>
          <p:txBody>
            <a:bodyPr>
              <a:spAutoFit/>
            </a:bodyPr>
            <a:lstStyle/>
            <a:p>
              <a:pPr algn="ctr"/>
              <a:r>
                <a:rPr lang="zh-CN" altLang="en-US" sz="2000">
                  <a:solidFill>
                    <a:schemeClr val="bg1"/>
                  </a:solidFill>
                  <a:ea typeface="冬青黑体简体中文 W3" pitchFamily="2" charset="-122"/>
                </a:rPr>
                <a:t>CONTENTS</a:t>
              </a:r>
            </a:p>
          </p:txBody>
        </p:sp>
      </p:grpSp>
      <p:grpSp>
        <p:nvGrpSpPr>
          <p:cNvPr id="3077" name="组合 1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GrpSpPr/>
          <p:nvPr/>
        </p:nvGrpSpPr>
        <p:grpSpPr bwMode="auto">
          <a:xfrm>
            <a:off x="5519738" y="2254250"/>
            <a:ext cx="4368800" cy="708025"/>
            <a:chOff x="0" y="0"/>
            <a:chExt cx="4368180" cy="707886"/>
          </a:xfrm>
        </p:grpSpPr>
        <p:sp>
          <p:nvSpPr>
            <p:cNvPr id="3088" name="文本框 49"/>
            <p:cNvSpPr>
              <a:spLocks noChangeArrowheads="1"/>
            </p:cNvSpPr>
            <p:nvPr/>
          </p:nvSpPr>
          <p:spPr bwMode="auto">
            <a:xfrm>
              <a:off x="839333" y="53416"/>
              <a:ext cx="3528847" cy="584775"/>
            </a:xfrm>
            <a:prstGeom prst="rect">
              <a:avLst/>
            </a:prstGeom>
            <a:noFill/>
            <a:ln w="9525">
              <a:noFill/>
              <a:miter lim="800000"/>
            </a:ln>
          </p:spPr>
          <p:txBody>
            <a:bodyPr>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Khmer UI" panose="020B0502040204020203" pitchFamily="34" charset="0"/>
                </a:rPr>
                <a:t>申报表调整背景</a:t>
              </a:r>
            </a:p>
          </p:txBody>
        </p:sp>
        <p:sp>
          <p:nvSpPr>
            <p:cNvPr id="3089" name="文本框 48"/>
            <p:cNvSpPr>
              <a:spLocks noChangeArrowheads="1"/>
            </p:cNvSpPr>
            <p:nvPr/>
          </p:nvSpPr>
          <p:spPr bwMode="auto">
            <a:xfrm>
              <a:off x="0" y="0"/>
              <a:ext cx="937452" cy="707886"/>
            </a:xfrm>
            <a:prstGeom prst="rect">
              <a:avLst/>
            </a:prstGeom>
            <a:noFill/>
            <a:ln w="9525">
              <a:noFill/>
              <a:miter lim="800000"/>
            </a:ln>
          </p:spPr>
          <p:txBody>
            <a:bodyPr>
              <a:spAutoFit/>
            </a:bodyPr>
            <a:lstStyle/>
            <a:p>
              <a:pPr algn="r"/>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78" name="组合 2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GrpSpPr/>
          <p:nvPr/>
        </p:nvGrpSpPr>
        <p:grpSpPr bwMode="auto">
          <a:xfrm>
            <a:off x="4951413" y="3143250"/>
            <a:ext cx="7024687" cy="708025"/>
            <a:chOff x="0" y="0"/>
            <a:chExt cx="4385636" cy="707886"/>
          </a:xfrm>
        </p:grpSpPr>
        <p:sp>
          <p:nvSpPr>
            <p:cNvPr id="3086" name="文本框 45"/>
            <p:cNvSpPr>
              <a:spLocks noChangeArrowheads="1"/>
            </p:cNvSpPr>
            <p:nvPr/>
          </p:nvSpPr>
          <p:spPr bwMode="auto">
            <a:xfrm>
              <a:off x="879029" y="26708"/>
              <a:ext cx="3506607" cy="584775"/>
            </a:xfrm>
            <a:prstGeom prst="rect">
              <a:avLst/>
            </a:prstGeom>
            <a:noFill/>
            <a:ln w="9525">
              <a:noFill/>
              <a:miter lim="800000"/>
            </a:ln>
          </p:spPr>
          <p:txBody>
            <a:bodyPr>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Khmer UI" panose="020B0502040204020203" pitchFamily="34" charset="0"/>
                </a:rPr>
                <a:t>申报表调整思路及主要内容</a:t>
              </a:r>
              <a:endParaRPr lang="zh-CN" altLang="en-US" dirty="0"/>
            </a:p>
          </p:txBody>
        </p:sp>
        <p:sp>
          <p:nvSpPr>
            <p:cNvPr id="3087" name="文本框 44"/>
            <p:cNvSpPr>
              <a:spLocks noChangeArrowheads="1"/>
            </p:cNvSpPr>
            <p:nvPr/>
          </p:nvSpPr>
          <p:spPr bwMode="auto">
            <a:xfrm>
              <a:off x="0" y="0"/>
              <a:ext cx="937452" cy="707886"/>
            </a:xfrm>
            <a:prstGeom prst="rect">
              <a:avLst/>
            </a:prstGeom>
            <a:noFill/>
            <a:ln w="9525">
              <a:noFill/>
              <a:miter lim="800000"/>
            </a:ln>
          </p:spPr>
          <p:txBody>
            <a:bodyPr>
              <a:spAutoFit/>
            </a:bodyPr>
            <a:lstStyle/>
            <a:p>
              <a:pPr algn="r"/>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79" name="组合 28"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GrpSpPr/>
          <p:nvPr/>
        </p:nvGrpSpPr>
        <p:grpSpPr bwMode="auto">
          <a:xfrm>
            <a:off x="5545138" y="4033838"/>
            <a:ext cx="5373687" cy="708025"/>
            <a:chOff x="0" y="0"/>
            <a:chExt cx="4754256" cy="707886"/>
          </a:xfrm>
        </p:grpSpPr>
        <p:sp>
          <p:nvSpPr>
            <p:cNvPr id="3084" name="文本框 41"/>
            <p:cNvSpPr>
              <a:spLocks noChangeArrowheads="1"/>
            </p:cNvSpPr>
            <p:nvPr/>
          </p:nvSpPr>
          <p:spPr bwMode="auto">
            <a:xfrm>
              <a:off x="839332" y="61555"/>
              <a:ext cx="3914924" cy="584775"/>
            </a:xfrm>
            <a:prstGeom prst="rect">
              <a:avLst/>
            </a:prstGeom>
            <a:noFill/>
            <a:ln w="9525">
              <a:noFill/>
              <a:miter lim="800000"/>
            </a:ln>
          </p:spPr>
          <p:txBody>
            <a:bodyPr>
              <a:spAutoFit/>
            </a:bodyPr>
            <a:lstStyle/>
            <a:p>
              <a:r>
                <a:rPr lang="zh-CN" altLang="en-US" sz="3200" b="1" dirty="0">
                  <a:solidFill>
                    <a:schemeClr val="accent1"/>
                  </a:solidFill>
                  <a:latin typeface="微软雅黑" panose="020B0503020204020204" pitchFamily="34" charset="-122"/>
                  <a:ea typeface="微软雅黑" panose="020B0503020204020204" pitchFamily="34" charset="-122"/>
                  <a:sym typeface="Khmer UI" panose="020B0502040204020203" pitchFamily="34" charset="0"/>
                </a:rPr>
                <a:t>调整及填报情况详解</a:t>
              </a:r>
              <a:endParaRPr lang="zh-CN" altLang="en-US" dirty="0"/>
            </a:p>
          </p:txBody>
        </p:sp>
        <p:sp>
          <p:nvSpPr>
            <p:cNvPr id="3085" name="文本框 40"/>
            <p:cNvSpPr>
              <a:spLocks noChangeArrowheads="1"/>
            </p:cNvSpPr>
            <p:nvPr/>
          </p:nvSpPr>
          <p:spPr bwMode="auto">
            <a:xfrm>
              <a:off x="0" y="0"/>
              <a:ext cx="805464" cy="707886"/>
            </a:xfrm>
            <a:prstGeom prst="rect">
              <a:avLst/>
            </a:prstGeom>
            <a:noFill/>
            <a:ln w="9525">
              <a:noFill/>
              <a:miter lim="800000"/>
            </a:ln>
          </p:spPr>
          <p:txBody>
            <a:bodyPr>
              <a:spAutoFit/>
            </a:bodyPr>
            <a:lstStyle/>
            <a:p>
              <a:pPr algn="r"/>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80" name="组合 2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GrpSpPr/>
          <p:nvPr/>
        </p:nvGrpSpPr>
        <p:grpSpPr bwMode="auto">
          <a:xfrm>
            <a:off x="5545138" y="1450975"/>
            <a:ext cx="4149725" cy="708025"/>
            <a:chOff x="0" y="0"/>
            <a:chExt cx="4150466" cy="707886"/>
          </a:xfrm>
        </p:grpSpPr>
        <p:sp>
          <p:nvSpPr>
            <p:cNvPr id="3082" name="文本框 37"/>
            <p:cNvSpPr>
              <a:spLocks noChangeArrowheads="1"/>
            </p:cNvSpPr>
            <p:nvPr/>
          </p:nvSpPr>
          <p:spPr bwMode="auto">
            <a:xfrm>
              <a:off x="839333" y="78130"/>
              <a:ext cx="3311133" cy="584660"/>
            </a:xfrm>
            <a:prstGeom prst="rect">
              <a:avLst/>
            </a:prstGeom>
            <a:noFill/>
            <a:ln w="9525">
              <a:noFill/>
              <a:miter lim="800000"/>
            </a:ln>
          </p:spPr>
          <p:txBody>
            <a:bodyPr>
              <a:spAutoFit/>
            </a:bodyPr>
            <a:lstStyle/>
            <a:p>
              <a:r>
                <a:rPr lang="zh-CN" altLang="en-US" sz="3200" b="1" dirty="0" smtClean="0">
                  <a:solidFill>
                    <a:schemeClr val="accent1"/>
                  </a:solidFill>
                  <a:latin typeface="微软雅黑" panose="020B0503020204020204" pitchFamily="34" charset="-122"/>
                  <a:ea typeface="微软雅黑" panose="020B0503020204020204" pitchFamily="34" charset="-122"/>
                  <a:sym typeface="Khmer UI" panose="020B0502040204020203" pitchFamily="34" charset="0"/>
                </a:rPr>
                <a:t>季度</a:t>
              </a:r>
              <a:r>
                <a:rPr lang="zh-CN" altLang="en-US" sz="3200" b="1" dirty="0">
                  <a:solidFill>
                    <a:schemeClr val="accent1"/>
                  </a:solidFill>
                  <a:latin typeface="微软雅黑" panose="020B0503020204020204" pitchFamily="34" charset="-122"/>
                  <a:ea typeface="微软雅黑" panose="020B0503020204020204" pitchFamily="34" charset="-122"/>
                  <a:sym typeface="Khmer UI" panose="020B0502040204020203" pitchFamily="34" charset="0"/>
                </a:rPr>
                <a:t>申报表概况</a:t>
              </a:r>
            </a:p>
          </p:txBody>
        </p:sp>
        <p:sp>
          <p:nvSpPr>
            <p:cNvPr id="3083" name="文本框 36"/>
            <p:cNvSpPr>
              <a:spLocks noChangeArrowheads="1"/>
            </p:cNvSpPr>
            <p:nvPr/>
          </p:nvSpPr>
          <p:spPr bwMode="auto">
            <a:xfrm>
              <a:off x="0" y="0"/>
              <a:ext cx="937452" cy="707886"/>
            </a:xfrm>
            <a:prstGeom prst="rect">
              <a:avLst/>
            </a:prstGeom>
            <a:noFill/>
            <a:ln w="9525">
              <a:noFill/>
              <a:miter lim="800000"/>
            </a:ln>
          </p:spPr>
          <p:txBody>
            <a:bodyPr>
              <a:spAutoFit/>
            </a:bodyPr>
            <a:lstStyle/>
            <a:p>
              <a:pPr algn="r"/>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81"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018133" y="2066044"/>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950398" y="209373"/>
            <a:ext cx="925513"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旧</a:t>
            </a:r>
          </a:p>
        </p:txBody>
      </p:sp>
      <p:graphicFrame>
        <p:nvGraphicFramePr>
          <p:cNvPr id="8" name="表格 7"/>
          <p:cNvGraphicFramePr>
            <a:graphicFrameLocks noGrp="1"/>
          </p:cNvGraphicFramePr>
          <p:nvPr/>
        </p:nvGraphicFramePr>
        <p:xfrm>
          <a:off x="598310" y="1817581"/>
          <a:ext cx="10295464" cy="2714686"/>
        </p:xfrm>
        <a:graphic>
          <a:graphicData uri="http://schemas.openxmlformats.org/drawingml/2006/table">
            <a:tbl>
              <a:tblPr/>
              <a:tblGrid>
                <a:gridCol w="1223370"/>
                <a:gridCol w="1067887"/>
                <a:gridCol w="791027"/>
                <a:gridCol w="791027"/>
                <a:gridCol w="791027"/>
                <a:gridCol w="791027"/>
                <a:gridCol w="791027"/>
                <a:gridCol w="791027"/>
                <a:gridCol w="791027"/>
                <a:gridCol w="791027"/>
                <a:gridCol w="1675991"/>
              </a:tblGrid>
              <a:tr h="491780">
                <a:tc>
                  <a:txBody>
                    <a:bodyPr/>
                    <a:lstStyle/>
                    <a:p>
                      <a:pPr algn="ctr" fontAlgn="ctr"/>
                      <a:r>
                        <a:rPr lang="zh-CN" altLang="en-US" sz="1600" b="0" i="0" u="none" strike="noStrike" dirty="0">
                          <a:solidFill>
                            <a:srgbClr val="000000"/>
                          </a:solidFill>
                          <a:latin typeface="宋体" panose="02010600030101010101" pitchFamily="2" charset="-122"/>
                        </a:rPr>
                        <a:t>预缴方式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zh-CN" altLang="en-US" sz="1600" b="0" i="0" u="none" strike="noStrike">
                          <a:solidFill>
                            <a:srgbClr val="000000"/>
                          </a:solidFill>
                          <a:latin typeface="宋体" panose="02010600030101010101" pitchFamily="2" charset="-122"/>
                        </a:rPr>
                        <a:t>□按照实际利润额预缴</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□按照上一纳税年度应纳税所得额平均额预缴</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□按照税务机关确定的其他方法预缴</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244">
                <a:tc rowSpan="2">
                  <a:txBody>
                    <a:bodyPr/>
                    <a:lstStyle/>
                    <a:p>
                      <a:pPr algn="ctr" fontAlgn="ctr"/>
                      <a:r>
                        <a:rPr lang="zh-CN" altLang="en-US" sz="1600" b="0" i="0" u="none" strike="noStrike">
                          <a:solidFill>
                            <a:srgbClr val="000000"/>
                          </a:solidFill>
                          <a:latin typeface="宋体" panose="02010600030101010101" pitchFamily="2" charset="-122"/>
                        </a:rPr>
                        <a:t>企业类型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zh-CN" altLang="en-US" sz="1600" b="0" i="0" u="none" strike="noStrike">
                          <a:solidFill>
                            <a:srgbClr val="000000"/>
                          </a:solidFill>
                          <a:latin typeface="宋体" panose="02010600030101010101" pitchFamily="2" charset="-122"/>
                        </a:rPr>
                        <a:t>□一般企业</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c rowSpan="2"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□跨地区经营汇总纳税企业</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□跨地区经营汇总纳税企业</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r>
              <a:tr h="283146">
                <a:tc vMerge="1">
                  <a:txBody>
                    <a:bodyPr/>
                    <a:lstStyle/>
                    <a:p>
                      <a:endParaRPr lang="zh-CN"/>
                    </a:p>
                  </a:txBody>
                  <a:tcPr/>
                </a:tc>
                <a:tc gridSpan="3" vMerge="1">
                  <a:txBody>
                    <a:bodyPr/>
                    <a:lstStyle/>
                    <a:p>
                      <a:endParaRPr lang="zh-CN"/>
                    </a:p>
                  </a:txBody>
                  <a:tcPr/>
                </a:tc>
                <a:tc hMerge="1" vMerge="1">
                  <a:txBody>
                    <a:bodyPr/>
                    <a:lstStyle/>
                    <a:p>
                      <a:endParaRPr lang="zh-CN"/>
                    </a:p>
                  </a:txBody>
                  <a:tcPr/>
                </a:tc>
                <a:tc hMerge="1" v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总机构</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分支机构</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244">
                <a:tc gridSpan="11">
                  <a:txBody>
                    <a:bodyPr/>
                    <a:lstStyle/>
                    <a:p>
                      <a:pPr algn="ctr" fontAlgn="ctr"/>
                      <a:r>
                        <a:rPr lang="zh-CN" altLang="en-US" sz="1600" b="1" i="0" u="none" strike="noStrike" dirty="0">
                          <a:solidFill>
                            <a:srgbClr val="000000"/>
                          </a:solidFill>
                          <a:latin typeface="宋体" panose="02010600030101010101" pitchFamily="2" charset="-122"/>
                        </a:rPr>
                        <a:t>按季度填报信息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83146">
                <a:tc rowSpan="2" gridSpan="2">
                  <a:txBody>
                    <a:bodyPr/>
                    <a:lstStyle/>
                    <a:p>
                      <a:pPr algn="ctr" fontAlgn="ctr"/>
                      <a:r>
                        <a:rPr lang="zh-CN" altLang="en-US" sz="1600" b="0" i="0" u="none" strike="noStrike">
                          <a:solidFill>
                            <a:srgbClr val="000000"/>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一季度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二季度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三季度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四季度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rowSpan="2">
                  <a:txBody>
                    <a:bodyPr/>
                    <a:lstStyle/>
                    <a:p>
                      <a:pPr algn="ctr" fontAlgn="ctr"/>
                      <a:r>
                        <a:rPr lang="zh-CN" altLang="en-US" sz="1600" b="0" i="0" u="none" strike="noStrike" dirty="0">
                          <a:solidFill>
                            <a:srgbClr val="000000"/>
                          </a:solidFill>
                          <a:latin typeface="宋体" panose="02010600030101010101" pitchFamily="2" charset="-122"/>
                        </a:rPr>
                        <a:t>季度平均值</a:t>
                      </a:r>
                    </a:p>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vMerge="1">
                  <a:txBody>
                    <a:bodyPr/>
                    <a:lstStyle/>
                    <a:p>
                      <a:endParaRPr lang="zh-CN"/>
                    </a:p>
                  </a:txBody>
                  <a:tcPr/>
                </a:tc>
                <a:tc hMerge="1" v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a:txBody>
                    <a:bodyPr/>
                    <a:lstStyle/>
                    <a:p>
                      <a:pPr algn="ctr" fontAlgn="t"/>
                      <a:r>
                        <a:rPr lang="zh-CN" altLang="en-US" sz="1600" b="0" i="0" u="none" strike="noStrike">
                          <a:solidFill>
                            <a:srgbClr val="000000"/>
                          </a:solidFill>
                          <a:latin typeface="宋体" panose="02010600030101010101" pitchFamily="2" charset="-122"/>
                        </a:rPr>
                        <a:t>从业人数</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a:txBody>
                    <a:bodyPr/>
                    <a:lstStyle/>
                    <a:p>
                      <a:pPr algn="ctr" fontAlgn="t"/>
                      <a:r>
                        <a:rPr lang="zh-CN" altLang="en-US" sz="1600" b="0" i="0" u="none" strike="noStrike">
                          <a:solidFill>
                            <a:srgbClr val="000000"/>
                          </a:solidFill>
                          <a:latin typeface="宋体" panose="02010600030101010101" pitchFamily="2" charset="-122"/>
                        </a:rPr>
                        <a:t>资产总额（万元）</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46">
                <a:tc gridSpan="2">
                  <a:txBody>
                    <a:bodyPr/>
                    <a:lstStyle/>
                    <a:p>
                      <a:pPr algn="ctr" fontAlgn="t"/>
                      <a:r>
                        <a:rPr lang="zh-CN" altLang="en-US" sz="1600" b="0" i="0" u="none" strike="noStrike">
                          <a:solidFill>
                            <a:srgbClr val="000000"/>
                          </a:solidFill>
                          <a:latin typeface="宋体" panose="02010600030101010101" pitchFamily="2" charset="-122"/>
                        </a:rPr>
                        <a:t>国家限制或禁止行业</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□是□否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5">
                  <a:txBody>
                    <a:bodyPr/>
                    <a:lstStyle/>
                    <a:p>
                      <a:pPr algn="ctr"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fontAlgn="ctr"/>
                      <a:r>
                        <a:rPr lang="zh-CN" altLang="en-US" sz="1600" b="0" i="0" u="none" strike="noStrike" dirty="0">
                          <a:solidFill>
                            <a:srgbClr val="000000"/>
                          </a:solidFill>
                          <a:latin typeface="宋体" panose="02010600030101010101" pitchFamily="2" charset="-122"/>
                        </a:rPr>
                        <a:t>□是□否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506589" y="215181"/>
          <a:ext cx="10364613" cy="1289407"/>
        </p:xfrm>
        <a:graphic>
          <a:graphicData uri="http://schemas.openxmlformats.org/drawingml/2006/table">
            <a:tbl>
              <a:tblPr/>
              <a:tblGrid>
                <a:gridCol w="3768950"/>
                <a:gridCol w="2481509"/>
                <a:gridCol w="2779834"/>
                <a:gridCol w="1334320"/>
              </a:tblGrid>
              <a:tr h="315397">
                <a:tc gridSpan="4">
                  <a:txBody>
                    <a:bodyPr/>
                    <a:lstStyle/>
                    <a:p>
                      <a:pPr algn="ctr" fontAlgn="ctr"/>
                      <a:r>
                        <a:rPr lang="zh-CN" altLang="en-US" sz="1600" b="1" i="0" u="none" strike="noStrike" dirty="0">
                          <a:solidFill>
                            <a:srgbClr val="000000"/>
                          </a:solidFill>
                          <a:latin typeface="宋体" panose="02010600030101010101" pitchFamily="2" charset="-122"/>
                        </a:rPr>
                        <a:t>按   季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65700">
                <a:tc>
                  <a:txBody>
                    <a:bodyPr/>
                    <a:lstStyle/>
                    <a:p>
                      <a:pPr algn="just" fontAlgn="ctr"/>
                      <a:r>
                        <a:rPr lang="zh-CN" altLang="en-US" sz="1600" b="0" i="0" u="none" strike="noStrike" dirty="0">
                          <a:solidFill>
                            <a:srgbClr val="000000"/>
                          </a:solidFill>
                          <a:latin typeface="宋体" panose="02010600030101010101" pitchFamily="2" charset="-122"/>
                        </a:rPr>
                        <a:t>季初从业人数</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季末从业人数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79">
                <a:tc>
                  <a:txBody>
                    <a:bodyPr/>
                    <a:lstStyle/>
                    <a:p>
                      <a:pPr algn="just" fontAlgn="ctr"/>
                      <a:r>
                        <a:rPr lang="zh-CN" altLang="en-US" sz="1600" b="0" i="0" u="none" strike="noStrike">
                          <a:solidFill>
                            <a:srgbClr val="000000"/>
                          </a:solidFill>
                          <a:latin typeface="宋体" panose="02010600030101010101" pitchFamily="2" charset="-122"/>
                        </a:rPr>
                        <a:t>季初资产总额（万元）</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季末资产总额（万元）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45">
                <a:tc>
                  <a:txBody>
                    <a:bodyPr/>
                    <a:lstStyle/>
                    <a:p>
                      <a:pPr algn="just" fontAlgn="ctr"/>
                      <a:r>
                        <a:rPr lang="zh-CN" altLang="en-US" sz="1600" b="0" i="0" u="none" strike="noStrike">
                          <a:solidFill>
                            <a:srgbClr val="000000"/>
                          </a:solidFill>
                          <a:latin typeface="宋体" panose="02010600030101010101" pitchFamily="2" charset="-122"/>
                        </a:rPr>
                        <a:t>国家限制或禁止行业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左弧形箭头 10"/>
          <p:cNvSpPr/>
          <p:nvPr/>
        </p:nvSpPr>
        <p:spPr bwMode="auto">
          <a:xfrm>
            <a:off x="0" y="259645"/>
            <a:ext cx="654756" cy="2991556"/>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圆角矩形 14"/>
          <p:cNvSpPr/>
          <p:nvPr/>
        </p:nvSpPr>
        <p:spPr>
          <a:xfrm>
            <a:off x="270935" y="4696178"/>
            <a:ext cx="7044265" cy="178364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dirty="0" smtClean="0">
                <a:solidFill>
                  <a:schemeClr val="tx1"/>
                </a:solidFill>
              </a:rPr>
              <a:t>1</a:t>
            </a:r>
            <a:r>
              <a:rPr lang="zh-CN" altLang="en-US" dirty="0" smtClean="0">
                <a:solidFill>
                  <a:schemeClr val="tx1"/>
                </a:solidFill>
              </a:rPr>
              <a:t>季度预缴申报时，该项目由纳税人自行录入；如果存在修改数据的情况，系统提示：</a:t>
            </a:r>
            <a:r>
              <a:rPr lang="zh-CN" altLang="en-US" b="1" dirty="0" smtClean="0">
                <a:solidFill>
                  <a:schemeClr val="tx1"/>
                </a:solidFill>
              </a:rPr>
              <a:t>“您本次申报所填报的以前季度从业人数情况，与此前的纳税申报记录不一致，请确认本次申报数据是否正确。</a:t>
            </a:r>
            <a:r>
              <a:rPr lang="zh-CN" altLang="en-US" dirty="0" smtClean="0">
                <a:solidFill>
                  <a:schemeClr val="tx1"/>
                </a:solidFill>
              </a:rPr>
              <a:t>”</a:t>
            </a:r>
          </a:p>
          <a:p>
            <a:r>
              <a:rPr lang="zh-CN" altLang="en-US" dirty="0" smtClean="0">
                <a:solidFill>
                  <a:schemeClr val="tx1"/>
                </a:solidFill>
              </a:rPr>
              <a:t>当纳税人不存在</a:t>
            </a:r>
            <a:r>
              <a:rPr lang="en-US" dirty="0" smtClean="0">
                <a:solidFill>
                  <a:schemeClr val="tx1"/>
                </a:solidFill>
              </a:rPr>
              <a:t>1</a:t>
            </a:r>
            <a:r>
              <a:rPr lang="zh-CN" altLang="en-US" dirty="0" smtClean="0">
                <a:solidFill>
                  <a:schemeClr val="tx1"/>
                </a:solidFill>
              </a:rPr>
              <a:t>季度预缴申报记录时，该年度</a:t>
            </a:r>
            <a:r>
              <a:rPr lang="en-US" dirty="0" smtClean="0">
                <a:solidFill>
                  <a:schemeClr val="tx1"/>
                </a:solidFill>
              </a:rPr>
              <a:t>2</a:t>
            </a:r>
            <a:r>
              <a:rPr lang="zh-CN" altLang="en-US" dirty="0" smtClean="0">
                <a:solidFill>
                  <a:schemeClr val="tx1"/>
                </a:solidFill>
              </a:rPr>
              <a:t>、</a:t>
            </a:r>
            <a:r>
              <a:rPr lang="en-US" dirty="0" smtClean="0">
                <a:solidFill>
                  <a:schemeClr val="tx1"/>
                </a:solidFill>
              </a:rPr>
              <a:t>3</a:t>
            </a:r>
            <a:r>
              <a:rPr lang="zh-CN" altLang="en-US" dirty="0" smtClean="0">
                <a:solidFill>
                  <a:schemeClr val="tx1"/>
                </a:solidFill>
              </a:rPr>
              <a:t>、</a:t>
            </a:r>
            <a:r>
              <a:rPr lang="en-US" dirty="0" smtClean="0">
                <a:solidFill>
                  <a:schemeClr val="tx1"/>
                </a:solidFill>
              </a:rPr>
              <a:t>4</a:t>
            </a:r>
            <a:r>
              <a:rPr lang="zh-CN" altLang="en-US" dirty="0" smtClean="0">
                <a:solidFill>
                  <a:schemeClr val="tx1"/>
                </a:solidFill>
              </a:rPr>
              <a:t>季度预缴申报时该项目置灰，不得修改，后台保存空值，不参与季度平均值的计算。</a:t>
            </a:r>
            <a:endParaRPr lang="zh-CN" altLang="en-US" dirty="0">
              <a:solidFill>
                <a:schemeClr val="tx1"/>
              </a:solidFill>
            </a:endParaRPr>
          </a:p>
        </p:txBody>
      </p:sp>
      <p:sp>
        <p:nvSpPr>
          <p:cNvPr id="16" name="圆角矩形 15"/>
          <p:cNvSpPr/>
          <p:nvPr/>
        </p:nvSpPr>
        <p:spPr>
          <a:xfrm>
            <a:off x="9249508" y="3143318"/>
            <a:ext cx="1570892" cy="107699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638236" y="4673600"/>
            <a:ext cx="4553764" cy="191911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smtClean="0">
              <a:solidFill>
                <a:schemeClr val="tx1"/>
              </a:solidFill>
            </a:endParaRPr>
          </a:p>
          <a:p>
            <a:r>
              <a:rPr lang="zh-CN" altLang="en-US" sz="1600" dirty="0" smtClean="0">
                <a:solidFill>
                  <a:schemeClr val="tx1"/>
                </a:solidFill>
              </a:rPr>
              <a:t>自动计算：</a:t>
            </a:r>
          </a:p>
          <a:p>
            <a:r>
              <a:rPr lang="zh-CN" altLang="en-US" sz="1600" dirty="0" smtClean="0">
                <a:solidFill>
                  <a:schemeClr val="tx1"/>
                </a:solidFill>
              </a:rPr>
              <a:t>截至本税款所属期末季度平均值＝截至本税款所属期末各季度平均值之和</a:t>
            </a:r>
            <a:r>
              <a:rPr lang="en-US" altLang="zh-CN" sz="1600" dirty="0" smtClean="0">
                <a:solidFill>
                  <a:schemeClr val="tx1"/>
                </a:solidFill>
              </a:rPr>
              <a:t>÷</a:t>
            </a:r>
            <a:r>
              <a:rPr lang="zh-CN" altLang="en-US" sz="1600" dirty="0" smtClean="0">
                <a:solidFill>
                  <a:schemeClr val="tx1"/>
                </a:solidFill>
              </a:rPr>
              <a:t>相应季度数</a:t>
            </a:r>
          </a:p>
          <a:p>
            <a:r>
              <a:rPr lang="zh-CN" altLang="en-US" sz="1600" dirty="0" smtClean="0">
                <a:solidFill>
                  <a:schemeClr val="tx1"/>
                </a:solidFill>
              </a:rPr>
              <a:t>各季度平均值＝（季初值</a:t>
            </a:r>
            <a:r>
              <a:rPr lang="en-US" altLang="en-US" sz="1600" dirty="0" smtClean="0">
                <a:solidFill>
                  <a:schemeClr val="tx1"/>
                </a:solidFill>
              </a:rPr>
              <a:t>+</a:t>
            </a:r>
            <a:r>
              <a:rPr lang="zh-CN" altLang="en-US" sz="1600" dirty="0" smtClean="0">
                <a:solidFill>
                  <a:schemeClr val="tx1"/>
                </a:solidFill>
              </a:rPr>
              <a:t>季末值）</a:t>
            </a:r>
            <a:r>
              <a:rPr lang="en-US" altLang="zh-CN" sz="1600" dirty="0" smtClean="0">
                <a:solidFill>
                  <a:schemeClr val="tx1"/>
                </a:solidFill>
              </a:rPr>
              <a:t>÷</a:t>
            </a:r>
            <a:r>
              <a:rPr lang="en-US" altLang="en-US" sz="1600" dirty="0" smtClean="0">
                <a:solidFill>
                  <a:schemeClr val="tx1"/>
                </a:solidFill>
              </a:rPr>
              <a:t>2</a:t>
            </a:r>
            <a:endParaRPr lang="zh-CN" altLang="en-US" sz="1600" dirty="0" smtClean="0">
              <a:solidFill>
                <a:schemeClr val="tx1"/>
              </a:solidFill>
            </a:endParaRPr>
          </a:p>
          <a:p>
            <a:r>
              <a:rPr lang="zh-CN" altLang="en-US" sz="1600" dirty="0" smtClean="0">
                <a:solidFill>
                  <a:schemeClr val="tx1"/>
                </a:solidFill>
              </a:rPr>
              <a:t>各季度季初、季末数据以</a:t>
            </a:r>
            <a:r>
              <a:rPr lang="zh-CN" altLang="en-US" sz="1600" b="1" dirty="0" smtClean="0">
                <a:solidFill>
                  <a:schemeClr val="tx1"/>
                </a:solidFill>
              </a:rPr>
              <a:t>本期纳税人填报和确认的数据为准</a:t>
            </a:r>
            <a:r>
              <a:rPr lang="zh-CN" altLang="en-US" sz="1600" dirty="0" smtClean="0">
                <a:solidFill>
                  <a:schemeClr val="tx1"/>
                </a:solidFill>
              </a:rPr>
              <a:t>，对于无数据的季度（即后台保存值为空的季度）不计算在内。</a:t>
            </a:r>
          </a:p>
        </p:txBody>
      </p:sp>
      <p:sp>
        <p:nvSpPr>
          <p:cNvPr id="12" name="圆角矩形 11"/>
          <p:cNvSpPr/>
          <p:nvPr/>
        </p:nvSpPr>
        <p:spPr>
          <a:xfrm>
            <a:off x="2867378" y="3443111"/>
            <a:ext cx="1625600" cy="8128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018133" y="2066044"/>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950398" y="209373"/>
            <a:ext cx="925513"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旧</a:t>
            </a:r>
          </a:p>
        </p:txBody>
      </p:sp>
      <p:graphicFrame>
        <p:nvGraphicFramePr>
          <p:cNvPr id="8" name="表格 7"/>
          <p:cNvGraphicFramePr>
            <a:graphicFrameLocks noGrp="1"/>
          </p:cNvGraphicFramePr>
          <p:nvPr/>
        </p:nvGraphicFramePr>
        <p:xfrm>
          <a:off x="598310" y="1603092"/>
          <a:ext cx="10295464" cy="2714686"/>
        </p:xfrm>
        <a:graphic>
          <a:graphicData uri="http://schemas.openxmlformats.org/drawingml/2006/table">
            <a:tbl>
              <a:tblPr/>
              <a:tblGrid>
                <a:gridCol w="1223370"/>
                <a:gridCol w="1067887"/>
                <a:gridCol w="791027"/>
                <a:gridCol w="791027"/>
                <a:gridCol w="791027"/>
                <a:gridCol w="791027"/>
                <a:gridCol w="791027"/>
                <a:gridCol w="791027"/>
                <a:gridCol w="791027"/>
                <a:gridCol w="791027"/>
                <a:gridCol w="1675991"/>
              </a:tblGrid>
              <a:tr h="491780">
                <a:tc>
                  <a:txBody>
                    <a:bodyPr/>
                    <a:lstStyle/>
                    <a:p>
                      <a:pPr algn="ctr" fontAlgn="ctr"/>
                      <a:r>
                        <a:rPr lang="zh-CN" altLang="en-US" sz="1600" b="0" i="0" u="none" strike="noStrike" dirty="0">
                          <a:solidFill>
                            <a:srgbClr val="000000"/>
                          </a:solidFill>
                          <a:latin typeface="宋体" panose="02010600030101010101" pitchFamily="2" charset="-122"/>
                        </a:rPr>
                        <a:t>预缴方式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zh-CN" altLang="en-US" sz="1600" b="0" i="0" u="none" strike="noStrike">
                          <a:solidFill>
                            <a:srgbClr val="000000"/>
                          </a:solidFill>
                          <a:latin typeface="宋体" panose="02010600030101010101" pitchFamily="2" charset="-122"/>
                        </a:rPr>
                        <a:t>□按照实际利润额预缴</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□按照上一纳税年度应纳税所得额平均额预缴</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□按照税务机关确定的其他方法预缴</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244">
                <a:tc rowSpan="2">
                  <a:txBody>
                    <a:bodyPr/>
                    <a:lstStyle/>
                    <a:p>
                      <a:pPr algn="ctr" fontAlgn="ctr"/>
                      <a:r>
                        <a:rPr lang="zh-CN" altLang="en-US" sz="1600" b="0" i="0" u="none" strike="noStrike">
                          <a:solidFill>
                            <a:srgbClr val="000000"/>
                          </a:solidFill>
                          <a:latin typeface="宋体" panose="02010600030101010101" pitchFamily="2" charset="-122"/>
                        </a:rPr>
                        <a:t>企业类型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zh-CN" altLang="en-US" sz="1600" b="0" i="0" u="none" strike="noStrike" dirty="0">
                          <a:solidFill>
                            <a:srgbClr val="000000"/>
                          </a:solidFill>
                          <a:latin typeface="宋体" panose="02010600030101010101" pitchFamily="2" charset="-122"/>
                        </a:rPr>
                        <a:t>□一般企业</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c rowSpan="2"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□跨地区经营汇总纳税企业</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□跨地区经营汇总纳税企业</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r>
              <a:tr h="283146">
                <a:tc vMerge="1">
                  <a:txBody>
                    <a:bodyPr/>
                    <a:lstStyle/>
                    <a:p>
                      <a:endParaRPr lang="zh-CN"/>
                    </a:p>
                  </a:txBody>
                  <a:tcPr/>
                </a:tc>
                <a:tc gridSpan="3" vMerge="1">
                  <a:txBody>
                    <a:bodyPr/>
                    <a:lstStyle/>
                    <a:p>
                      <a:endParaRPr lang="zh-CN"/>
                    </a:p>
                  </a:txBody>
                  <a:tcPr/>
                </a:tc>
                <a:tc hMerge="1" vMerge="1">
                  <a:txBody>
                    <a:bodyPr/>
                    <a:lstStyle/>
                    <a:p>
                      <a:endParaRPr lang="zh-CN"/>
                    </a:p>
                  </a:txBody>
                  <a:tcPr/>
                </a:tc>
                <a:tc hMerge="1" v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总机构</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分支机构</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68244">
                <a:tc gridSpan="11">
                  <a:txBody>
                    <a:bodyPr/>
                    <a:lstStyle/>
                    <a:p>
                      <a:pPr algn="ctr" fontAlgn="ctr"/>
                      <a:r>
                        <a:rPr lang="zh-CN" altLang="en-US" sz="1600" b="1" i="0" u="none" strike="noStrike" dirty="0">
                          <a:solidFill>
                            <a:srgbClr val="000000"/>
                          </a:solidFill>
                          <a:latin typeface="宋体" panose="02010600030101010101" pitchFamily="2" charset="-122"/>
                        </a:rPr>
                        <a:t>按季度填报信息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83146">
                <a:tc rowSpan="2" gridSpan="2">
                  <a:txBody>
                    <a:bodyPr/>
                    <a:lstStyle/>
                    <a:p>
                      <a:pPr algn="ctr" fontAlgn="ctr"/>
                      <a:r>
                        <a:rPr lang="zh-CN" altLang="en-US" sz="1600" b="0" i="0" u="none" strike="noStrike">
                          <a:solidFill>
                            <a:srgbClr val="000000"/>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一季度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二季度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三季度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四季度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rowSpan="2">
                  <a:txBody>
                    <a:bodyPr/>
                    <a:lstStyle/>
                    <a:p>
                      <a:pPr algn="ctr" fontAlgn="ctr"/>
                      <a:r>
                        <a:rPr lang="zh-CN" altLang="en-US" sz="1600" b="0" i="0" u="none" strike="noStrike" dirty="0">
                          <a:solidFill>
                            <a:srgbClr val="000000"/>
                          </a:solidFill>
                          <a:latin typeface="宋体" panose="02010600030101010101" pitchFamily="2" charset="-122"/>
                        </a:rPr>
                        <a:t>季度平均值</a:t>
                      </a:r>
                    </a:p>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vMerge="1">
                  <a:txBody>
                    <a:bodyPr/>
                    <a:lstStyle/>
                    <a:p>
                      <a:endParaRPr lang="zh-CN"/>
                    </a:p>
                  </a:txBody>
                  <a:tcPr/>
                </a:tc>
                <a:tc hMerge="1" vMerge="1">
                  <a:txBody>
                    <a:bodyPr/>
                    <a:lstStyle/>
                    <a:p>
                      <a:endParaRPr lang="zh-CN"/>
                    </a:p>
                  </a:txBody>
                  <a:tcPr/>
                </a:tc>
                <a:tc>
                  <a:txBody>
                    <a:bodyPr/>
                    <a:lstStyle/>
                    <a:p>
                      <a:pPr algn="l" fontAlgn="ctr"/>
                      <a:r>
                        <a:rPr lang="zh-CN" altLang="en-US" sz="1600" b="0" i="0" u="none" strike="noStrike">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季初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季末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a:txBody>
                    <a:bodyPr/>
                    <a:lstStyle/>
                    <a:p>
                      <a:pPr algn="ctr" fontAlgn="t"/>
                      <a:r>
                        <a:rPr lang="zh-CN" altLang="en-US" sz="1600" b="0" i="0" u="none" strike="noStrike">
                          <a:solidFill>
                            <a:srgbClr val="000000"/>
                          </a:solidFill>
                          <a:latin typeface="宋体" panose="02010600030101010101" pitchFamily="2" charset="-122"/>
                        </a:rPr>
                        <a:t>从业人数</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85">
                <a:tc gridSpan="2">
                  <a:txBody>
                    <a:bodyPr/>
                    <a:lstStyle/>
                    <a:p>
                      <a:pPr algn="ctr" fontAlgn="t"/>
                      <a:r>
                        <a:rPr lang="zh-CN" altLang="en-US" sz="1600" b="0" i="0" u="none" strike="noStrike">
                          <a:solidFill>
                            <a:srgbClr val="000000"/>
                          </a:solidFill>
                          <a:latin typeface="宋体" panose="02010600030101010101" pitchFamily="2" charset="-122"/>
                        </a:rPr>
                        <a:t>资产总额（万元）</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146">
                <a:tc gridSpan="2">
                  <a:txBody>
                    <a:bodyPr/>
                    <a:lstStyle/>
                    <a:p>
                      <a:pPr algn="ctr" fontAlgn="t"/>
                      <a:r>
                        <a:rPr lang="zh-CN" altLang="en-US" sz="1600" b="0" i="0" u="none" strike="noStrike">
                          <a:solidFill>
                            <a:srgbClr val="000000"/>
                          </a:solidFill>
                          <a:latin typeface="宋体" panose="02010600030101010101" pitchFamily="2" charset="-122"/>
                        </a:rPr>
                        <a:t>国家限制或禁止行业</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□是□否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5">
                  <a:txBody>
                    <a:bodyPr/>
                    <a:lstStyle/>
                    <a:p>
                      <a:pPr algn="ctr"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fontAlgn="ctr"/>
                      <a:r>
                        <a:rPr lang="zh-CN" altLang="en-US" sz="1600" b="0" i="0" u="none" strike="noStrike" dirty="0">
                          <a:solidFill>
                            <a:srgbClr val="000000"/>
                          </a:solidFill>
                          <a:latin typeface="宋体" panose="02010600030101010101" pitchFamily="2" charset="-122"/>
                        </a:rPr>
                        <a:t>□是□否</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表格 9"/>
          <p:cNvGraphicFramePr>
            <a:graphicFrameLocks noGrp="1"/>
          </p:cNvGraphicFramePr>
          <p:nvPr/>
        </p:nvGraphicFramePr>
        <p:xfrm>
          <a:off x="506589" y="215181"/>
          <a:ext cx="10364613" cy="1289407"/>
        </p:xfrm>
        <a:graphic>
          <a:graphicData uri="http://schemas.openxmlformats.org/drawingml/2006/table">
            <a:tbl>
              <a:tblPr/>
              <a:tblGrid>
                <a:gridCol w="3768950"/>
                <a:gridCol w="2481509"/>
                <a:gridCol w="2779834"/>
                <a:gridCol w="1334320"/>
              </a:tblGrid>
              <a:tr h="315397">
                <a:tc gridSpan="4">
                  <a:txBody>
                    <a:bodyPr/>
                    <a:lstStyle/>
                    <a:p>
                      <a:pPr algn="ctr" fontAlgn="ctr"/>
                      <a:r>
                        <a:rPr lang="zh-CN" altLang="en-US" sz="1600" b="1" i="0" u="none" strike="noStrike" dirty="0">
                          <a:solidFill>
                            <a:srgbClr val="000000"/>
                          </a:solidFill>
                          <a:latin typeface="宋体" panose="02010600030101010101" pitchFamily="2" charset="-122"/>
                        </a:rPr>
                        <a:t>按   季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65700">
                <a:tc>
                  <a:txBody>
                    <a:bodyPr/>
                    <a:lstStyle/>
                    <a:p>
                      <a:pPr algn="just" fontAlgn="ctr"/>
                      <a:r>
                        <a:rPr lang="zh-CN" altLang="en-US" sz="1600" b="0" i="0" u="none" strike="noStrike" dirty="0">
                          <a:solidFill>
                            <a:srgbClr val="000000"/>
                          </a:solidFill>
                          <a:latin typeface="宋体" panose="02010600030101010101" pitchFamily="2" charset="-122"/>
                        </a:rPr>
                        <a:t>季初从业人数</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季末从业人数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79">
                <a:tc>
                  <a:txBody>
                    <a:bodyPr/>
                    <a:lstStyle/>
                    <a:p>
                      <a:pPr algn="just" fontAlgn="ctr"/>
                      <a:r>
                        <a:rPr lang="zh-CN" altLang="en-US" sz="1600" b="0" i="0" u="none" strike="noStrike">
                          <a:solidFill>
                            <a:srgbClr val="000000"/>
                          </a:solidFill>
                          <a:latin typeface="宋体" panose="02010600030101010101" pitchFamily="2" charset="-122"/>
                        </a:rPr>
                        <a:t>季初资产总额（万元）</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季末资产总额（万元）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45">
                <a:tc>
                  <a:txBody>
                    <a:bodyPr/>
                    <a:lstStyle/>
                    <a:p>
                      <a:pPr algn="just" fontAlgn="ctr"/>
                      <a:r>
                        <a:rPr lang="zh-CN" altLang="en-US" sz="1600" b="0" i="0" u="none" strike="noStrike" dirty="0">
                          <a:solidFill>
                            <a:srgbClr val="000000"/>
                          </a:solidFill>
                          <a:latin typeface="宋体" panose="02010600030101010101" pitchFamily="2" charset="-122"/>
                        </a:rPr>
                        <a:t>国家限制或禁止行业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左弧形箭头 10"/>
          <p:cNvSpPr/>
          <p:nvPr/>
        </p:nvSpPr>
        <p:spPr bwMode="auto">
          <a:xfrm>
            <a:off x="0" y="259645"/>
            <a:ext cx="654756" cy="2991556"/>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圆角矩形 17"/>
          <p:cNvSpPr/>
          <p:nvPr/>
        </p:nvSpPr>
        <p:spPr>
          <a:xfrm>
            <a:off x="686888" y="3725331"/>
            <a:ext cx="8536134" cy="293513"/>
          </a:xfrm>
          <a:prstGeom prst="roundRect">
            <a:avLst/>
          </a:prstGeom>
          <a:noFill/>
          <a:ln w="3810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37067" y="4402668"/>
            <a:ext cx="11695288" cy="2455332"/>
          </a:xfrm>
          <a:prstGeom prst="roundRect">
            <a:avLst/>
          </a:prstGeom>
          <a:solidFill>
            <a:schemeClr val="bg1"/>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1600" dirty="0" smtClean="0">
                <a:solidFill>
                  <a:schemeClr val="tx1"/>
                </a:solidFill>
              </a:rPr>
              <a:t>对录入的季初和季末资产总额进行校验：</a:t>
            </a:r>
          </a:p>
          <a:p>
            <a:pPr lvl="0"/>
            <a:r>
              <a:rPr lang="en-US" sz="1600" dirty="0" smtClean="0">
                <a:solidFill>
                  <a:schemeClr val="tx1"/>
                </a:solidFill>
              </a:rPr>
              <a:t>1</a:t>
            </a:r>
            <a:r>
              <a:rPr lang="zh-CN" altLang="en-US" sz="1600" dirty="0" smtClean="0">
                <a:solidFill>
                  <a:schemeClr val="tx1"/>
                </a:solidFill>
              </a:rPr>
              <a:t>季度时，当录入“季初资产总额（万元）”除以同季度（当季度最后一个月）</a:t>
            </a:r>
            <a:r>
              <a:rPr lang="en-US" altLang="zh-CN" sz="1600" dirty="0" smtClean="0">
                <a:solidFill>
                  <a:schemeClr val="tx1"/>
                </a:solidFill>
              </a:rPr>
              <a:t>《</a:t>
            </a:r>
            <a:r>
              <a:rPr lang="zh-CN" altLang="en-US" sz="1600" dirty="0" smtClean="0">
                <a:solidFill>
                  <a:schemeClr val="tx1"/>
                </a:solidFill>
              </a:rPr>
              <a:t>资产负债表</a:t>
            </a:r>
            <a:r>
              <a:rPr lang="en-US" altLang="zh-CN" sz="1600" dirty="0" smtClean="0">
                <a:solidFill>
                  <a:schemeClr val="tx1"/>
                </a:solidFill>
              </a:rPr>
              <a:t>》</a:t>
            </a:r>
            <a:r>
              <a:rPr lang="zh-CN" altLang="en-US" sz="1600" dirty="0" smtClean="0">
                <a:solidFill>
                  <a:schemeClr val="tx1"/>
                </a:solidFill>
              </a:rPr>
              <a:t>的</a:t>
            </a:r>
            <a:r>
              <a:rPr lang="zh-CN" altLang="en-US" sz="1600" b="1" dirty="0" smtClean="0">
                <a:solidFill>
                  <a:schemeClr val="tx1"/>
                </a:solidFill>
              </a:rPr>
              <a:t>资产合计栏的年初余额</a:t>
            </a:r>
            <a:r>
              <a:rPr lang="zh-CN" altLang="en-US" sz="1600" dirty="0" smtClean="0">
                <a:solidFill>
                  <a:schemeClr val="tx1"/>
                </a:solidFill>
              </a:rPr>
              <a:t>或者上年年末余额</a:t>
            </a:r>
            <a:r>
              <a:rPr lang="en-US" sz="1600" dirty="0" smtClean="0">
                <a:solidFill>
                  <a:schemeClr val="tx1"/>
                </a:solidFill>
              </a:rPr>
              <a:t>/</a:t>
            </a:r>
            <a:r>
              <a:rPr lang="zh-CN" altLang="en-US" sz="1600" dirty="0" smtClean="0">
                <a:solidFill>
                  <a:schemeClr val="tx1"/>
                </a:solidFill>
              </a:rPr>
              <a:t>大于</a:t>
            </a:r>
            <a:r>
              <a:rPr lang="en-US" sz="1600" dirty="0" smtClean="0">
                <a:solidFill>
                  <a:schemeClr val="tx1"/>
                </a:solidFill>
              </a:rPr>
              <a:t>0.1</a:t>
            </a:r>
            <a:r>
              <a:rPr lang="zh-CN" altLang="en-US" sz="1600" dirty="0" smtClean="0">
                <a:solidFill>
                  <a:schemeClr val="tx1"/>
                </a:solidFill>
              </a:rPr>
              <a:t>时，（属于计量单位转换错误）不能保存，提示：“资产负债表填报金额单位为“元”，此处单位为“万元”，是否填报错误？请修改”。</a:t>
            </a:r>
          </a:p>
          <a:p>
            <a:pPr lvl="0"/>
            <a:r>
              <a:rPr lang="en-US" sz="1600" dirty="0" smtClean="0">
                <a:solidFill>
                  <a:schemeClr val="tx1"/>
                </a:solidFill>
              </a:rPr>
              <a:t>1-4</a:t>
            </a:r>
            <a:r>
              <a:rPr lang="zh-CN" altLang="en-US" sz="1600" dirty="0" smtClean="0">
                <a:solidFill>
                  <a:schemeClr val="tx1"/>
                </a:solidFill>
              </a:rPr>
              <a:t>季度时，当“季末资产总额（万元）”除以同季度（当季度最后一个月）</a:t>
            </a:r>
            <a:r>
              <a:rPr lang="en-US" altLang="zh-CN" sz="1600" dirty="0" smtClean="0">
                <a:solidFill>
                  <a:schemeClr val="tx1"/>
                </a:solidFill>
              </a:rPr>
              <a:t>《</a:t>
            </a:r>
            <a:r>
              <a:rPr lang="zh-CN" altLang="en-US" sz="1600" dirty="0" smtClean="0">
                <a:solidFill>
                  <a:schemeClr val="tx1"/>
                </a:solidFill>
              </a:rPr>
              <a:t>资产负债表</a:t>
            </a:r>
            <a:r>
              <a:rPr lang="en-US" altLang="zh-CN" sz="1600" dirty="0" smtClean="0">
                <a:solidFill>
                  <a:schemeClr val="tx1"/>
                </a:solidFill>
              </a:rPr>
              <a:t>》</a:t>
            </a:r>
            <a:r>
              <a:rPr lang="zh-CN" altLang="en-US" sz="1600" dirty="0" smtClean="0">
                <a:solidFill>
                  <a:schemeClr val="tx1"/>
                </a:solidFill>
              </a:rPr>
              <a:t>的</a:t>
            </a:r>
            <a:r>
              <a:rPr lang="zh-CN" altLang="en-US" sz="1600" b="1" dirty="0" smtClean="0">
                <a:solidFill>
                  <a:schemeClr val="tx1"/>
                </a:solidFill>
              </a:rPr>
              <a:t>资产合计栏的期末余额</a:t>
            </a:r>
            <a:r>
              <a:rPr lang="en-US" sz="1600" dirty="0" smtClean="0">
                <a:solidFill>
                  <a:schemeClr val="tx1"/>
                </a:solidFill>
              </a:rPr>
              <a:t>/</a:t>
            </a:r>
            <a:r>
              <a:rPr lang="zh-CN" altLang="en-US" sz="1600" dirty="0" smtClean="0">
                <a:solidFill>
                  <a:schemeClr val="tx1"/>
                </a:solidFill>
              </a:rPr>
              <a:t>大于</a:t>
            </a:r>
            <a:r>
              <a:rPr lang="en-US" sz="1600" dirty="0" smtClean="0">
                <a:solidFill>
                  <a:schemeClr val="tx1"/>
                </a:solidFill>
              </a:rPr>
              <a:t>0.1</a:t>
            </a:r>
            <a:r>
              <a:rPr lang="zh-CN" altLang="en-US" sz="1600" dirty="0" smtClean="0">
                <a:solidFill>
                  <a:schemeClr val="tx1"/>
                </a:solidFill>
              </a:rPr>
              <a:t>时，（属于计量单位转换错误）不能保存，提示：“资产负债表填报金额单位为“元”，此处单位为“万元”，是否填报错误？请修改”。</a:t>
            </a:r>
          </a:p>
          <a:p>
            <a:pPr lvl="0"/>
            <a:r>
              <a:rPr lang="zh-CN" altLang="en-US" sz="1600" dirty="0" smtClean="0">
                <a:solidFill>
                  <a:schemeClr val="tx1"/>
                </a:solidFill>
              </a:rPr>
              <a:t>其中：执行企业会计准则的（一般企业、金融企业，含已执行和未执行）取资产负债表的</a:t>
            </a:r>
            <a:r>
              <a:rPr lang="zh-CN" altLang="en-US" sz="1600" b="1" dirty="0" smtClean="0">
                <a:solidFill>
                  <a:schemeClr val="tx1"/>
                </a:solidFill>
              </a:rPr>
              <a:t>资产合计栏的上年年末</a:t>
            </a:r>
            <a:r>
              <a:rPr lang="zh-CN" altLang="en-US" sz="1600" dirty="0" smtClean="0">
                <a:solidFill>
                  <a:schemeClr val="tx1"/>
                </a:solidFill>
              </a:rPr>
              <a:t>余额校验，小企业会计准则取是资产负债表的</a:t>
            </a:r>
            <a:r>
              <a:rPr lang="zh-CN" altLang="en-US" sz="1600" b="1" dirty="0" smtClean="0">
                <a:solidFill>
                  <a:schemeClr val="tx1"/>
                </a:solidFill>
              </a:rPr>
              <a:t>资产合计栏的年初余额校验</a:t>
            </a:r>
            <a:r>
              <a:rPr lang="zh-CN" altLang="en-US" sz="1600" dirty="0" smtClean="0">
                <a:solidFill>
                  <a:schemeClr val="tx1"/>
                </a:solidFill>
              </a:rPr>
              <a:t>。</a:t>
            </a:r>
          </a:p>
          <a:p>
            <a:pPr lvl="0"/>
            <a:r>
              <a:rPr lang="zh-CN" altLang="en-US" sz="1600" dirty="0" smtClean="0">
                <a:solidFill>
                  <a:schemeClr val="tx1"/>
                </a:solidFill>
              </a:rPr>
              <a:t>当分母小于等于</a:t>
            </a:r>
            <a:r>
              <a:rPr lang="en-US" altLang="zh-CN" sz="1600" dirty="0" smtClean="0">
                <a:solidFill>
                  <a:schemeClr val="tx1"/>
                </a:solidFill>
              </a:rPr>
              <a:t>10</a:t>
            </a:r>
            <a:r>
              <a:rPr lang="en-US" sz="1600" dirty="0" smtClean="0">
                <a:solidFill>
                  <a:schemeClr val="tx1"/>
                </a:solidFill>
              </a:rPr>
              <a:t>0</a:t>
            </a:r>
            <a:r>
              <a:rPr lang="zh-CN" altLang="en-US" sz="1600" dirty="0" smtClean="0">
                <a:solidFill>
                  <a:schemeClr val="tx1"/>
                </a:solidFill>
              </a:rPr>
              <a:t>即资产合计为</a:t>
            </a:r>
            <a:r>
              <a:rPr lang="en-US" altLang="zh-CN" sz="1600" dirty="0" smtClean="0">
                <a:solidFill>
                  <a:schemeClr val="tx1"/>
                </a:solidFill>
              </a:rPr>
              <a:t>10</a:t>
            </a:r>
            <a:r>
              <a:rPr lang="en-US" sz="1600" dirty="0" smtClean="0">
                <a:solidFill>
                  <a:schemeClr val="tx1"/>
                </a:solidFill>
              </a:rPr>
              <a:t>0</a:t>
            </a:r>
            <a:r>
              <a:rPr lang="zh-CN" altLang="en-US" sz="1600" dirty="0" smtClean="0">
                <a:solidFill>
                  <a:schemeClr val="tx1"/>
                </a:solidFill>
              </a:rPr>
              <a:t>元以下时，不进行以上校验 。</a:t>
            </a:r>
            <a:endParaRPr lang="zh-CN" altLang="en-US" sz="16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75041" y="603956"/>
            <a:ext cx="10365493" cy="355254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140677" y="4388094"/>
            <a:ext cx="11896193" cy="1813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119733" y="282399"/>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9" name="圆角矩形 8"/>
          <p:cNvSpPr/>
          <p:nvPr/>
        </p:nvSpPr>
        <p:spPr>
          <a:xfrm>
            <a:off x="666047" y="4955822"/>
            <a:ext cx="10340620" cy="56444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2" name="表格 11"/>
          <p:cNvGraphicFramePr>
            <a:graphicFrameLocks noGrp="1"/>
          </p:cNvGraphicFramePr>
          <p:nvPr/>
        </p:nvGraphicFramePr>
        <p:xfrm>
          <a:off x="738715" y="374642"/>
          <a:ext cx="10121196" cy="5077897"/>
        </p:xfrm>
        <a:graphic>
          <a:graphicData uri="http://schemas.openxmlformats.org/drawingml/2006/table">
            <a:tbl>
              <a:tblPr/>
              <a:tblGrid>
                <a:gridCol w="535041"/>
                <a:gridCol w="7906720"/>
                <a:gridCol w="1679435"/>
              </a:tblGrid>
              <a:tr h="269324">
                <a:tc gridSpan="3">
                  <a:txBody>
                    <a:bodyPr/>
                    <a:lstStyle/>
                    <a:p>
                      <a:pPr algn="ctr" fontAlgn="ctr"/>
                      <a:r>
                        <a:rPr lang="zh-CN" altLang="en-US" sz="1600" b="1" i="0" u="none" strike="noStrike" dirty="0">
                          <a:solidFill>
                            <a:srgbClr val="000000"/>
                          </a:solidFill>
                          <a:latin typeface="宋体" panose="02010600030101010101" pitchFamily="2" charset="-122"/>
                        </a:rPr>
                        <a:t>预缴税款计算</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444385">
                <a:tc>
                  <a:txBody>
                    <a:bodyPr/>
                    <a:lstStyle/>
                    <a:p>
                      <a:pPr algn="ctr" fontAlgn="ctr"/>
                      <a:r>
                        <a:rPr lang="zh-CN" altLang="en-US" sz="1600" b="0" i="0" u="none" strike="noStrike">
                          <a:solidFill>
                            <a:srgbClr val="000000"/>
                          </a:solidFill>
                          <a:latin typeface="宋体" panose="02010600030101010101" pitchFamily="2" charset="-122"/>
                        </a:rPr>
                        <a:t>行次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项目</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本年累计金额</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营业收入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营业成本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利润总额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加：特定业务计算的应纳税所得额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减：不征税收入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减：免税收入、减计收入、所得减免等优惠金额（填写</a:t>
                      </a:r>
                      <a:r>
                        <a:rPr lang="en-US" altLang="zh-CN" sz="1600" b="0" i="0" u="none" strike="noStrike">
                          <a:solidFill>
                            <a:srgbClr val="000000"/>
                          </a:solidFill>
                          <a:latin typeface="宋体" panose="02010600030101010101" pitchFamily="2" charset="-122"/>
                        </a:rPr>
                        <a:t>A201010</a:t>
                      </a:r>
                      <a:r>
                        <a:rPr lang="zh-CN" altLang="en-US" sz="1600" b="0" i="0" u="none" strike="noStrike">
                          <a:solidFill>
                            <a:srgbClr val="000000"/>
                          </a:solidFill>
                          <a:latin typeface="宋体" panose="02010600030101010101" pitchFamily="2" charset="-122"/>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减：</a:t>
                      </a:r>
                      <a:r>
                        <a:rPr lang="zh-CN" altLang="en-US" sz="1600" b="0" i="0" u="none" strike="noStrike" dirty="0">
                          <a:solidFill>
                            <a:srgbClr val="C00000"/>
                          </a:solidFill>
                          <a:latin typeface="宋体" panose="02010600030101010101" pitchFamily="2" charset="-122"/>
                        </a:rPr>
                        <a:t>资产加速折旧、摊销（扣除）调减额（填写</a:t>
                      </a:r>
                      <a:r>
                        <a:rPr lang="en-US" altLang="zh-CN" sz="1600" b="0" i="0" u="none" strike="noStrike" dirty="0">
                          <a:solidFill>
                            <a:srgbClr val="C00000"/>
                          </a:solidFill>
                          <a:latin typeface="宋体" panose="02010600030101010101" pitchFamily="2" charset="-122"/>
                        </a:rPr>
                        <a:t>A201020</a:t>
                      </a:r>
                      <a:r>
                        <a:rPr lang="zh-CN" altLang="en-US" sz="1600" b="0" i="0" u="none" strike="noStrike" dirty="0">
                          <a:solidFill>
                            <a:srgbClr val="C00000"/>
                          </a:solidFill>
                          <a:latin typeface="宋体" panose="02010600030101010101" pitchFamily="2" charset="-122"/>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减：弥补以前年度亏损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898">
                <a:tc>
                  <a:txBody>
                    <a:bodyPr/>
                    <a:lstStyle/>
                    <a:p>
                      <a:pPr algn="ctr" fontAlgn="ctr"/>
                      <a:r>
                        <a:rPr lang="en-US" altLang="zh-CN" sz="1600" b="0" i="0" u="none" strike="noStrike">
                          <a:solidFill>
                            <a:srgbClr val="000000"/>
                          </a:solidFill>
                          <a:latin typeface="宋体" panose="02010600030101010101" pitchFamily="2" charset="-122"/>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实际利润额（</a:t>
                      </a:r>
                      <a:r>
                        <a:rPr lang="en-US" altLang="zh-CN" sz="1600" b="0" i="0" u="none" strike="noStrike" dirty="0">
                          <a:solidFill>
                            <a:srgbClr val="000000"/>
                          </a:solidFill>
                          <a:latin typeface="宋体" panose="02010600030101010101" pitchFamily="2" charset="-122"/>
                        </a:rPr>
                        <a:t>3+4-5-6-7-8</a:t>
                      </a:r>
                      <a:r>
                        <a:rPr lang="zh-CN" altLang="en-US" sz="1600" b="0" i="0" u="none" strike="noStrike" dirty="0">
                          <a:solidFill>
                            <a:srgbClr val="000000"/>
                          </a:solidFill>
                          <a:latin typeface="宋体" panose="02010600030101010101" pitchFamily="2" charset="-122"/>
                        </a:rPr>
                        <a:t>） </a:t>
                      </a:r>
                      <a:r>
                        <a:rPr lang="en-US" altLang="zh-CN" sz="1600" b="0" i="0" u="none" strike="noStrike" dirty="0">
                          <a:solidFill>
                            <a:srgbClr val="000000"/>
                          </a:solidFill>
                          <a:latin typeface="宋体" panose="02010600030101010101" pitchFamily="2" charset="-122"/>
                        </a:rPr>
                        <a:t>\ </a:t>
                      </a:r>
                      <a:r>
                        <a:rPr lang="zh-CN" altLang="en-US" sz="1600" b="0" i="0" u="none" strike="noStrike" dirty="0">
                          <a:solidFill>
                            <a:srgbClr val="000000"/>
                          </a:solidFill>
                          <a:latin typeface="宋体" panose="02010600030101010101" pitchFamily="2" charset="-122"/>
                        </a:rPr>
                        <a:t>按照上一纳税年度应纳税所得额平均额确定的应纳税所得额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税率</a:t>
                      </a:r>
                      <a:r>
                        <a:rPr lang="en-US" altLang="zh-CN" sz="1600" b="0" i="0" u="none" strike="noStrike" dirty="0">
                          <a:solidFill>
                            <a:srgbClr val="000000"/>
                          </a:solidFill>
                          <a:latin typeface="宋体" panose="02010600030101010101" pitchFamily="2" charset="-122"/>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应纳所得税额（</a:t>
                      </a:r>
                      <a:r>
                        <a:rPr lang="en-US" altLang="zh-CN" sz="1600" b="0" i="0" u="none" strike="noStrike" dirty="0">
                          <a:solidFill>
                            <a:srgbClr val="000000"/>
                          </a:solidFill>
                          <a:latin typeface="宋体" panose="02010600030101010101" pitchFamily="2" charset="-122"/>
                        </a:rPr>
                        <a:t>9×10</a:t>
                      </a:r>
                      <a:r>
                        <a:rPr lang="zh-CN" altLang="en-US" sz="1600" b="0" i="0" u="none" strike="noStrike" dirty="0">
                          <a:solidFill>
                            <a:srgbClr val="000000"/>
                          </a:solidFill>
                          <a:latin typeface="宋体" panose="02010600030101010101" pitchFamily="2" charset="-122"/>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减：减免所得税额（填写</a:t>
                      </a:r>
                      <a:r>
                        <a:rPr lang="en-US" altLang="zh-CN" sz="1600" b="0" i="0" u="none" strike="noStrike" dirty="0">
                          <a:solidFill>
                            <a:srgbClr val="000000"/>
                          </a:solidFill>
                          <a:latin typeface="宋体" panose="02010600030101010101" pitchFamily="2" charset="-122"/>
                        </a:rPr>
                        <a:t>A201030</a:t>
                      </a:r>
                      <a:r>
                        <a:rPr lang="zh-CN" altLang="en-US" sz="1600" b="0" i="0" u="none" strike="noStrike" dirty="0">
                          <a:solidFill>
                            <a:srgbClr val="000000"/>
                          </a:solidFill>
                          <a:latin typeface="宋体" panose="02010600030101010101" pitchFamily="2" charset="-122"/>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13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a:solidFill>
                            <a:srgbClr val="000000"/>
                          </a:solidFill>
                          <a:latin typeface="宋体" panose="02010600030101010101" pitchFamily="2" charset="-122"/>
                        </a:rPr>
                        <a:t>减：实际已缴纳所得税额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dirty="0">
                          <a:solidFill>
                            <a:srgbClr val="000000"/>
                          </a:solidFill>
                          <a:latin typeface="宋体" panose="02010600030101010101" pitchFamily="2" charset="-122"/>
                        </a:rPr>
                        <a:t>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减：特定业务预缴（征）所得税额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sz="1600" b="0" i="0" u="none" strike="noStrike">
                          <a:solidFill>
                            <a:srgbClr val="C00000"/>
                          </a:solidFill>
                          <a:latin typeface="宋体" panose="02010600030101010101" pitchFamily="2" charset="-122"/>
                        </a:rPr>
                        <a:t>L15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C00000"/>
                          </a:solidFill>
                          <a:latin typeface="宋体" panose="02010600030101010101" pitchFamily="2" charset="-122"/>
                        </a:rPr>
                        <a:t>减：符合条件的小型微利企业延缓缴纳所得税额（是否延缓缴纳所得税　□是　□否）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286">
                <a:tc>
                  <a:txBody>
                    <a:bodyPr/>
                    <a:lstStyle/>
                    <a:p>
                      <a:pPr algn="ctr" fontAlgn="ctr"/>
                      <a:r>
                        <a:rPr lang="en-US" altLang="zh-CN" sz="1600" b="0" i="0" u="none" strike="noStrike">
                          <a:solidFill>
                            <a:srgbClr val="000000"/>
                          </a:solidFill>
                          <a:latin typeface="宋体" panose="02010600030101010101" pitchFamily="2" charset="-122"/>
                        </a:rPr>
                        <a:t>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zh-CN" altLang="en-US" sz="1600" b="0" i="0" u="none" strike="noStrike" dirty="0">
                          <a:solidFill>
                            <a:srgbClr val="000000"/>
                          </a:solidFill>
                          <a:latin typeface="宋体" panose="02010600030101010101" pitchFamily="2" charset="-122"/>
                        </a:rPr>
                        <a:t>本期应补（退）所得税额（</a:t>
                      </a:r>
                      <a:r>
                        <a:rPr lang="en-US" altLang="zh-CN" sz="1600" b="0" i="0" u="none" strike="noStrike" dirty="0">
                          <a:solidFill>
                            <a:srgbClr val="000000"/>
                          </a:solidFill>
                          <a:latin typeface="宋体" panose="02010600030101010101" pitchFamily="2" charset="-122"/>
                        </a:rPr>
                        <a:t>11-12-13-14</a:t>
                      </a:r>
                      <a:r>
                        <a:rPr lang="en-US" altLang="zh-CN" sz="1600" b="0" i="0" u="none" strike="noStrike" dirty="0">
                          <a:solidFill>
                            <a:srgbClr val="C00000"/>
                          </a:solidFill>
                          <a:latin typeface="宋体" panose="02010600030101010101" pitchFamily="2" charset="-122"/>
                        </a:rPr>
                        <a:t>-L15</a:t>
                      </a:r>
                      <a:r>
                        <a:rPr lang="zh-CN" altLang="en-US" sz="1600" b="0" i="0" u="none" strike="noStrike" dirty="0">
                          <a:solidFill>
                            <a:srgbClr val="000000"/>
                          </a:solidFill>
                          <a:latin typeface="宋体" panose="02010600030101010101" pitchFamily="2" charset="-122"/>
                        </a:rPr>
                        <a:t>） </a:t>
                      </a:r>
                      <a:r>
                        <a:rPr lang="en-US" altLang="zh-CN" sz="1600" b="0" i="0" u="none" strike="noStrike" dirty="0">
                          <a:solidFill>
                            <a:srgbClr val="000000"/>
                          </a:solidFill>
                          <a:latin typeface="宋体" panose="02010600030101010101" pitchFamily="2" charset="-122"/>
                        </a:rPr>
                        <a:t>\ </a:t>
                      </a:r>
                      <a:r>
                        <a:rPr lang="zh-CN" altLang="en-US" sz="1600" b="0" i="0" u="none" strike="noStrike" dirty="0">
                          <a:solidFill>
                            <a:srgbClr val="000000"/>
                          </a:solidFill>
                          <a:latin typeface="宋体" panose="02010600030101010101" pitchFamily="2" charset="-122"/>
                        </a:rPr>
                        <a:t>税务机关确定的本期应纳所得税额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圆角矩形 5"/>
          <p:cNvSpPr/>
          <p:nvPr/>
        </p:nvSpPr>
        <p:spPr>
          <a:xfrm>
            <a:off x="699911" y="2630311"/>
            <a:ext cx="10239021" cy="248356"/>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722487" y="4967111"/>
            <a:ext cx="8455380" cy="21448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4446" y="5616222"/>
            <a:ext cx="10430932" cy="108937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400" dirty="0" smtClean="0">
                <a:solidFill>
                  <a:schemeClr val="tx1"/>
                </a:solidFill>
              </a:rPr>
              <a:t>2020</a:t>
            </a:r>
            <a:r>
              <a:rPr lang="zh-CN" altLang="en-US" sz="1400" dirty="0" smtClean="0">
                <a:solidFill>
                  <a:schemeClr val="tx1"/>
                </a:solidFill>
              </a:rPr>
              <a:t>年第</a:t>
            </a:r>
            <a:r>
              <a:rPr lang="en-US" altLang="en-US" sz="1400" dirty="0" smtClean="0">
                <a:solidFill>
                  <a:schemeClr val="tx1"/>
                </a:solidFill>
              </a:rPr>
              <a:t>2</a:t>
            </a:r>
            <a:r>
              <a:rPr lang="zh-CN" altLang="en-US" sz="1400" dirty="0" smtClean="0">
                <a:solidFill>
                  <a:schemeClr val="tx1"/>
                </a:solidFill>
              </a:rPr>
              <a:t>季度、第</a:t>
            </a:r>
            <a:r>
              <a:rPr lang="en-US" altLang="en-US" sz="1400" dirty="0" smtClean="0">
                <a:solidFill>
                  <a:schemeClr val="tx1"/>
                </a:solidFill>
              </a:rPr>
              <a:t>3</a:t>
            </a:r>
            <a:r>
              <a:rPr lang="zh-CN" altLang="en-US" sz="1400" dirty="0" smtClean="0">
                <a:solidFill>
                  <a:schemeClr val="tx1"/>
                </a:solidFill>
              </a:rPr>
              <a:t>季度预缴申报时，若“小型微利企业”为“是”的，“是否延缓缴纳所得税”项目可以在“是”和“否”间进行选择，二者必选其一，默认选项为“是”，纳税人自行修改为“否”的，系统提示：“您单位填报的数据符合小型微利企业条件，可暂延缓缴纳本季度应补缴的企业所得税，请确认是否放弃享受延缓缴纳政策。如放弃享受的，请填写情况说明”。下面增加“确定”和“取消”项目，如选择确定时，弹出窗口由纳税人录入“放弃享受延缓缴纳所得税政策情况说明”，录入内容应在</a:t>
            </a:r>
            <a:r>
              <a:rPr lang="en-US" altLang="en-US" sz="1400" dirty="0" smtClean="0">
                <a:solidFill>
                  <a:schemeClr val="tx1"/>
                </a:solidFill>
              </a:rPr>
              <a:t>10</a:t>
            </a:r>
            <a:r>
              <a:rPr lang="zh-CN" altLang="en-US" sz="1400" dirty="0" smtClean="0">
                <a:solidFill>
                  <a:schemeClr val="tx1"/>
                </a:solidFill>
              </a:rPr>
              <a:t>个字以上。</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256279"/>
            <a:ext cx="12192000" cy="1594405"/>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296356" y="1958717"/>
            <a:ext cx="8570235" cy="2785464"/>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207079" y="4759324"/>
            <a:ext cx="11797983" cy="12576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017270" y="339725"/>
            <a:ext cx="10273665" cy="492412"/>
          </a:xfrm>
          <a:prstGeom prst="rect">
            <a:avLst/>
          </a:prstGeom>
          <a:noFill/>
          <a:ln w="9525">
            <a:noFill/>
            <a:miter lim="800000"/>
          </a:ln>
        </p:spPr>
        <p:txBody>
          <a:bodyPr wrap="square" lIns="121890" tIns="60945" rIns="121890" bIns="60945">
            <a:spAutoFit/>
          </a:bodyPr>
          <a:lstStyle/>
          <a:p>
            <a:r>
              <a:rPr lang="zh-CN" altLang="en-US" sz="2400" dirty="0" smtClean="0">
                <a:latin typeface="微软雅黑" panose="020B0503020204020204" pitchFamily="34" charset="-122"/>
                <a:ea typeface="微软雅黑" panose="020B0503020204020204" pitchFamily="34" charset="-122"/>
              </a:rPr>
              <a:t>小型微利企业所得税延缓缴纳政策</a:t>
            </a:r>
            <a:endParaRPr lang="en-US" altLang="zh-CN" sz="2400" dirty="0">
              <a:latin typeface="微软雅黑" panose="020B0503020204020204" pitchFamily="34" charset="-122"/>
              <a:ea typeface="微软雅黑" panose="020B0503020204020204" pitchFamily="34" charset="-122"/>
            </a:endParaRPr>
          </a:p>
        </p:txBody>
      </p:sp>
      <p:sp>
        <p:nvSpPr>
          <p:cNvPr id="3" name="矩形 1"/>
          <p:cNvSpPr>
            <a:spLocks noChangeArrowheads="1"/>
          </p:cNvSpPr>
          <p:nvPr/>
        </p:nvSpPr>
        <p:spPr bwMode="auto">
          <a:xfrm>
            <a:off x="319404" y="970188"/>
            <a:ext cx="11248481" cy="4914135"/>
          </a:xfrm>
          <a:prstGeom prst="rect">
            <a:avLst/>
          </a:prstGeom>
          <a:noFill/>
          <a:ln w="9525">
            <a:noFill/>
            <a:miter lim="800000"/>
          </a:ln>
        </p:spPr>
        <p:txBody>
          <a:bodyPr wrap="square" lIns="121890" tIns="60945" rIns="121890" bIns="60945">
            <a:spAutoFit/>
          </a:bodyPr>
          <a:lstStyle/>
          <a:p>
            <a:r>
              <a:rPr lang="en-US" altLang="en-US" sz="2400" dirty="0" smtClean="0">
                <a:latin typeface="微软雅黑" panose="020B0503020204020204" pitchFamily="34" charset="-122"/>
                <a:ea typeface="微软雅黑" panose="020B0503020204020204" pitchFamily="34" charset="-122"/>
              </a:rPr>
              <a:t>2020</a:t>
            </a:r>
            <a:r>
              <a:rPr lang="zh-CN" altLang="en-US" sz="2400" dirty="0" smtClean="0">
                <a:latin typeface="微软雅黑" panose="020B0503020204020204" pitchFamily="34" charset="-122"/>
                <a:ea typeface="微软雅黑" panose="020B0503020204020204" pitchFamily="34" charset="-122"/>
              </a:rPr>
              <a:t>年</a:t>
            </a:r>
            <a:r>
              <a:rPr lang="en-US" altLang="en-US"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月</a:t>
            </a:r>
            <a:r>
              <a:rPr lang="en-US" altLang="en-US"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日至</a:t>
            </a:r>
            <a:r>
              <a:rPr lang="en-US" altLang="en-US" sz="2400" dirty="0" smtClean="0">
                <a:latin typeface="微软雅黑" panose="020B0503020204020204" pitchFamily="34" charset="-122"/>
                <a:ea typeface="微软雅黑" panose="020B0503020204020204" pitchFamily="34" charset="-122"/>
              </a:rPr>
              <a:t>2020</a:t>
            </a:r>
            <a:r>
              <a:rPr lang="zh-CN" altLang="en-US" sz="2400" dirty="0" smtClean="0">
                <a:latin typeface="微软雅黑" panose="020B0503020204020204" pitchFamily="34" charset="-122"/>
                <a:ea typeface="微软雅黑" panose="020B0503020204020204" pitchFamily="34" charset="-122"/>
              </a:rPr>
              <a:t>年</a:t>
            </a:r>
            <a:r>
              <a:rPr lang="en-US" altLang="en-US" sz="2400" dirty="0" smtClean="0">
                <a:latin typeface="微软雅黑" panose="020B0503020204020204" pitchFamily="34" charset="-122"/>
                <a:ea typeface="微软雅黑" panose="020B0503020204020204" pitchFamily="34" charset="-122"/>
              </a:rPr>
              <a:t>12</a:t>
            </a:r>
            <a:r>
              <a:rPr lang="zh-CN" altLang="en-US" sz="2400" dirty="0" smtClean="0">
                <a:latin typeface="微软雅黑" panose="020B0503020204020204" pitchFamily="34" charset="-122"/>
                <a:ea typeface="微软雅黑" panose="020B0503020204020204" pitchFamily="34" charset="-122"/>
              </a:rPr>
              <a:t>月</a:t>
            </a:r>
            <a:r>
              <a:rPr lang="en-US" altLang="en-US" sz="2400" dirty="0" smtClean="0">
                <a:latin typeface="微软雅黑" panose="020B0503020204020204" pitchFamily="34" charset="-122"/>
                <a:ea typeface="微软雅黑" panose="020B0503020204020204" pitchFamily="34" charset="-122"/>
              </a:rPr>
              <a:t>31</a:t>
            </a:r>
            <a:r>
              <a:rPr lang="zh-CN" altLang="en-US" sz="2400" dirty="0" smtClean="0">
                <a:latin typeface="微软雅黑" panose="020B0503020204020204" pitchFamily="34" charset="-122"/>
                <a:ea typeface="微软雅黑" panose="020B0503020204020204" pitchFamily="34" charset="-122"/>
              </a:rPr>
              <a:t>日，小型微利企业在</a:t>
            </a:r>
            <a:r>
              <a:rPr lang="en-US" altLang="en-US" sz="2400" dirty="0" smtClean="0">
                <a:latin typeface="微软雅黑" panose="020B0503020204020204" pitchFamily="34" charset="-122"/>
                <a:ea typeface="微软雅黑" panose="020B0503020204020204" pitchFamily="34" charset="-122"/>
              </a:rPr>
              <a:t>2020</a:t>
            </a:r>
            <a:r>
              <a:rPr lang="zh-CN" altLang="en-US" sz="2400" dirty="0" smtClean="0">
                <a:solidFill>
                  <a:srgbClr val="C00000"/>
                </a:solidFill>
                <a:latin typeface="微软雅黑" panose="020B0503020204020204" pitchFamily="34" charset="-122"/>
                <a:ea typeface="微软雅黑" panose="020B0503020204020204" pitchFamily="34" charset="-122"/>
              </a:rPr>
              <a:t>年剩余申报期按规定</a:t>
            </a:r>
            <a:r>
              <a:rPr lang="zh-CN" altLang="en-US" sz="2400" dirty="0" smtClean="0">
                <a:latin typeface="微软雅黑" panose="020B0503020204020204" pitchFamily="34" charset="-122"/>
                <a:ea typeface="微软雅黑" panose="020B0503020204020204" pitchFamily="34" charset="-122"/>
              </a:rPr>
              <a:t>办理预缴申报后，可以</a:t>
            </a:r>
            <a:r>
              <a:rPr lang="zh-CN" altLang="en-US" sz="2400" dirty="0" smtClean="0">
                <a:solidFill>
                  <a:srgbClr val="C00000"/>
                </a:solidFill>
                <a:latin typeface="微软雅黑" panose="020B0503020204020204" pitchFamily="34" charset="-122"/>
                <a:ea typeface="微软雅黑" panose="020B0503020204020204" pitchFamily="34" charset="-122"/>
              </a:rPr>
              <a:t>暂缓</a:t>
            </a:r>
            <a:r>
              <a:rPr lang="zh-CN" altLang="en-US" sz="2400" dirty="0" smtClean="0">
                <a:latin typeface="微软雅黑" panose="020B0503020204020204" pitchFamily="34" charset="-122"/>
                <a:ea typeface="微软雅黑" panose="020B0503020204020204" pitchFamily="34" charset="-122"/>
              </a:rPr>
              <a:t>缴纳当期的企业所得税，</a:t>
            </a:r>
            <a:r>
              <a:rPr lang="zh-CN" altLang="en-US" sz="2400" dirty="0" smtClean="0">
                <a:solidFill>
                  <a:srgbClr val="C00000"/>
                </a:solidFill>
                <a:latin typeface="微软雅黑" panose="020B0503020204020204" pitchFamily="34" charset="-122"/>
                <a:ea typeface="微软雅黑" panose="020B0503020204020204" pitchFamily="34" charset="-122"/>
              </a:rPr>
              <a:t>延迟至</a:t>
            </a:r>
            <a:r>
              <a:rPr lang="en-US" altLang="en-US" sz="2400" dirty="0" smtClean="0">
                <a:solidFill>
                  <a:srgbClr val="C00000"/>
                </a:solidFill>
                <a:latin typeface="微软雅黑" panose="020B0503020204020204" pitchFamily="34" charset="-122"/>
                <a:ea typeface="微软雅黑" panose="020B0503020204020204" pitchFamily="34" charset="-122"/>
              </a:rPr>
              <a:t>2021</a:t>
            </a:r>
            <a:r>
              <a:rPr lang="zh-CN" altLang="en-US" sz="2400" dirty="0" smtClean="0">
                <a:solidFill>
                  <a:srgbClr val="C00000"/>
                </a:solidFill>
                <a:latin typeface="微软雅黑" panose="020B0503020204020204" pitchFamily="34" charset="-122"/>
                <a:ea typeface="微软雅黑" panose="020B0503020204020204" pitchFamily="34" charset="-122"/>
              </a:rPr>
              <a:t>年首个申报期</a:t>
            </a:r>
            <a:r>
              <a:rPr lang="zh-CN" altLang="en-US" sz="2400" dirty="0" smtClean="0">
                <a:latin typeface="微软雅黑" panose="020B0503020204020204" pitchFamily="34" charset="-122"/>
                <a:ea typeface="微软雅黑" panose="020B0503020204020204" pitchFamily="34" charset="-122"/>
              </a:rPr>
              <a:t>内一并缴纳。在预缴申报时，小型微利企业通过</a:t>
            </a:r>
            <a:r>
              <a:rPr lang="zh-CN" altLang="en-US" sz="2400" b="1" dirty="0" smtClean="0">
                <a:solidFill>
                  <a:srgbClr val="FF33CC"/>
                </a:solidFill>
                <a:latin typeface="微软雅黑" panose="020B0503020204020204" pitchFamily="34" charset="-122"/>
                <a:ea typeface="微软雅黑" panose="020B0503020204020204" pitchFamily="34" charset="-122"/>
              </a:rPr>
              <a:t>填写预缴纳税申报表相关行次</a:t>
            </a:r>
            <a:r>
              <a:rPr lang="zh-CN" altLang="en-US" sz="2400" dirty="0" smtClean="0">
                <a:latin typeface="微软雅黑" panose="020B0503020204020204" pitchFamily="34" charset="-122"/>
                <a:ea typeface="微软雅黑" panose="020B0503020204020204" pitchFamily="34" charset="-122"/>
              </a:rPr>
              <a:t>，即可享受小型微利企业所得税延缓缴纳政策。</a:t>
            </a:r>
            <a:endParaRPr lang="en-US" altLang="zh-CN" sz="2400" dirty="0" smtClean="0">
              <a:latin typeface="微软雅黑" panose="020B0503020204020204" pitchFamily="34" charset="-122"/>
              <a:ea typeface="微软雅黑" panose="020B0503020204020204" pitchFamily="34" charset="-122"/>
            </a:endParaRPr>
          </a:p>
          <a:p>
            <a:endParaRPr lang="zh-CN" altLang="en-US"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本公告所称小型微利企业是指符合</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国家税务总局关于实施小型微利企业普惠性所得税减免政策有关问题的公告</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en-US" altLang="en-US" sz="2400" dirty="0" smtClean="0">
                <a:latin typeface="微软雅黑" panose="020B0503020204020204" pitchFamily="34" charset="-122"/>
                <a:ea typeface="微软雅黑" panose="020B0503020204020204" pitchFamily="34" charset="-122"/>
              </a:rPr>
              <a:t>2019</a:t>
            </a:r>
            <a:r>
              <a:rPr lang="zh-CN" altLang="en-US" sz="2400" dirty="0" smtClean="0">
                <a:latin typeface="微软雅黑" panose="020B0503020204020204" pitchFamily="34" charset="-122"/>
                <a:ea typeface="微软雅黑" panose="020B0503020204020204" pitchFamily="34" charset="-122"/>
              </a:rPr>
              <a:t>年第</a:t>
            </a:r>
            <a:r>
              <a:rPr lang="en-US" altLang="en-US"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号）规定条件的企业。</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按季度累计计算，当季符合当季享受。</a:t>
            </a:r>
          </a:p>
          <a:p>
            <a:endParaRPr lang="zh-CN" altLang="en-US" sz="2400" dirty="0" smtClean="0">
              <a:latin typeface="微软雅黑" panose="020B0503020204020204" pitchFamily="34" charset="-122"/>
              <a:ea typeface="微软雅黑" panose="020B0503020204020204" pitchFamily="34" charset="-122"/>
              <a:sym typeface="+mn-ea"/>
            </a:endParaRPr>
          </a:p>
          <a:p>
            <a:pPr marL="0" lvl="1">
              <a:lnSpc>
                <a:spcPts val="2800"/>
              </a:lnSpc>
            </a:pPr>
            <a:endParaRPr lang="en-US" altLang="zh-CN" sz="2400" dirty="0" smtClean="0">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351609" y="2905128"/>
            <a:ext cx="2486660" cy="504190"/>
          </a:xfrm>
          <a:prstGeom prst="rect">
            <a:avLst/>
          </a:prstGeom>
          <a:gradFill>
            <a:gsLst>
              <a:gs pos="0">
                <a:srgbClr val="007BD3"/>
              </a:gs>
              <a:gs pos="100000">
                <a:srgbClr val="034373"/>
              </a:gs>
            </a:gsLst>
            <a:lin ang="5400000" scaled="0"/>
          </a:gra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i="0" u="none" strike="noStrike" cap="none" normalizeH="0" baseline="0" dirty="0" smtClean="0">
                <a:ln>
                  <a:noFill/>
                </a:ln>
                <a:solidFill>
                  <a:schemeClr val="bg1"/>
                </a:solidFill>
                <a:effectLst/>
                <a:latin typeface="+mj-ea"/>
                <a:ea typeface="+mj-ea"/>
              </a:rPr>
              <a:t>重点关注</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604963" y="1090613"/>
            <a:ext cx="8170862" cy="977900"/>
            <a:chOff x="1604502" y="1473366"/>
            <a:chExt cx="8170960" cy="977226"/>
          </a:xfrm>
        </p:grpSpPr>
        <p:sp>
          <p:nvSpPr>
            <p:cNvPr id="15" name="矩形 14"/>
            <p:cNvSpPr/>
            <p:nvPr/>
          </p:nvSpPr>
          <p:spPr>
            <a:xfrm>
              <a:off x="1604502" y="1473366"/>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3"/>
              <a:ext cx="7891798" cy="46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免税收入、减计收入、所得减免等优惠明细表</a:t>
              </a:r>
              <a:r>
                <a:rPr lang="en-US" sz="2400" dirty="0" smtClean="0"/>
                <a:t>A201010</a:t>
              </a:r>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2777" name="Group 73"/>
          <p:cNvGraphicFramePr>
            <a:graphicFrameLocks noGrp="1"/>
          </p:cNvGraphicFramePr>
          <p:nvPr/>
        </p:nvGraphicFramePr>
        <p:xfrm>
          <a:off x="1154306" y="4564358"/>
          <a:ext cx="10138815" cy="1947918"/>
        </p:xfrm>
        <a:graphic>
          <a:graphicData uri="http://schemas.openxmlformats.org/drawingml/2006/table">
            <a:tbl>
              <a:tblPr>
                <a:tableStyleId>{2D5ABB26-0587-4C30-8999-92F81FD0307C}</a:tableStyleId>
              </a:tblPr>
              <a:tblGrid>
                <a:gridCol w="576449"/>
                <a:gridCol w="8912189"/>
                <a:gridCol w="650177"/>
              </a:tblGrid>
              <a:tr h="308724">
                <a:tc>
                  <a:txBody>
                    <a:bodyPr/>
                    <a:lstStyle/>
                    <a:p>
                      <a:pPr algn="ctr">
                        <a:lnSpc>
                          <a:spcPts val="1300"/>
                        </a:lnSpc>
                        <a:spcAft>
                          <a:spcPts val="0"/>
                        </a:spcAft>
                      </a:pPr>
                      <a:r>
                        <a:rPr lang="en-US" sz="1500" b="1" kern="0" dirty="0">
                          <a:solidFill>
                            <a:schemeClr val="bg2"/>
                          </a:solidFill>
                        </a:rPr>
                        <a:t>3</a:t>
                      </a:r>
                      <a:endParaRPr lang="zh-CN" sz="1500" b="1" kern="100" dirty="0">
                        <a:solidFill>
                          <a:schemeClr val="bg2"/>
                        </a:solidFill>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indent="254000" algn="l">
                        <a:lnSpc>
                          <a:spcPts val="1300"/>
                        </a:lnSpc>
                        <a:spcAft>
                          <a:spcPts val="0"/>
                        </a:spcAft>
                      </a:pPr>
                      <a:r>
                        <a:rPr lang="zh-CN" sz="1500" kern="0" dirty="0"/>
                        <a:t>（二）符合条件的居民企业之间的股息、红利等权益性投资收益免征企业所得税</a:t>
                      </a:r>
                      <a:endParaRPr lang="zh-CN" sz="1500" kern="100" dirty="0">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endParaRPr lang="en-US" sz="1600" kern="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511">
                <a:tc>
                  <a:txBody>
                    <a:bodyPr/>
                    <a:lstStyle/>
                    <a:p>
                      <a:pPr algn="ctr">
                        <a:lnSpc>
                          <a:spcPts val="1300"/>
                        </a:lnSpc>
                        <a:spcAft>
                          <a:spcPts val="0"/>
                        </a:spcAft>
                      </a:pPr>
                      <a:r>
                        <a:rPr lang="en-US" sz="1500" b="1" kern="0">
                          <a:solidFill>
                            <a:schemeClr val="bg2"/>
                          </a:solidFill>
                        </a:rPr>
                        <a:t>4</a:t>
                      </a:r>
                      <a:endParaRPr lang="zh-CN" sz="1500" b="1" kern="100">
                        <a:solidFill>
                          <a:schemeClr val="bg2"/>
                        </a:solidFill>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14400" indent="-381000" algn="l">
                        <a:lnSpc>
                          <a:spcPts val="1300"/>
                        </a:lnSpc>
                        <a:spcAft>
                          <a:spcPts val="0"/>
                        </a:spcAft>
                      </a:pPr>
                      <a:r>
                        <a:rPr lang="zh-CN" sz="1500" kern="0" dirty="0"/>
                        <a:t>其中：内地居民企业通过沪港通投资且连续持有</a:t>
                      </a:r>
                      <a:r>
                        <a:rPr lang="en-US" sz="1500" kern="0" dirty="0"/>
                        <a:t>H</a:t>
                      </a:r>
                      <a:r>
                        <a:rPr lang="zh-CN" sz="1500" kern="0" dirty="0"/>
                        <a:t>股满</a:t>
                      </a:r>
                      <a:r>
                        <a:rPr lang="en-US" sz="1500" kern="0" dirty="0"/>
                        <a:t>12</a:t>
                      </a:r>
                      <a:r>
                        <a:rPr lang="zh-CN" sz="1500" kern="0" dirty="0"/>
                        <a:t>个月取得的股息红利所得免征企业所得税</a:t>
                      </a:r>
                      <a:endParaRPr lang="zh-CN" sz="1500" kern="100" dirty="0">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endParaRPr lang="en-US" sz="1600" kern="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511">
                <a:tc>
                  <a:txBody>
                    <a:bodyPr/>
                    <a:lstStyle/>
                    <a:p>
                      <a:pPr algn="ctr">
                        <a:lnSpc>
                          <a:spcPts val="1300"/>
                        </a:lnSpc>
                        <a:spcAft>
                          <a:spcPts val="0"/>
                        </a:spcAft>
                      </a:pPr>
                      <a:r>
                        <a:rPr lang="en-US" sz="1500" b="1" kern="0" dirty="0">
                          <a:solidFill>
                            <a:schemeClr val="bg2"/>
                          </a:solidFill>
                        </a:rPr>
                        <a:t>5</a:t>
                      </a:r>
                      <a:endParaRPr lang="zh-CN" sz="1500" b="1" kern="100" dirty="0">
                        <a:solidFill>
                          <a:schemeClr val="bg2"/>
                        </a:solidFill>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33450" algn="l">
                        <a:lnSpc>
                          <a:spcPts val="1300"/>
                        </a:lnSpc>
                        <a:spcAft>
                          <a:spcPts val="0"/>
                        </a:spcAft>
                      </a:pPr>
                      <a:r>
                        <a:rPr lang="zh-CN" sz="1500" kern="0" dirty="0" smtClean="0"/>
                        <a:t>内地</a:t>
                      </a:r>
                      <a:r>
                        <a:rPr lang="zh-CN" sz="1500" kern="0" dirty="0"/>
                        <a:t>居民企业通过深港通投资且连续持有</a:t>
                      </a:r>
                      <a:r>
                        <a:rPr lang="en-US" sz="1500" kern="0" dirty="0"/>
                        <a:t>H</a:t>
                      </a:r>
                      <a:r>
                        <a:rPr lang="zh-CN" sz="1500" kern="0" dirty="0"/>
                        <a:t>股满</a:t>
                      </a:r>
                      <a:r>
                        <a:rPr lang="en-US" sz="1500" kern="0" dirty="0"/>
                        <a:t>12</a:t>
                      </a:r>
                      <a:r>
                        <a:rPr lang="zh-CN" sz="1500" kern="0" dirty="0"/>
                        <a:t>个月取得的股息红利所得免征企业所得税</a:t>
                      </a:r>
                      <a:endParaRPr lang="zh-CN" sz="1500" kern="100" dirty="0">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endParaRPr lang="en-US" sz="1600" kern="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24">
                <a:tc>
                  <a:txBody>
                    <a:bodyPr/>
                    <a:lstStyle/>
                    <a:p>
                      <a:pPr algn="ctr">
                        <a:lnSpc>
                          <a:spcPts val="1300"/>
                        </a:lnSpc>
                        <a:spcAft>
                          <a:spcPts val="0"/>
                        </a:spcAft>
                      </a:pPr>
                      <a:r>
                        <a:rPr lang="en-US" sz="1500" b="1" kern="0">
                          <a:solidFill>
                            <a:schemeClr val="bg2"/>
                          </a:solidFill>
                        </a:rPr>
                        <a:t>6</a:t>
                      </a:r>
                      <a:endParaRPr lang="zh-CN" sz="1500" b="1" kern="100">
                        <a:solidFill>
                          <a:schemeClr val="bg2"/>
                        </a:solidFill>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33450" algn="l">
                        <a:lnSpc>
                          <a:spcPts val="1300"/>
                        </a:lnSpc>
                        <a:spcAft>
                          <a:spcPts val="0"/>
                        </a:spcAft>
                      </a:pPr>
                      <a:r>
                        <a:rPr lang="en-US" altLang="zh-CN" sz="1500" kern="0" dirty="0">
                          <a:solidFill>
                            <a:schemeClr val="tx1"/>
                          </a:solidFill>
                          <a:latin typeface="+mn-lt"/>
                          <a:ea typeface="+mn-ea"/>
                          <a:cs typeface="+mn-cs"/>
                        </a:rPr>
                        <a:t>   </a:t>
                      </a:r>
                      <a:r>
                        <a:rPr lang="zh-CN" sz="1500" kern="0" dirty="0">
                          <a:solidFill>
                            <a:schemeClr val="tx1"/>
                          </a:solidFill>
                          <a:latin typeface="+mn-lt"/>
                          <a:ea typeface="+mn-ea"/>
                          <a:cs typeface="+mn-cs"/>
                        </a:rPr>
                        <a:t>居民企业持有创新企业</a:t>
                      </a:r>
                      <a:r>
                        <a:rPr lang="en-US" sz="1500" kern="0" dirty="0">
                          <a:solidFill>
                            <a:schemeClr val="tx1"/>
                          </a:solidFill>
                          <a:latin typeface="+mn-lt"/>
                          <a:ea typeface="+mn-ea"/>
                          <a:cs typeface="+mn-cs"/>
                        </a:rPr>
                        <a:t>CDR</a:t>
                      </a:r>
                      <a:r>
                        <a:rPr lang="zh-CN" sz="1500" kern="0" dirty="0">
                          <a:solidFill>
                            <a:schemeClr val="tx1"/>
                          </a:solidFill>
                          <a:latin typeface="+mn-lt"/>
                          <a:ea typeface="+mn-ea"/>
                          <a:cs typeface="+mn-cs"/>
                        </a:rPr>
                        <a:t>取得的股息红利所得免征企业所得税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ts val="1300"/>
                        </a:lnSpc>
                        <a:spcAft>
                          <a:spcPts val="0"/>
                        </a:spcAft>
                      </a:pPr>
                      <a:endParaRPr lang="en-US" sz="1600" kern="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24">
                <a:tc>
                  <a:txBody>
                    <a:bodyPr/>
                    <a:lstStyle/>
                    <a:p>
                      <a:pPr algn="ctr">
                        <a:lnSpc>
                          <a:spcPts val="1300"/>
                        </a:lnSpc>
                        <a:spcAft>
                          <a:spcPts val="0"/>
                        </a:spcAft>
                      </a:pPr>
                      <a:r>
                        <a:rPr lang="en-US" sz="1500" b="1" kern="0">
                          <a:solidFill>
                            <a:schemeClr val="bg2"/>
                          </a:solidFill>
                        </a:rPr>
                        <a:t>7</a:t>
                      </a:r>
                      <a:endParaRPr lang="zh-CN" sz="1500" b="1" kern="100">
                        <a:solidFill>
                          <a:schemeClr val="bg2"/>
                        </a:solidFill>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933450" algn="l">
                        <a:lnSpc>
                          <a:spcPts val="1300"/>
                        </a:lnSpc>
                        <a:spcAft>
                          <a:spcPts val="0"/>
                        </a:spcAft>
                      </a:pPr>
                      <a:r>
                        <a:rPr lang="en-US" altLang="zh-CN" sz="1500" kern="0" dirty="0">
                          <a:solidFill>
                            <a:schemeClr val="tx1"/>
                          </a:solidFill>
                          <a:latin typeface="+mn-lt"/>
                          <a:ea typeface="+mn-ea"/>
                          <a:cs typeface="+mn-cs"/>
                        </a:rPr>
                        <a:t>   </a:t>
                      </a:r>
                      <a:r>
                        <a:rPr lang="zh-CN" sz="1500" kern="0" dirty="0">
                          <a:solidFill>
                            <a:schemeClr val="tx1"/>
                          </a:solidFill>
                          <a:latin typeface="+mn-lt"/>
                          <a:ea typeface="+mn-ea"/>
                          <a:cs typeface="+mn-cs"/>
                        </a:rPr>
                        <a:t>符合条件的居民企业之间属于股息、红利性质的永续债利息收入免征企业所得税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300"/>
                        </a:lnSpc>
                        <a:spcAft>
                          <a:spcPts val="0"/>
                        </a:spcAft>
                      </a:pPr>
                      <a:endParaRPr lang="en-US" sz="1600" kern="0" dirty="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724">
                <a:tc>
                  <a:txBody>
                    <a:bodyPr/>
                    <a:lstStyle/>
                    <a:p>
                      <a:pPr algn="ctr">
                        <a:lnSpc>
                          <a:spcPts val="1300"/>
                        </a:lnSpc>
                        <a:spcAft>
                          <a:spcPts val="0"/>
                        </a:spcAft>
                      </a:pPr>
                      <a:r>
                        <a:rPr lang="en-US" sz="1500" b="1" kern="0" dirty="0">
                          <a:solidFill>
                            <a:schemeClr val="bg2"/>
                          </a:solidFill>
                        </a:rPr>
                        <a:t>8</a:t>
                      </a:r>
                      <a:endParaRPr lang="zh-CN" sz="1500" b="1" kern="100" dirty="0">
                        <a:solidFill>
                          <a:schemeClr val="bg2"/>
                        </a:solidFill>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indent="254000" algn="l">
                        <a:lnSpc>
                          <a:spcPts val="1300"/>
                        </a:lnSpc>
                        <a:spcAft>
                          <a:spcPts val="0"/>
                        </a:spcAft>
                      </a:pPr>
                      <a:r>
                        <a:rPr lang="zh-CN" sz="1500" kern="0" dirty="0"/>
                        <a:t>（三）符合条件的非营利组织的收入免征企业所得税</a:t>
                      </a:r>
                      <a:endParaRPr lang="zh-CN" sz="1500" kern="100" dirty="0">
                        <a:latin typeface="等线"/>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300"/>
                        </a:lnSpc>
                        <a:spcAft>
                          <a:spcPts val="0"/>
                        </a:spcAft>
                      </a:pPr>
                      <a:endParaRPr lang="en-US" sz="1600" kern="0" dirty="0">
                        <a:latin typeface="宋体" panose="02010600030101010101" pitchFamily="2" charset="-122"/>
                        <a:ea typeface="宋体" panose="02010600030101010101" pitchFamily="2" charset="-122"/>
                        <a:cs typeface="Times New Roman" panose="0202060305040502030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椭圆 18"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266488" y="1817688"/>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20" name="椭圆 1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266487" y="4183063"/>
            <a:ext cx="925513"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旧</a:t>
            </a:r>
          </a:p>
        </p:txBody>
      </p:sp>
      <p:sp>
        <p:nvSpPr>
          <p:cNvPr id="18" name="左弧形箭头 17"/>
          <p:cNvSpPr/>
          <p:nvPr/>
        </p:nvSpPr>
        <p:spPr bwMode="auto">
          <a:xfrm>
            <a:off x="673100" y="3160889"/>
            <a:ext cx="421922" cy="2236611"/>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aphicFrame>
        <p:nvGraphicFramePr>
          <p:cNvPr id="16" name="表格 15"/>
          <p:cNvGraphicFramePr>
            <a:graphicFrameLocks noGrp="1"/>
          </p:cNvGraphicFramePr>
          <p:nvPr/>
        </p:nvGraphicFramePr>
        <p:xfrm>
          <a:off x="1162755" y="2314219"/>
          <a:ext cx="10250311" cy="1697101"/>
        </p:xfrm>
        <a:graphic>
          <a:graphicData uri="http://schemas.openxmlformats.org/drawingml/2006/table">
            <a:tbl>
              <a:tblPr/>
              <a:tblGrid>
                <a:gridCol w="654756"/>
                <a:gridCol w="8923172"/>
                <a:gridCol w="672383"/>
              </a:tblGrid>
              <a:tr h="278460">
                <a:tc>
                  <a:txBody>
                    <a:bodyPr/>
                    <a:lstStyle/>
                    <a:p>
                      <a:pPr algn="ctr" fontAlgn="ctr"/>
                      <a:r>
                        <a:rPr lang="en-US" sz="1600" b="1" i="0" u="none" strike="noStrike" dirty="0">
                          <a:solidFill>
                            <a:schemeClr val="bg1"/>
                          </a:solidFill>
                          <a:latin typeface="宋体" panose="02010600030101010101" pitchFamily="2" charset="-122"/>
                        </a:rPr>
                        <a:t>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a:solidFill>
                            <a:srgbClr val="000000"/>
                          </a:solidFill>
                          <a:latin typeface="宋体" panose="02010600030101010101" pitchFamily="2" charset="-122"/>
                        </a:rPr>
                        <a:t>（二）符合条件的居民企业之间的股息、红利等权益性投资收益免征企业所得税（</a:t>
                      </a:r>
                      <a:r>
                        <a:rPr lang="en-US" altLang="zh-CN" sz="1600" b="0" i="0" u="none" strike="noStrike">
                          <a:solidFill>
                            <a:srgbClr val="000000"/>
                          </a:solidFill>
                          <a:latin typeface="宋体" panose="02010600030101010101" pitchFamily="2" charset="-122"/>
                        </a:rPr>
                        <a:t>4+5.1+5.2+6+7</a:t>
                      </a:r>
                      <a:r>
                        <a:rPr lang="zh-CN" altLang="en-US" sz="1600" b="0" i="0" u="none" strike="noStrike">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8460">
                <a:tc>
                  <a:txBody>
                    <a:bodyPr/>
                    <a:lstStyle/>
                    <a:p>
                      <a:pPr algn="ctr" fontAlgn="ctr"/>
                      <a:r>
                        <a:rPr lang="en-US" sz="1600" b="1" i="0" u="none" strike="noStrike">
                          <a:solidFill>
                            <a:srgbClr val="C00000"/>
                          </a:solidFill>
                          <a:latin typeface="宋体" panose="02010600030101010101" pitchFamily="2" charset="-122"/>
                        </a:rPr>
                        <a:t>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zh-CN" sz="1600" b="0" i="0" u="none" strike="noStrike" dirty="0">
                          <a:solidFill>
                            <a:srgbClr val="C00000"/>
                          </a:solidFill>
                          <a:latin typeface="宋体" panose="02010600030101010101" pitchFamily="2" charset="-122"/>
                        </a:rPr>
                        <a:t>1.</a:t>
                      </a:r>
                      <a:r>
                        <a:rPr lang="zh-CN" altLang="en-US" sz="1600" b="0" i="0" u="none" strike="noStrike" dirty="0">
                          <a:solidFill>
                            <a:srgbClr val="C00000"/>
                          </a:solidFill>
                          <a:latin typeface="宋体" panose="02010600030101010101" pitchFamily="2" charset="-122"/>
                        </a:rPr>
                        <a:t>一般股息红利等权益性投资收益免征企业所得税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460">
                <a:tc>
                  <a:txBody>
                    <a:bodyPr/>
                    <a:lstStyle/>
                    <a:p>
                      <a:pPr algn="ctr" fontAlgn="ctr"/>
                      <a:r>
                        <a:rPr lang="en-US" altLang="zh-CN" sz="1600" b="0" i="0" u="none" strike="noStrike" kern="1200">
                          <a:solidFill>
                            <a:srgbClr val="C00000"/>
                          </a:solidFill>
                          <a:latin typeface="宋体" panose="02010600030101010101" pitchFamily="2" charset="-122"/>
                          <a:ea typeface="+mn-ea"/>
                          <a:cs typeface="+mn-cs"/>
                        </a:rPr>
                        <a:t>5.1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zh-CN" sz="1600" b="0" i="0" u="none" strike="noStrike" kern="1200" dirty="0">
                          <a:solidFill>
                            <a:srgbClr val="C00000"/>
                          </a:solidFill>
                          <a:latin typeface="宋体" panose="02010600030101010101" pitchFamily="2" charset="-122"/>
                          <a:ea typeface="+mn-ea"/>
                          <a:cs typeface="+mn-cs"/>
                        </a:rPr>
                        <a:t>2.</a:t>
                      </a:r>
                      <a:r>
                        <a:rPr lang="zh-CN" altLang="en-US" sz="1600" b="0" i="0" u="none" strike="noStrike" dirty="0">
                          <a:solidFill>
                            <a:srgbClr val="000000"/>
                          </a:solidFill>
                          <a:latin typeface="宋体" panose="02010600030101010101" pitchFamily="2" charset="-122"/>
                        </a:rPr>
                        <a:t>内地居民企业通过沪港通投资且连续持有</a:t>
                      </a:r>
                      <a:r>
                        <a:rPr lang="en-US" altLang="zh-CN" sz="1600" b="0" i="0" u="none" strike="noStrike" dirty="0">
                          <a:solidFill>
                            <a:srgbClr val="000000"/>
                          </a:solidFill>
                          <a:latin typeface="宋体" panose="02010600030101010101" pitchFamily="2" charset="-122"/>
                        </a:rPr>
                        <a:t>H</a:t>
                      </a:r>
                      <a:r>
                        <a:rPr lang="zh-CN" altLang="en-US" sz="1600" b="0" i="0" u="none" strike="noStrike" dirty="0">
                          <a:solidFill>
                            <a:srgbClr val="000000"/>
                          </a:solidFill>
                          <a:latin typeface="宋体" panose="02010600030101010101" pitchFamily="2" charset="-122"/>
                        </a:rPr>
                        <a:t>股满</a:t>
                      </a:r>
                      <a:r>
                        <a:rPr lang="en-US" altLang="zh-CN" sz="1600" b="0" i="0" u="none" strike="noStrike" dirty="0">
                          <a:solidFill>
                            <a:srgbClr val="000000"/>
                          </a:solidFill>
                          <a:latin typeface="宋体" panose="02010600030101010101" pitchFamily="2" charset="-122"/>
                        </a:rPr>
                        <a:t>12</a:t>
                      </a:r>
                      <a:r>
                        <a:rPr lang="zh-CN" altLang="en-US" sz="1600" b="0" i="0" u="none" strike="noStrike" dirty="0">
                          <a:solidFill>
                            <a:srgbClr val="000000"/>
                          </a:solidFill>
                          <a:latin typeface="宋体" panose="02010600030101010101" pitchFamily="2" charset="-122"/>
                        </a:rPr>
                        <a:t>个月取得的股息红利所得免征企业所得税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1">
                <a:tc>
                  <a:txBody>
                    <a:bodyPr/>
                    <a:lstStyle/>
                    <a:p>
                      <a:pPr algn="ctr" fontAlgn="ctr"/>
                      <a:r>
                        <a:rPr lang="en-US" altLang="zh-CN" sz="1600" b="0" i="0" u="none" strike="noStrike" kern="1200" dirty="0">
                          <a:solidFill>
                            <a:srgbClr val="C00000"/>
                          </a:solidFill>
                          <a:latin typeface="宋体" panose="02010600030101010101" pitchFamily="2" charset="-122"/>
                          <a:ea typeface="+mn-ea"/>
                          <a:cs typeface="+mn-cs"/>
                        </a:rPr>
                        <a:t>5.2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zh-CN" sz="1600" b="0" i="0" u="none" strike="noStrike" kern="1200" dirty="0">
                          <a:solidFill>
                            <a:srgbClr val="C00000"/>
                          </a:solidFill>
                          <a:latin typeface="宋体" panose="02010600030101010101" pitchFamily="2" charset="-122"/>
                          <a:ea typeface="+mn-ea"/>
                          <a:cs typeface="+mn-cs"/>
                        </a:rPr>
                        <a:t>3.</a:t>
                      </a:r>
                      <a:r>
                        <a:rPr lang="zh-CN" altLang="en-US" sz="1600" b="0" i="0" u="none" strike="noStrike" dirty="0">
                          <a:solidFill>
                            <a:srgbClr val="000000"/>
                          </a:solidFill>
                          <a:latin typeface="宋体" panose="02010600030101010101" pitchFamily="2" charset="-122"/>
                        </a:rPr>
                        <a:t>内地居民企业通过深港通投资且连续持有</a:t>
                      </a:r>
                      <a:r>
                        <a:rPr lang="en-US" altLang="zh-CN" sz="1600" b="0" i="0" u="none" strike="noStrike" dirty="0">
                          <a:solidFill>
                            <a:srgbClr val="000000"/>
                          </a:solidFill>
                          <a:latin typeface="宋体" panose="02010600030101010101" pitchFamily="2" charset="-122"/>
                        </a:rPr>
                        <a:t>H</a:t>
                      </a:r>
                      <a:r>
                        <a:rPr lang="zh-CN" altLang="en-US" sz="1600" b="0" i="0" u="none" strike="noStrike" dirty="0">
                          <a:solidFill>
                            <a:srgbClr val="000000"/>
                          </a:solidFill>
                          <a:latin typeface="宋体" panose="02010600030101010101" pitchFamily="2" charset="-122"/>
                        </a:rPr>
                        <a:t>股满</a:t>
                      </a:r>
                      <a:r>
                        <a:rPr lang="en-US" altLang="zh-CN" sz="1600" b="0" i="0" u="none" strike="noStrike" dirty="0">
                          <a:solidFill>
                            <a:srgbClr val="000000"/>
                          </a:solidFill>
                          <a:latin typeface="宋体" panose="02010600030101010101" pitchFamily="2" charset="-122"/>
                        </a:rPr>
                        <a:t>12</a:t>
                      </a:r>
                      <a:r>
                        <a:rPr lang="zh-CN" altLang="en-US" sz="1600" b="0" i="0" u="none" strike="noStrike" dirty="0">
                          <a:solidFill>
                            <a:srgbClr val="000000"/>
                          </a:solidFill>
                          <a:latin typeface="宋体" panose="02010600030101010101" pitchFamily="2" charset="-122"/>
                        </a:rPr>
                        <a:t>个月取得的股息红利所得免征企业所得税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460">
                <a:tc>
                  <a:txBody>
                    <a:bodyPr/>
                    <a:lstStyle/>
                    <a:p>
                      <a:pPr algn="ctr" fontAlgn="ctr"/>
                      <a:r>
                        <a:rPr lang="en-US" sz="1600" b="1" i="0" u="none" strike="noStrike">
                          <a:solidFill>
                            <a:schemeClr val="bg1"/>
                          </a:solidFill>
                          <a:latin typeface="宋体" panose="02010600030101010101" pitchFamily="2" charset="-122"/>
                        </a:rPr>
                        <a:t>6</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zh-CN" sz="1600" b="0" i="0" u="none" strike="noStrike" kern="1200" dirty="0">
                          <a:solidFill>
                            <a:srgbClr val="C00000"/>
                          </a:solidFill>
                          <a:latin typeface="宋体" panose="02010600030101010101" pitchFamily="2" charset="-122"/>
                          <a:ea typeface="+mn-ea"/>
                          <a:cs typeface="+mn-cs"/>
                        </a:rPr>
                        <a:t>4.</a:t>
                      </a:r>
                      <a:r>
                        <a:rPr lang="zh-CN" altLang="en-US" sz="1600" b="0" i="0" u="none" strike="noStrike" dirty="0">
                          <a:solidFill>
                            <a:srgbClr val="000000"/>
                          </a:solidFill>
                          <a:latin typeface="宋体" panose="02010600030101010101" pitchFamily="2" charset="-122"/>
                        </a:rPr>
                        <a:t>居民企业持有创新企业</a:t>
                      </a:r>
                      <a:r>
                        <a:rPr lang="en-US" altLang="zh-CN" sz="1600" b="0" i="0" u="none" strike="noStrike" dirty="0">
                          <a:solidFill>
                            <a:srgbClr val="000000"/>
                          </a:solidFill>
                          <a:latin typeface="宋体" panose="02010600030101010101" pitchFamily="2" charset="-122"/>
                        </a:rPr>
                        <a:t>CDR</a:t>
                      </a:r>
                      <a:r>
                        <a:rPr lang="zh-CN" altLang="en-US" sz="1600" b="0" i="0" u="none" strike="noStrike" dirty="0">
                          <a:solidFill>
                            <a:srgbClr val="000000"/>
                          </a:solidFill>
                          <a:latin typeface="宋体" panose="02010600030101010101" pitchFamily="2" charset="-122"/>
                        </a:rPr>
                        <a:t>取得的股息红利所得免征企业所得税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460">
                <a:tc>
                  <a:txBody>
                    <a:bodyPr/>
                    <a:lstStyle/>
                    <a:p>
                      <a:pPr algn="ctr" fontAlgn="ctr"/>
                      <a:r>
                        <a:rPr lang="en-US" sz="1600" b="1" i="0" u="none" strike="noStrike" dirty="0">
                          <a:solidFill>
                            <a:schemeClr val="bg1"/>
                          </a:solidFill>
                          <a:latin typeface="宋体" panose="02010600030101010101" pitchFamily="2" charset="-122"/>
                        </a:rPr>
                        <a:t>7</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zh-CN" sz="1600" b="0" i="0" u="none" strike="noStrike" dirty="0">
                          <a:solidFill>
                            <a:srgbClr val="C00000"/>
                          </a:solidFill>
                          <a:latin typeface="宋体" panose="02010600030101010101" pitchFamily="2" charset="-122"/>
                        </a:rPr>
                        <a:t>5.</a:t>
                      </a:r>
                      <a:r>
                        <a:rPr lang="zh-CN" altLang="en-US" sz="1600" b="0" i="0" u="none" strike="noStrike" dirty="0">
                          <a:solidFill>
                            <a:srgbClr val="000000"/>
                          </a:solidFill>
                          <a:latin typeface="宋体" panose="02010600030101010101" pitchFamily="2" charset="-122"/>
                        </a:rPr>
                        <a:t>符合条件的居民企业之间属于股息、红利性质的永续债利息收入免征企业所得税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圆角矩形 20"/>
          <p:cNvSpPr/>
          <p:nvPr/>
        </p:nvSpPr>
        <p:spPr>
          <a:xfrm>
            <a:off x="1140180" y="2607732"/>
            <a:ext cx="10318042" cy="1399824"/>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304801"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604963" y="1090613"/>
            <a:ext cx="8170862" cy="977900"/>
            <a:chOff x="1604502" y="1473366"/>
            <a:chExt cx="8170960" cy="977226"/>
          </a:xfrm>
        </p:grpSpPr>
        <p:sp>
          <p:nvSpPr>
            <p:cNvPr id="15" name="矩形 14"/>
            <p:cNvSpPr/>
            <p:nvPr/>
          </p:nvSpPr>
          <p:spPr>
            <a:xfrm>
              <a:off x="1604502" y="1473366"/>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3"/>
              <a:ext cx="7891798" cy="46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免税收入、减计收入、所得减免等优惠明细表</a:t>
              </a:r>
              <a:r>
                <a:rPr lang="en-US" sz="2400" dirty="0" smtClean="0"/>
                <a:t>A201010</a:t>
              </a:r>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椭圆 18"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999788" y="1881188"/>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graphicFrame>
        <p:nvGraphicFramePr>
          <p:cNvPr id="20" name="表格 19"/>
          <p:cNvGraphicFramePr>
            <a:graphicFrameLocks noGrp="1"/>
          </p:cNvGraphicFramePr>
          <p:nvPr/>
        </p:nvGraphicFramePr>
        <p:xfrm>
          <a:off x="390173" y="2220839"/>
          <a:ext cx="9837561" cy="2181350"/>
        </p:xfrm>
        <a:graphic>
          <a:graphicData uri="http://schemas.openxmlformats.org/drawingml/2006/table">
            <a:tbl>
              <a:tblPr/>
              <a:tblGrid>
                <a:gridCol w="765699"/>
                <a:gridCol w="7446261"/>
                <a:gridCol w="1625601"/>
              </a:tblGrid>
              <a:tr h="341739">
                <a:tc>
                  <a:txBody>
                    <a:bodyPr/>
                    <a:lstStyle/>
                    <a:p>
                      <a:pPr marL="0" algn="ctr" defTabSz="914400" rtl="0" eaLnBrk="1" fontAlgn="ctr" latinLnBrk="0" hangingPunct="1"/>
                      <a:r>
                        <a:rPr lang="zh-CN" altLang="en-US" sz="1600" b="0" i="0" u="none" strike="noStrike" kern="1200" dirty="0">
                          <a:solidFill>
                            <a:schemeClr val="bg1"/>
                          </a:solidFill>
                          <a:latin typeface="宋体" panose="02010600030101010101" pitchFamily="2" charset="-122"/>
                          <a:ea typeface="+mn-ea"/>
                          <a:cs typeface="+mn-cs"/>
                        </a:rPr>
                        <a:t>行次</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zh-CN" altLang="en-US" sz="1600" b="0" i="0" u="none" strike="noStrike" kern="1200" dirty="0">
                          <a:solidFill>
                            <a:schemeClr val="bg1"/>
                          </a:solidFill>
                          <a:latin typeface="宋体" panose="02010600030101010101" pitchFamily="2" charset="-122"/>
                          <a:ea typeface="+mn-ea"/>
                          <a:cs typeface="+mn-cs"/>
                        </a:rPr>
                        <a:t>项          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zh-CN" altLang="en-US" sz="1600" b="0" i="0" u="none" strike="noStrike" kern="1200" dirty="0">
                          <a:solidFill>
                            <a:schemeClr val="bg1"/>
                          </a:solidFill>
                          <a:latin typeface="宋体" panose="02010600030101010101" pitchFamily="2" charset="-122"/>
                          <a:ea typeface="+mn-ea"/>
                          <a:cs typeface="+mn-cs"/>
                        </a:rPr>
                        <a:t>本年累计金额</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19421">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dirty="0">
                          <a:solidFill>
                            <a:srgbClr val="000000"/>
                          </a:solidFill>
                          <a:latin typeface="宋体" panose="02010600030101010101" pitchFamily="2" charset="-122"/>
                        </a:rPr>
                        <a:t>一、免税收入（</a:t>
                      </a:r>
                      <a:r>
                        <a:rPr lang="en-US" altLang="zh-CN" sz="1600" b="0" i="0" u="none" strike="noStrike" dirty="0">
                          <a:solidFill>
                            <a:srgbClr val="000000"/>
                          </a:solidFill>
                          <a:latin typeface="宋体" panose="02010600030101010101" pitchFamily="2" charset="-122"/>
                        </a:rPr>
                        <a:t>2+3+8+9+…+15</a:t>
                      </a: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8">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16</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dirty="0">
                          <a:solidFill>
                            <a:srgbClr val="000000"/>
                          </a:solidFill>
                          <a:latin typeface="宋体" panose="02010600030101010101" pitchFamily="2" charset="-122"/>
                        </a:rPr>
                        <a:t>二、减计收入（</a:t>
                      </a:r>
                      <a:r>
                        <a:rPr lang="en-US" altLang="zh-CN" sz="1600" b="0" i="0" u="none" strike="noStrike" dirty="0">
                          <a:solidFill>
                            <a:srgbClr val="000000"/>
                          </a:solidFill>
                          <a:latin typeface="宋体" panose="02010600030101010101" pitchFamily="2" charset="-122"/>
                        </a:rPr>
                        <a:t>17+18+22+23</a:t>
                      </a: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8">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24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dirty="0">
                          <a:solidFill>
                            <a:srgbClr val="000000"/>
                          </a:solidFill>
                          <a:latin typeface="宋体" panose="02010600030101010101" pitchFamily="2" charset="-122"/>
                        </a:rPr>
                        <a:t>三、加计扣除（</a:t>
                      </a:r>
                      <a:r>
                        <a:rPr lang="en-US" altLang="zh-CN" sz="1600" b="0" i="0" u="none" strike="noStrike" dirty="0">
                          <a:solidFill>
                            <a:srgbClr val="000000"/>
                          </a:solidFill>
                          <a:latin typeface="宋体" panose="02010600030101010101" pitchFamily="2" charset="-122"/>
                        </a:rPr>
                        <a:t>25+26+27+28</a:t>
                      </a: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8">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29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a:solidFill>
                            <a:srgbClr val="000000"/>
                          </a:solidFill>
                          <a:latin typeface="宋体" panose="02010600030101010101" pitchFamily="2" charset="-122"/>
                        </a:rPr>
                        <a:t>四、所得减免（</a:t>
                      </a:r>
                      <a:r>
                        <a:rPr lang="en-US" altLang="zh-CN" sz="1600" b="0" i="0" u="none" strike="noStrike">
                          <a:solidFill>
                            <a:srgbClr val="000000"/>
                          </a:solidFill>
                          <a:latin typeface="宋体" panose="02010600030101010101" pitchFamily="2" charset="-122"/>
                        </a:rPr>
                        <a:t>30+33+34+35+36+37+38+39+40</a:t>
                      </a:r>
                      <a:r>
                        <a:rPr lang="zh-CN" altLang="en-US" sz="1600" b="0" i="0" u="none" strike="noStrike">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8">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41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dirty="0">
                          <a:solidFill>
                            <a:srgbClr val="000000"/>
                          </a:solidFill>
                          <a:latin typeface="宋体" panose="02010600030101010101" pitchFamily="2" charset="-122"/>
                        </a:rPr>
                        <a:t>合计（</a:t>
                      </a:r>
                      <a:r>
                        <a:rPr lang="en-US" altLang="zh-CN" sz="1600" b="0" i="0" u="none" strike="noStrike" dirty="0">
                          <a:solidFill>
                            <a:srgbClr val="000000"/>
                          </a:solidFill>
                          <a:latin typeface="宋体" panose="02010600030101010101" pitchFamily="2" charset="-122"/>
                        </a:rPr>
                        <a:t>1+16+24+29</a:t>
                      </a: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8">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42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600" b="0" i="0" u="none" strike="noStrike" dirty="0">
                          <a:solidFill>
                            <a:srgbClr val="000000"/>
                          </a:solidFill>
                          <a:latin typeface="宋体" panose="02010600030101010101" pitchFamily="2" charset="-122"/>
                        </a:rPr>
                        <a:t>附列资料：</a:t>
                      </a:r>
                      <a:r>
                        <a:rPr lang="en-US" altLang="zh-CN" sz="1600" b="0" i="0" u="none" strike="noStrike" dirty="0">
                          <a:solidFill>
                            <a:srgbClr val="000000"/>
                          </a:solidFill>
                          <a:latin typeface="宋体" panose="02010600030101010101" pitchFamily="2" charset="-122"/>
                        </a:rPr>
                        <a:t>1.</a:t>
                      </a:r>
                      <a:r>
                        <a:rPr lang="zh-CN" altLang="en-US" sz="1600" b="0" i="0" u="none" strike="noStrike" dirty="0">
                          <a:solidFill>
                            <a:srgbClr val="000000"/>
                          </a:solidFill>
                          <a:latin typeface="宋体" panose="02010600030101010101" pitchFamily="2" charset="-122"/>
                        </a:rPr>
                        <a:t>支持新型冠状病毒感染的肺炎疫情防控捐赠支出全额扣除</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78">
                <a:tc>
                  <a:txBody>
                    <a:bodyPr/>
                    <a:lstStyle/>
                    <a:p>
                      <a:pPr marL="0" algn="ctr" defTabSz="914400" rtl="0" eaLnBrk="1" fontAlgn="ctr" latinLnBrk="0" hangingPunct="1"/>
                      <a:r>
                        <a:rPr lang="en-US" altLang="zh-CN" sz="1600" b="0" i="0" u="none" strike="noStrike" kern="1200" dirty="0">
                          <a:solidFill>
                            <a:schemeClr val="bg1"/>
                          </a:solidFill>
                          <a:latin typeface="宋体" panose="02010600030101010101" pitchFamily="2" charset="-122"/>
                          <a:ea typeface="+mn-ea"/>
                          <a:cs typeface="+mn-cs"/>
                        </a:rPr>
                        <a:t>43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l" fontAlgn="ctr"/>
                      <a:r>
                        <a:rPr lang="en-US" altLang="zh-CN" sz="1600" b="0" i="0" u="none" strike="noStrike" dirty="0">
                          <a:solidFill>
                            <a:srgbClr val="000000"/>
                          </a:solidFill>
                          <a:latin typeface="宋体" panose="02010600030101010101" pitchFamily="2" charset="-122"/>
                        </a:rPr>
                        <a:t>2.</a:t>
                      </a:r>
                      <a:r>
                        <a:rPr lang="zh-CN" altLang="en-US" sz="1600" b="0" i="0" u="none" strike="noStrike" dirty="0">
                          <a:solidFill>
                            <a:srgbClr val="000000"/>
                          </a:solidFill>
                          <a:latin typeface="宋体" panose="02010600030101010101" pitchFamily="2" charset="-122"/>
                        </a:rPr>
                        <a:t>扶贫捐赠支出全额扣除</a:t>
                      </a:r>
                    </a:p>
                  </a:txBody>
                  <a:tcPr marL="128587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7" name="圆角矩形 16"/>
          <p:cNvSpPr/>
          <p:nvPr/>
        </p:nvSpPr>
        <p:spPr>
          <a:xfrm>
            <a:off x="395113" y="3894668"/>
            <a:ext cx="8060265" cy="541866"/>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圆角矩形 20"/>
          <p:cNvSpPr/>
          <p:nvPr/>
        </p:nvSpPr>
        <p:spPr>
          <a:xfrm>
            <a:off x="8583463" y="3872088"/>
            <a:ext cx="1587825" cy="54186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925733" y="4685324"/>
            <a:ext cx="4385734" cy="171547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捐赠资产的</a:t>
            </a:r>
            <a:r>
              <a:rPr lang="zh-CN" altLang="en-US" b="1" dirty="0" smtClean="0">
                <a:solidFill>
                  <a:schemeClr val="tx1"/>
                </a:solidFill>
              </a:rPr>
              <a:t>公允价值</a:t>
            </a:r>
            <a:endParaRPr lang="en-US" altLang="zh-CN" b="1" dirty="0" smtClean="0">
              <a:solidFill>
                <a:schemeClr val="tx1"/>
              </a:solidFill>
            </a:endParaRPr>
          </a:p>
          <a:p>
            <a:r>
              <a:rPr lang="zh-CN" altLang="en-US" dirty="0" smtClean="0">
                <a:solidFill>
                  <a:schemeClr val="tx1"/>
                </a:solidFill>
              </a:rPr>
              <a:t>一个纳税年度内首次预缴申报时，本行允许录入大于等于</a:t>
            </a:r>
            <a:r>
              <a:rPr lang="en-US" dirty="0" smtClean="0">
                <a:solidFill>
                  <a:schemeClr val="tx1"/>
                </a:solidFill>
              </a:rPr>
              <a:t>0</a:t>
            </a:r>
            <a:r>
              <a:rPr lang="zh-CN" altLang="en-US" dirty="0" smtClean="0">
                <a:solidFill>
                  <a:schemeClr val="tx1"/>
                </a:solidFill>
              </a:rPr>
              <a:t>的金额；非首次预缴申报时，自动带出上期预缴时企业申报数据，可以修改，录入金额应大于等于上期预缴企业申报数据。</a:t>
            </a:r>
          </a:p>
        </p:txBody>
      </p:sp>
      <p:sp>
        <p:nvSpPr>
          <p:cNvPr id="16" name="圆角矩形 15"/>
          <p:cNvSpPr/>
          <p:nvPr/>
        </p:nvSpPr>
        <p:spPr>
          <a:xfrm>
            <a:off x="541867" y="4769991"/>
            <a:ext cx="5870222" cy="1709831"/>
          </a:xfrm>
          <a:prstGeom prst="roundRect">
            <a:avLst>
              <a:gd name="adj" fmla="val 0"/>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ts val="2800"/>
              </a:lnSpc>
            </a:pPr>
            <a:r>
              <a:rPr lang="zh-CN" altLang="en-US" dirty="0" smtClean="0">
                <a:solidFill>
                  <a:schemeClr val="tx1"/>
                </a:solidFill>
                <a:sym typeface="+mn-ea"/>
              </a:rPr>
              <a:t>关于公益性组织名单查询</a:t>
            </a:r>
            <a:endParaRPr lang="en-US" altLang="zh-CN" dirty="0" smtClean="0">
              <a:solidFill>
                <a:schemeClr val="tx1"/>
              </a:solidFill>
              <a:sym typeface="+mn-ea"/>
            </a:endParaRPr>
          </a:p>
          <a:p>
            <a:r>
              <a:rPr lang="zh-CN" altLang="en-US" dirty="0" smtClean="0">
                <a:solidFill>
                  <a:schemeClr val="tx1"/>
                </a:solidFill>
                <a:sym typeface="+mn-ea"/>
              </a:rPr>
              <a:t>       名单可通过每年度各级财政、民政部门（包括部级、厅级、计划单列市）门户网站查询。</a:t>
            </a:r>
          </a:p>
          <a:p>
            <a:r>
              <a:rPr lang="zh-CN" altLang="en-US" dirty="0" smtClean="0">
                <a:solidFill>
                  <a:schemeClr val="tx1"/>
                </a:solidFill>
                <a:sym typeface="+mn-ea"/>
              </a:rPr>
              <a:t>       大连市公益性组织名单目前由辽宁省统一开展确认工作并对外发布。可从辽宁省民政厅、财政厅网站查询。</a:t>
            </a:r>
            <a:endParaRPr lang="en-US" altLang="zh-CN" dirty="0" smtClean="0">
              <a:solidFill>
                <a:schemeClr val="tx1"/>
              </a:solidFill>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728126" y="1924906"/>
            <a:ext cx="9388967" cy="3267983"/>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271043" y="927631"/>
            <a:ext cx="11899946" cy="889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3"/>
            <a:ext cx="7996237" cy="763587"/>
            <a:chOff x="1718803" y="1524131"/>
            <a:chExt cx="8056659" cy="977226"/>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3"/>
              <a:ext cx="7891798" cy="46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434623" y="2091267"/>
            <a:ext cx="10274300" cy="677108"/>
          </a:xfrm>
          <a:prstGeom prst="rect">
            <a:avLst/>
          </a:prstGeom>
          <a:noFill/>
        </p:spPr>
        <p:txBody>
          <a:bodyPr wrap="square" rtlCol="0">
            <a:spAutoFit/>
          </a:bodyPr>
          <a:lstStyle/>
          <a:p>
            <a:r>
              <a:rPr lang="en-US" altLang="zh-CN" sz="2000" dirty="0" smtClean="0">
                <a:latin typeface="+mn-ea"/>
                <a:ea typeface="+mn-ea"/>
              </a:rPr>
              <a:t>1.</a:t>
            </a:r>
            <a:r>
              <a:rPr lang="zh-CN" altLang="en-US" sz="2000" dirty="0" smtClean="0">
                <a:latin typeface="+mn-ea"/>
                <a:ea typeface="+mn-ea"/>
              </a:rPr>
              <a:t>对所有纳税人屏蔽</a:t>
            </a:r>
            <a:r>
              <a:rPr lang="en-US" altLang="zh-CN" sz="2000" dirty="0" smtClean="0">
                <a:latin typeface="+mn-ea"/>
                <a:ea typeface="+mn-ea"/>
              </a:rPr>
              <a:t>A201010</a:t>
            </a:r>
            <a:r>
              <a:rPr lang="zh-CN" altLang="en-US" sz="2000" dirty="0" smtClean="0">
                <a:latin typeface="+mn-ea"/>
                <a:ea typeface="+mn-ea"/>
              </a:rPr>
              <a:t>表以下行次：</a:t>
            </a:r>
          </a:p>
          <a:p>
            <a:endParaRPr lang="zh-CN" altLang="en-US" dirty="0"/>
          </a:p>
        </p:txBody>
      </p:sp>
      <p:graphicFrame>
        <p:nvGraphicFramePr>
          <p:cNvPr id="13" name="表格 12"/>
          <p:cNvGraphicFramePr>
            <a:graphicFrameLocks noGrp="1"/>
          </p:cNvGraphicFramePr>
          <p:nvPr/>
        </p:nvGraphicFramePr>
        <p:xfrm>
          <a:off x="595841" y="2561234"/>
          <a:ext cx="5816247" cy="3244850"/>
        </p:xfrm>
        <a:graphic>
          <a:graphicData uri="http://schemas.openxmlformats.org/drawingml/2006/table">
            <a:tbl>
              <a:tblPr/>
              <a:tblGrid>
                <a:gridCol w="743488"/>
                <a:gridCol w="5072759"/>
              </a:tblGrid>
              <a:tr h="273536">
                <a:tc>
                  <a:txBody>
                    <a:bodyPr/>
                    <a:lstStyle/>
                    <a:p>
                      <a:pPr indent="229235" algn="ctr" fontAlgn="ctr">
                        <a:lnSpc>
                          <a:spcPct val="150000"/>
                        </a:lnSpc>
                        <a:spcAft>
                          <a:spcPts val="0"/>
                        </a:spcAft>
                      </a:pPr>
                      <a:r>
                        <a:rPr lang="zh-CN" sz="1400" b="1" dirty="0">
                          <a:solidFill>
                            <a:srgbClr val="000000"/>
                          </a:solidFill>
                          <a:latin typeface="Times New Roman" panose="02020603050405020304"/>
                          <a:ea typeface="宋体" panose="02010600030101010101" pitchFamily="2" charset="-122"/>
                          <a:cs typeface="宋体" panose="02010600030101010101" pitchFamily="2" charset="-122"/>
                        </a:rPr>
                        <a:t>行次</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ctr" fontAlgn="ctr">
                        <a:lnSpc>
                          <a:spcPct val="150000"/>
                        </a:lnSpc>
                        <a:spcAft>
                          <a:spcPts val="0"/>
                        </a:spcAft>
                      </a:pPr>
                      <a:r>
                        <a:rPr lang="zh-CN" sz="1400" b="1" dirty="0">
                          <a:solidFill>
                            <a:srgbClr val="000000"/>
                          </a:solidFill>
                          <a:latin typeface="Times New Roman" panose="02020603050405020304"/>
                          <a:ea typeface="宋体" panose="02010600030101010101" pitchFamily="2" charset="-122"/>
                          <a:cs typeface="宋体" panose="02010600030101010101" pitchFamily="2" charset="-122"/>
                        </a:rPr>
                        <a:t>项目</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30">
                <a:tc>
                  <a:txBody>
                    <a:bodyPr/>
                    <a:lstStyle/>
                    <a:p>
                      <a:pPr indent="228600" algn="ctr" fontAlgn="ctr">
                        <a:lnSpc>
                          <a:spcPct val="150000"/>
                        </a:lnSpc>
                        <a:spcAft>
                          <a:spcPts val="0"/>
                        </a:spcAft>
                      </a:pPr>
                      <a:r>
                        <a:rPr lang="en-US" sz="1400" dirty="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（七）中国保险保障基金有限责任公司取得的保险保障基金等收入免征企业所得税</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36">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13</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（八）中国奥委会取得北京冬奥组委支付的收入免征企业所得税</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36">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14</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（九）中国残奥委会取得北京冬奥组委分期支付的收入免征企业所得税</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36">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15</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（十）其他</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36">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23.2</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en-US" sz="140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其他</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36">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（九）其他</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TextBox 16"/>
          <p:cNvSpPr txBox="1"/>
          <p:nvPr/>
        </p:nvSpPr>
        <p:spPr>
          <a:xfrm>
            <a:off x="6852354" y="1952978"/>
            <a:ext cx="5159023" cy="1292662"/>
          </a:xfrm>
          <a:prstGeom prst="rect">
            <a:avLst/>
          </a:prstGeom>
          <a:noFill/>
        </p:spPr>
        <p:txBody>
          <a:bodyPr wrap="square" rtlCol="0">
            <a:spAutoFit/>
          </a:bodyPr>
          <a:lstStyle/>
          <a:p>
            <a:pPr lvl="0"/>
            <a:r>
              <a:rPr lang="en-US" altLang="zh-CN" sz="2000" dirty="0" smtClean="0">
                <a:latin typeface="+mn-ea"/>
                <a:ea typeface="+mn-ea"/>
              </a:rPr>
              <a:t>2. A201010</a:t>
            </a:r>
            <a:r>
              <a:rPr lang="zh-CN" altLang="en-US" sz="2000" dirty="0" smtClean="0">
                <a:latin typeface="+mn-ea"/>
                <a:ea typeface="+mn-ea"/>
              </a:rPr>
              <a:t>表以下行次只对行业代码为</a:t>
            </a:r>
            <a:r>
              <a:rPr lang="en-US" altLang="en-US" sz="2000" dirty="0" smtClean="0">
                <a:latin typeface="+mn-ea"/>
                <a:ea typeface="+mn-ea"/>
              </a:rPr>
              <a:t>66**</a:t>
            </a:r>
            <a:r>
              <a:rPr lang="en-US" altLang="zh-CN" sz="2000" dirty="0" smtClean="0">
                <a:latin typeface="+mn-ea"/>
                <a:ea typeface="+mn-ea"/>
              </a:rPr>
              <a:t>—</a:t>
            </a:r>
            <a:r>
              <a:rPr lang="en-US" altLang="en-US" sz="2000" dirty="0" smtClean="0">
                <a:latin typeface="+mn-ea"/>
                <a:ea typeface="+mn-ea"/>
              </a:rPr>
              <a:t>69**</a:t>
            </a:r>
            <a:r>
              <a:rPr lang="zh-CN" altLang="en-US" sz="2000" dirty="0" smtClean="0">
                <a:latin typeface="+mn-ea"/>
                <a:ea typeface="+mn-ea"/>
              </a:rPr>
              <a:t>开头的金融行业开放，其他行业纳税人置灰。</a:t>
            </a:r>
          </a:p>
          <a:p>
            <a:endParaRPr lang="zh-CN" altLang="en-US" dirty="0"/>
          </a:p>
        </p:txBody>
      </p:sp>
      <p:graphicFrame>
        <p:nvGraphicFramePr>
          <p:cNvPr id="18" name="表格 17"/>
          <p:cNvGraphicFramePr>
            <a:graphicFrameLocks noGrp="1"/>
          </p:cNvGraphicFramePr>
          <p:nvPr/>
        </p:nvGraphicFramePr>
        <p:xfrm>
          <a:off x="6851544" y="3282597"/>
          <a:ext cx="5092100" cy="3220650"/>
        </p:xfrm>
        <a:graphic>
          <a:graphicData uri="http://schemas.openxmlformats.org/drawingml/2006/table">
            <a:tbl>
              <a:tblPr/>
              <a:tblGrid>
                <a:gridCol w="613583"/>
                <a:gridCol w="4478517"/>
              </a:tblGrid>
              <a:tr h="634930">
                <a:tc>
                  <a:txBody>
                    <a:bodyPr/>
                    <a:lstStyle/>
                    <a:p>
                      <a:pPr indent="229235" algn="ctr" fontAlgn="ctr">
                        <a:lnSpc>
                          <a:spcPct val="150000"/>
                        </a:lnSpc>
                        <a:spcAft>
                          <a:spcPts val="0"/>
                        </a:spcAft>
                      </a:pPr>
                      <a:r>
                        <a:rPr lang="zh-CN" sz="1400" b="1" dirty="0">
                          <a:solidFill>
                            <a:srgbClr val="000000"/>
                          </a:solidFill>
                          <a:latin typeface="Times New Roman" panose="02020603050405020304"/>
                          <a:ea typeface="宋体" panose="02010600030101010101" pitchFamily="2" charset="-122"/>
                          <a:cs typeface="宋体" panose="02010600030101010101" pitchFamily="2" charset="-122"/>
                        </a:rPr>
                        <a:t>行次</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ctr" fontAlgn="ctr">
                        <a:lnSpc>
                          <a:spcPct val="150000"/>
                        </a:lnSpc>
                        <a:spcAft>
                          <a:spcPts val="0"/>
                        </a:spcAft>
                      </a:pPr>
                      <a:r>
                        <a:rPr lang="zh-CN" sz="1400" b="1" dirty="0">
                          <a:solidFill>
                            <a:srgbClr val="000000"/>
                          </a:solidFill>
                          <a:latin typeface="Times New Roman" panose="02020603050405020304"/>
                          <a:ea typeface="宋体" panose="02010600030101010101" pitchFamily="2" charset="-122"/>
                          <a:cs typeface="宋体" panose="02010600030101010101" pitchFamily="2" charset="-122"/>
                        </a:rPr>
                        <a:t>项目</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0">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18</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（二）金融、保险等机构取得的涉农利息、保费减计收入（</a:t>
                      </a:r>
                      <a:r>
                        <a:rPr lang="en-US" sz="1400" dirty="0">
                          <a:solidFill>
                            <a:srgbClr val="000000"/>
                          </a:solidFill>
                          <a:latin typeface="Times New Roman" panose="02020603050405020304"/>
                          <a:ea typeface="宋体" panose="02010600030101010101" pitchFamily="2" charset="-122"/>
                          <a:cs typeface="宋体" panose="02010600030101010101" pitchFamily="2" charset="-122"/>
                        </a:rPr>
                        <a:t>19+20+21</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0">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19</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en-US" sz="140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金融机构取得的涉农贷款利息收入在计算应纳税所得额时减计收入</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0">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en-US" sz="140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保险机构取得的涉农保费收入在计算应纳税所得额时减计收入</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0">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21</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en-US" sz="140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小额贷款公司取得的农户小额贷款利息收入在计算应纳税所得额时减计收入</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6"/>
          <p:cNvSpPr>
            <a:spLocks noChangeArrowheads="1"/>
          </p:cNvSpPr>
          <p:nvPr/>
        </p:nvSpPr>
        <p:spPr bwMode="auto">
          <a:xfrm>
            <a:off x="0" y="1612900"/>
            <a:ext cx="450850"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sp>
        <p:nvSpPr>
          <p:cNvPr id="4099" name="矩形 7"/>
          <p:cNvSpPr>
            <a:spLocks noChangeArrowheads="1"/>
          </p:cNvSpPr>
          <p:nvPr/>
        </p:nvSpPr>
        <p:spPr bwMode="auto">
          <a:xfrm>
            <a:off x="4551363" y="1612900"/>
            <a:ext cx="7640637"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sp>
        <p:nvSpPr>
          <p:cNvPr id="4100"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6096000" y="3095625"/>
            <a:ext cx="4213225" cy="769441"/>
          </a:xfrm>
          <a:prstGeom prst="rect">
            <a:avLst/>
          </a:prstGeom>
          <a:noFill/>
          <a:ln w="9525">
            <a:noFill/>
            <a:miter lim="800000"/>
          </a:ln>
        </p:spPr>
        <p:txBody>
          <a:bodyPr>
            <a:spAutoFit/>
          </a:bodyPr>
          <a:lstStyle/>
          <a:p>
            <a:pPr algn="ctr"/>
            <a:r>
              <a:rPr lang="zh-CN" altLang="en-US" sz="4400" b="1" dirty="0" smtClean="0">
                <a:solidFill>
                  <a:schemeClr val="bg2"/>
                </a:solidFill>
                <a:latin typeface="微软雅黑" panose="020B0503020204020204" pitchFamily="34" charset="-122"/>
                <a:ea typeface="微软雅黑" panose="020B0503020204020204" pitchFamily="34" charset="-122"/>
                <a:sym typeface="Khmer UI" panose="020B0502040204020203" pitchFamily="34" charset="0"/>
              </a:rPr>
              <a:t>季度</a:t>
            </a:r>
            <a:r>
              <a:rPr lang="zh-CN" altLang="en-US" sz="4400" b="1" dirty="0">
                <a:solidFill>
                  <a:schemeClr val="bg2"/>
                </a:solidFill>
                <a:latin typeface="微软雅黑" panose="020B0503020204020204" pitchFamily="34" charset="-122"/>
                <a:ea typeface="微软雅黑" panose="020B0503020204020204" pitchFamily="34" charset="-122"/>
                <a:sym typeface="Khmer UI" panose="020B0502040204020203" pitchFamily="34" charset="0"/>
              </a:rPr>
              <a:t>申报表概况</a:t>
            </a:r>
          </a:p>
        </p:txBody>
      </p:sp>
      <p:sp>
        <p:nvSpPr>
          <p:cNvPr id="4101" name="文本框 8"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7723188" y="2078038"/>
            <a:ext cx="1296987" cy="1108075"/>
          </a:xfrm>
          <a:prstGeom prst="rect">
            <a:avLst/>
          </a:prstGeom>
          <a:noFill/>
          <a:ln w="9525">
            <a:noFill/>
            <a:miter lim="800000"/>
          </a:ln>
        </p:spPr>
        <p:txBody>
          <a:bodyPr>
            <a:spAutoFit/>
          </a:bodyPr>
          <a:lstStyle/>
          <a:p>
            <a:pPr algn="ctr"/>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02" name="图片占位符 13"/>
          <p:cNvPicPr>
            <a:picLocks noGrp="1" noChangeAspect="1" noChangeArrowheads="1"/>
          </p:cNvPicPr>
          <p:nvPr>
            <p:ph sz="quarter" idx="4294967295"/>
          </p:nvPr>
        </p:nvPicPr>
        <p:blipFill>
          <a:blip r:embed="rId2"/>
          <a:srcRect/>
          <a:stretch>
            <a:fillRect/>
          </a:stretch>
        </p:blipFill>
        <p:spPr bwMode="auto">
          <a:xfrm>
            <a:off x="615950" y="1606550"/>
            <a:ext cx="3770313" cy="3632200"/>
          </a:xfrm>
          <a:prstGeom prst="rect">
            <a:avLst/>
          </a:prstGeom>
          <a:noFill/>
          <a:ln>
            <a:miter lim="800000"/>
            <a:headEnd/>
            <a:tailEnd/>
          </a:ln>
        </p:spPr>
      </p:pic>
      <p:sp>
        <p:nvSpPr>
          <p:cNvPr id="4103"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3"/>
            <a:ext cx="7996237" cy="763587"/>
            <a:chOff x="1718803" y="1524131"/>
            <a:chExt cx="8056659" cy="977226"/>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3"/>
              <a:ext cx="7891798" cy="46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434623" y="2091267"/>
            <a:ext cx="10274300" cy="677108"/>
          </a:xfrm>
          <a:prstGeom prst="rect">
            <a:avLst/>
          </a:prstGeom>
          <a:noFill/>
        </p:spPr>
        <p:txBody>
          <a:bodyPr wrap="square" rtlCol="0">
            <a:spAutoFit/>
          </a:bodyPr>
          <a:lstStyle/>
          <a:p>
            <a:pPr lvl="0"/>
            <a:r>
              <a:rPr lang="en-US" altLang="zh-CN" sz="2000" dirty="0" smtClean="0">
                <a:latin typeface="+mn-ea"/>
                <a:ea typeface="+mn-ea"/>
              </a:rPr>
              <a:t>3. A201010</a:t>
            </a:r>
            <a:r>
              <a:rPr lang="zh-CN" altLang="en-US" sz="2000" dirty="0" smtClean="0">
                <a:latin typeface="+mn-ea"/>
                <a:ea typeface="+mn-ea"/>
              </a:rPr>
              <a:t>表</a:t>
            </a:r>
            <a:r>
              <a:rPr lang="en-US" altLang="zh-CN" sz="2000" dirty="0" smtClean="0">
                <a:latin typeface="+mn-ea"/>
                <a:ea typeface="+mn-ea"/>
              </a:rPr>
              <a:t>38</a:t>
            </a:r>
            <a:r>
              <a:rPr lang="zh-CN" altLang="en-US" sz="2000" dirty="0" smtClean="0">
                <a:latin typeface="+mn-ea"/>
                <a:ea typeface="+mn-ea"/>
              </a:rPr>
              <a:t>、</a:t>
            </a:r>
            <a:r>
              <a:rPr lang="en-US" altLang="zh-CN" sz="2000" dirty="0" smtClean="0">
                <a:latin typeface="+mn-ea"/>
                <a:ea typeface="+mn-ea"/>
              </a:rPr>
              <a:t>39</a:t>
            </a:r>
            <a:r>
              <a:rPr lang="zh-CN" altLang="en-US" sz="2000" dirty="0" smtClean="0">
                <a:latin typeface="+mn-ea"/>
                <a:ea typeface="+mn-ea"/>
              </a:rPr>
              <a:t>行次只对一户企业开放：英特尔半导体（大连）有限公司</a:t>
            </a:r>
            <a:r>
              <a:rPr lang="en-US" altLang="zh-CN" sz="2000" dirty="0" smtClean="0">
                <a:latin typeface="+mn-ea"/>
                <a:ea typeface="+mn-ea"/>
              </a:rPr>
              <a:t>.</a:t>
            </a:r>
            <a:endParaRPr lang="zh-CN" altLang="en-US" sz="2000" dirty="0" smtClean="0">
              <a:latin typeface="+mn-ea"/>
              <a:ea typeface="+mn-ea"/>
            </a:endParaRPr>
          </a:p>
          <a:p>
            <a:endParaRPr lang="zh-CN" altLang="en-US" dirty="0"/>
          </a:p>
        </p:txBody>
      </p:sp>
      <p:graphicFrame>
        <p:nvGraphicFramePr>
          <p:cNvPr id="14" name="表格 13"/>
          <p:cNvGraphicFramePr>
            <a:graphicFrameLocks noGrp="1"/>
          </p:cNvGraphicFramePr>
          <p:nvPr/>
        </p:nvGraphicFramePr>
        <p:xfrm>
          <a:off x="654756" y="2822222"/>
          <a:ext cx="10024533" cy="979170"/>
        </p:xfrm>
        <a:graphic>
          <a:graphicData uri="http://schemas.openxmlformats.org/drawingml/2006/table">
            <a:tbl>
              <a:tblPr/>
              <a:tblGrid>
                <a:gridCol w="995711"/>
                <a:gridCol w="9028822"/>
              </a:tblGrid>
              <a:tr h="304800">
                <a:tc>
                  <a:txBody>
                    <a:bodyPr/>
                    <a:lstStyle/>
                    <a:p>
                      <a:pPr indent="229235" algn="ctr" fontAlgn="ctr">
                        <a:lnSpc>
                          <a:spcPct val="150000"/>
                        </a:lnSpc>
                        <a:spcAft>
                          <a:spcPts val="0"/>
                        </a:spcAft>
                      </a:pPr>
                      <a:r>
                        <a:rPr lang="zh-CN" sz="1400" b="1">
                          <a:solidFill>
                            <a:srgbClr val="000000"/>
                          </a:solidFill>
                          <a:latin typeface="Times New Roman" panose="02020603050405020304"/>
                          <a:ea typeface="宋体" panose="02010600030101010101" pitchFamily="2" charset="-122"/>
                          <a:cs typeface="宋体" panose="02010600030101010101" pitchFamily="2" charset="-122"/>
                        </a:rPr>
                        <a:t>行次</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ctr" fontAlgn="ctr">
                        <a:lnSpc>
                          <a:spcPct val="150000"/>
                        </a:lnSpc>
                        <a:spcAft>
                          <a:spcPts val="0"/>
                        </a:spcAft>
                      </a:pPr>
                      <a:r>
                        <a:rPr lang="zh-CN" sz="1400" b="1">
                          <a:solidFill>
                            <a:srgbClr val="000000"/>
                          </a:solidFill>
                          <a:latin typeface="Times New Roman" panose="02020603050405020304"/>
                          <a:ea typeface="宋体" panose="02010600030101010101" pitchFamily="2" charset="-122"/>
                          <a:cs typeface="宋体" panose="02010600030101010101" pitchFamily="2" charset="-122"/>
                        </a:rPr>
                        <a:t>项目</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38</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a:solidFill>
                            <a:srgbClr val="000000"/>
                          </a:solidFill>
                          <a:latin typeface="Times New Roman" panose="02020603050405020304"/>
                          <a:ea typeface="宋体" panose="02010600030101010101" pitchFamily="2" charset="-122"/>
                          <a:cs typeface="宋体" panose="02010600030101010101" pitchFamily="2" charset="-122"/>
                        </a:rPr>
                        <a:t>（七）线宽小于</a:t>
                      </a:r>
                      <a:r>
                        <a:rPr lang="en-US" sz="1400">
                          <a:solidFill>
                            <a:srgbClr val="000000"/>
                          </a:solidFill>
                          <a:latin typeface="Times New Roman" panose="02020603050405020304"/>
                          <a:ea typeface="宋体" panose="02010600030101010101" pitchFamily="2" charset="-122"/>
                          <a:cs typeface="宋体" panose="02010600030101010101" pitchFamily="2" charset="-122"/>
                        </a:rPr>
                        <a:t>130</a:t>
                      </a:r>
                      <a:r>
                        <a:rPr lang="zh-CN" sz="1400">
                          <a:solidFill>
                            <a:srgbClr val="000000"/>
                          </a:solidFill>
                          <a:latin typeface="Times New Roman" panose="02020603050405020304"/>
                          <a:ea typeface="宋体" panose="02010600030101010101" pitchFamily="2" charset="-122"/>
                          <a:cs typeface="宋体" panose="02010600030101010101" pitchFamily="2" charset="-122"/>
                        </a:rPr>
                        <a:t>纳米的集成电路生产项目的所得减免企业所得税</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indent="228600" algn="ctr" fontAlgn="ctr">
                        <a:lnSpc>
                          <a:spcPct val="150000"/>
                        </a:lnSpc>
                        <a:spcAft>
                          <a:spcPts val="0"/>
                        </a:spcAft>
                      </a:pPr>
                      <a:r>
                        <a:rPr lang="en-US" sz="1400">
                          <a:solidFill>
                            <a:srgbClr val="000000"/>
                          </a:solidFill>
                          <a:latin typeface="宋体" panose="02010600030101010101" pitchFamily="2" charset="-122"/>
                          <a:ea typeface="宋体" panose="02010600030101010101" pitchFamily="2" charset="-122"/>
                          <a:cs typeface="宋体" panose="02010600030101010101" pitchFamily="2" charset="-122"/>
                        </a:rPr>
                        <a:t>39</a:t>
                      </a:r>
                      <a:endParaRPr lang="zh-CN" sz="140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400" dirty="0">
                          <a:solidFill>
                            <a:srgbClr val="000000"/>
                          </a:solidFill>
                          <a:latin typeface="Times New Roman" panose="02020603050405020304"/>
                          <a:ea typeface="宋体" panose="02010600030101010101" pitchFamily="2" charset="-122"/>
                          <a:cs typeface="宋体" panose="02010600030101010101" pitchFamily="2" charset="-122"/>
                        </a:rPr>
                        <a:t>（八）线宽小于</a:t>
                      </a:r>
                      <a:r>
                        <a:rPr lang="en-US" sz="1400" dirty="0">
                          <a:solidFill>
                            <a:srgbClr val="000000"/>
                          </a:solidFill>
                          <a:latin typeface="Times New Roman" panose="02020603050405020304"/>
                          <a:ea typeface="宋体" panose="02010600030101010101" pitchFamily="2" charset="-122"/>
                          <a:cs typeface="宋体" panose="02010600030101010101" pitchFamily="2" charset="-122"/>
                        </a:rPr>
                        <a:t>65</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纳米或投资额超过</a:t>
                      </a:r>
                      <a:r>
                        <a:rPr lang="en-US" sz="1400" dirty="0">
                          <a:solidFill>
                            <a:srgbClr val="000000"/>
                          </a:solidFill>
                          <a:latin typeface="Times New Roman" panose="02020603050405020304"/>
                          <a:ea typeface="宋体" panose="02010600030101010101" pitchFamily="2" charset="-122"/>
                          <a:cs typeface="宋体" panose="02010600030101010101" pitchFamily="2" charset="-122"/>
                        </a:rPr>
                        <a:t>150</a:t>
                      </a:r>
                      <a:r>
                        <a:rPr lang="zh-CN" sz="1400" dirty="0">
                          <a:solidFill>
                            <a:srgbClr val="000000"/>
                          </a:solidFill>
                          <a:latin typeface="Times New Roman" panose="02020603050405020304"/>
                          <a:ea typeface="宋体" panose="02010600030101010101" pitchFamily="2" charset="-122"/>
                          <a:cs typeface="宋体" panose="02010600030101010101" pitchFamily="2" charset="-122"/>
                        </a:rPr>
                        <a:t>亿元的集成电路生产项目的所得减免企业所得税</a:t>
                      </a:r>
                      <a:endParaRPr lang="zh-CN" sz="1400" dirty="0">
                        <a:latin typeface="Times New Roman" panose="02020603050405020304"/>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TextBox 18"/>
          <p:cNvSpPr txBox="1"/>
          <p:nvPr/>
        </p:nvSpPr>
        <p:spPr>
          <a:xfrm>
            <a:off x="474133" y="4109156"/>
            <a:ext cx="9572978" cy="707886"/>
          </a:xfrm>
          <a:prstGeom prst="rect">
            <a:avLst/>
          </a:prstGeom>
          <a:noFill/>
        </p:spPr>
        <p:txBody>
          <a:bodyPr wrap="square" rtlCol="0">
            <a:spAutoFit/>
          </a:bodyPr>
          <a:lstStyle/>
          <a:p>
            <a:r>
              <a:rPr lang="en-US" altLang="zh-CN" sz="2000" dirty="0" smtClean="0">
                <a:latin typeface="+mn-ea"/>
                <a:ea typeface="+mn-ea"/>
              </a:rPr>
              <a:t>4. A201010</a:t>
            </a:r>
            <a:r>
              <a:rPr lang="zh-CN" altLang="en-US" sz="2000" dirty="0" smtClean="0">
                <a:latin typeface="+mn-ea"/>
                <a:ea typeface="+mn-ea"/>
              </a:rPr>
              <a:t>表第</a:t>
            </a:r>
            <a:r>
              <a:rPr lang="en-US" altLang="zh-CN" sz="2000" dirty="0" smtClean="0">
                <a:latin typeface="+mn-ea"/>
                <a:ea typeface="+mn-ea"/>
              </a:rPr>
              <a:t>8</a:t>
            </a:r>
            <a:r>
              <a:rPr lang="zh-CN" altLang="en-US" sz="2000" dirty="0" smtClean="0">
                <a:latin typeface="+mn-ea"/>
                <a:ea typeface="+mn-ea"/>
              </a:rPr>
              <a:t>行“（三）符合条件的非营利组织的收入免征企业所得税”，只有非营利组织有效期名单内的纳税人才可以填写，非名单内纳税人该行置灰。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graphicFrame>
        <p:nvGraphicFramePr>
          <p:cNvPr id="14" name="表格 13"/>
          <p:cNvGraphicFramePr>
            <a:graphicFrameLocks noGrp="1"/>
          </p:cNvGraphicFramePr>
          <p:nvPr>
            <p:custDataLst>
              <p:tags r:id="rId1"/>
            </p:custDataLst>
          </p:nvPr>
        </p:nvGraphicFramePr>
        <p:xfrm>
          <a:off x="2427111" y="627987"/>
          <a:ext cx="9347200" cy="5994400"/>
        </p:xfrm>
        <a:graphic>
          <a:graphicData uri="http://schemas.openxmlformats.org/drawingml/2006/table">
            <a:tbl>
              <a:tblPr/>
              <a:tblGrid>
                <a:gridCol w="508000"/>
                <a:gridCol w="2652889"/>
                <a:gridCol w="891822"/>
                <a:gridCol w="791301"/>
                <a:gridCol w="1575023"/>
                <a:gridCol w="1332088"/>
                <a:gridCol w="568788"/>
                <a:gridCol w="1027289"/>
              </a:tblGrid>
              <a:tr h="446249">
                <a:tc rowSpan="3">
                  <a:txBody>
                    <a:bodyPr/>
                    <a:lstStyle/>
                    <a:p>
                      <a:pPr algn="ctr" fontAlgn="ctr"/>
                      <a:r>
                        <a:rPr lang="zh-CN" altLang="en-US" sz="1200" b="1" i="0" u="none" strike="noStrike" dirty="0">
                          <a:solidFill>
                            <a:schemeClr val="bg1"/>
                          </a:solidFill>
                          <a:latin typeface="宋体" panose="02010600030101010101" pitchFamily="2" charset="-122"/>
                        </a:rPr>
                        <a:t>行次</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rowSpan="3">
                  <a:txBody>
                    <a:bodyPr/>
                    <a:lstStyle/>
                    <a:p>
                      <a:pPr algn="ctr" fontAlgn="ctr"/>
                      <a:r>
                        <a:rPr lang="zh-CN" altLang="en-US" sz="1200" b="1" i="0" u="none" strike="noStrike" dirty="0">
                          <a:solidFill>
                            <a:schemeClr val="bg1"/>
                          </a:solidFill>
                          <a:latin typeface="宋体" panose="02010600030101010101" pitchFamily="2" charset="-122"/>
                        </a:rPr>
                        <a:t>项            目</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zh-CN" altLang="en-US" sz="1200" b="1" i="0" u="none" strike="noStrike" dirty="0">
                          <a:solidFill>
                            <a:srgbClr val="FFC000"/>
                          </a:solidFill>
                          <a:latin typeface="宋体" panose="02010600030101010101" pitchFamily="2" charset="-122"/>
                        </a:rPr>
                        <a:t>本年享受优惠的</a:t>
                      </a:r>
                      <a:r>
                        <a:rPr lang="zh-CN" altLang="en-US" sz="1200" b="1" i="0" u="none" strike="noStrike" dirty="0">
                          <a:solidFill>
                            <a:schemeClr val="bg1"/>
                          </a:solidFill>
                          <a:latin typeface="宋体" panose="02010600030101010101" pitchFamily="2" charset="-122"/>
                        </a:rPr>
                        <a:t>资产原值</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5">
                  <a:txBody>
                    <a:bodyPr/>
                    <a:lstStyle/>
                    <a:p>
                      <a:pPr algn="ctr" fontAlgn="ctr"/>
                      <a:r>
                        <a:rPr lang="zh-CN" altLang="en-US" sz="1200" b="1" i="0" u="none" strike="noStrike" dirty="0">
                          <a:solidFill>
                            <a:schemeClr val="bg1"/>
                          </a:solidFill>
                          <a:latin typeface="宋体" panose="02010600030101010101" pitchFamily="2" charset="-122"/>
                        </a:rPr>
                        <a:t>本年累计折旧</a:t>
                      </a:r>
                      <a:r>
                        <a:rPr lang="en-US" altLang="zh-CN" sz="1200" b="1" i="0" u="none" strike="noStrike" dirty="0">
                          <a:solidFill>
                            <a:srgbClr val="FFC000"/>
                          </a:solidFill>
                          <a:latin typeface="宋体" panose="02010600030101010101" pitchFamily="2" charset="-122"/>
                        </a:rPr>
                        <a:t>/</a:t>
                      </a:r>
                      <a:r>
                        <a:rPr lang="zh-CN" altLang="en-US" sz="1200" b="1" i="0" u="none" strike="noStrike" dirty="0">
                          <a:solidFill>
                            <a:srgbClr val="FFC000"/>
                          </a:solidFill>
                          <a:latin typeface="宋体" panose="02010600030101010101" pitchFamily="2" charset="-122"/>
                        </a:rPr>
                        <a:t>摊销</a:t>
                      </a:r>
                      <a:r>
                        <a:rPr lang="zh-CN" altLang="en-US" sz="1200" b="1" i="0" u="none" strike="noStrike" dirty="0">
                          <a:solidFill>
                            <a:schemeClr val="bg1"/>
                          </a:solidFill>
                          <a:latin typeface="宋体" panose="02010600030101010101" pitchFamily="2" charset="-122"/>
                        </a:rPr>
                        <a:t>（扣除）金额</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583304">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1" i="0" u="none" strike="noStrike" dirty="0">
                          <a:solidFill>
                            <a:schemeClr val="bg1"/>
                          </a:solidFill>
                          <a:latin typeface="宋体" panose="02010600030101010101" pitchFamily="2" charset="-122"/>
                        </a:rPr>
                        <a:t>账载折旧</a:t>
                      </a:r>
                      <a:r>
                        <a:rPr lang="en-US" altLang="zh-CN" sz="1200" b="1" i="0" u="none" strike="noStrike" dirty="0">
                          <a:solidFill>
                            <a:srgbClr val="FFC000"/>
                          </a:solidFill>
                          <a:latin typeface="宋体" panose="02010600030101010101" pitchFamily="2" charset="-122"/>
                        </a:rPr>
                        <a:t>/</a:t>
                      </a:r>
                      <a:r>
                        <a:rPr lang="zh-CN" altLang="en-US" sz="1200" b="1" i="0" u="none" strike="noStrike" dirty="0">
                          <a:solidFill>
                            <a:srgbClr val="FFC000"/>
                          </a:solidFill>
                          <a:latin typeface="宋体" panose="02010600030101010101" pitchFamily="2" charset="-122"/>
                        </a:rPr>
                        <a:t>摊销</a:t>
                      </a:r>
                      <a:r>
                        <a:rPr lang="zh-CN" altLang="en-US" sz="1200" b="1" i="0" u="none" strike="noStrike" dirty="0">
                          <a:solidFill>
                            <a:schemeClr val="bg1"/>
                          </a:solidFill>
                          <a:latin typeface="宋体" panose="02010600030101010101" pitchFamily="2" charset="-122"/>
                        </a:rPr>
                        <a:t>金额</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200" b="1" i="0" u="none" strike="noStrike" dirty="0">
                          <a:solidFill>
                            <a:schemeClr val="bg1"/>
                          </a:solidFill>
                          <a:latin typeface="宋体" panose="02010600030101010101" pitchFamily="2" charset="-122"/>
                        </a:rPr>
                        <a:t>按照税收一般规定计算的折旧</a:t>
                      </a:r>
                      <a:r>
                        <a:rPr lang="en-US" altLang="zh-CN" sz="1200" b="1" i="0" u="none" strike="noStrike" dirty="0">
                          <a:solidFill>
                            <a:srgbClr val="FFC000"/>
                          </a:solidFill>
                          <a:latin typeface="宋体" panose="02010600030101010101" pitchFamily="2" charset="-122"/>
                        </a:rPr>
                        <a:t>/</a:t>
                      </a:r>
                      <a:r>
                        <a:rPr lang="zh-CN" altLang="en-US" sz="1200" b="1" i="0" u="none" strike="noStrike" dirty="0">
                          <a:solidFill>
                            <a:srgbClr val="FFC000"/>
                          </a:solidFill>
                          <a:latin typeface="宋体" panose="02010600030101010101" pitchFamily="2" charset="-122"/>
                        </a:rPr>
                        <a:t>摊销</a:t>
                      </a:r>
                      <a:r>
                        <a:rPr lang="zh-CN" altLang="en-US" sz="1200" b="1" i="0" u="none" strike="noStrike" dirty="0">
                          <a:solidFill>
                            <a:schemeClr val="bg1"/>
                          </a:solidFill>
                          <a:latin typeface="宋体" panose="02010600030101010101" pitchFamily="2" charset="-122"/>
                        </a:rPr>
                        <a:t>金额</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200" b="1" i="0" u="none" strike="noStrike" dirty="0">
                          <a:solidFill>
                            <a:schemeClr val="bg1"/>
                          </a:solidFill>
                          <a:latin typeface="宋体" panose="02010600030101010101" pitchFamily="2" charset="-122"/>
                        </a:rPr>
                        <a:t>享受加速政策计算的折旧</a:t>
                      </a:r>
                      <a:r>
                        <a:rPr lang="en-US" altLang="zh-CN" sz="1200" b="1" i="0" u="none" strike="noStrike" dirty="0">
                          <a:solidFill>
                            <a:srgbClr val="FFC000"/>
                          </a:solidFill>
                          <a:latin typeface="宋体" panose="02010600030101010101" pitchFamily="2" charset="-122"/>
                        </a:rPr>
                        <a:t>/</a:t>
                      </a:r>
                      <a:r>
                        <a:rPr lang="zh-CN" altLang="en-US" sz="1200" b="1" i="0" u="none" strike="noStrike" dirty="0">
                          <a:solidFill>
                            <a:srgbClr val="FFC000"/>
                          </a:solidFill>
                          <a:latin typeface="宋体" panose="02010600030101010101" pitchFamily="2" charset="-122"/>
                        </a:rPr>
                        <a:t>摊销</a:t>
                      </a:r>
                      <a:r>
                        <a:rPr lang="zh-CN" altLang="en-US" sz="1200" b="1" i="0" u="none" strike="noStrike" dirty="0">
                          <a:solidFill>
                            <a:schemeClr val="bg1"/>
                          </a:solidFill>
                          <a:latin typeface="宋体" panose="02010600030101010101" pitchFamily="2" charset="-122"/>
                        </a:rPr>
                        <a:t>金额</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200" b="1" i="0" u="none" strike="noStrike" dirty="0">
                          <a:solidFill>
                            <a:schemeClr val="bg1"/>
                          </a:solidFill>
                          <a:latin typeface="宋体" panose="02010600030101010101" pitchFamily="2" charset="-122"/>
                        </a:rPr>
                        <a:t>纳税调减金额</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200" b="1" i="0" u="none" strike="noStrike" dirty="0">
                          <a:solidFill>
                            <a:schemeClr val="bg1"/>
                          </a:solidFill>
                          <a:latin typeface="宋体" panose="02010600030101010101" pitchFamily="2" charset="-122"/>
                        </a:rPr>
                        <a:t>享受加速</a:t>
                      </a:r>
                      <a:r>
                        <a:rPr lang="zh-CN" altLang="en-US" sz="1200" b="1" i="0" u="none" strike="noStrike" dirty="0">
                          <a:solidFill>
                            <a:srgbClr val="FFC000"/>
                          </a:solidFill>
                          <a:latin typeface="宋体" panose="02010600030101010101" pitchFamily="2" charset="-122"/>
                        </a:rPr>
                        <a:t>政策</a:t>
                      </a:r>
                      <a:r>
                        <a:rPr lang="zh-CN" altLang="en-US" sz="1200" b="1" i="0" u="none" strike="noStrike" dirty="0">
                          <a:solidFill>
                            <a:schemeClr val="bg1"/>
                          </a:solidFill>
                          <a:latin typeface="宋体" panose="02010600030101010101" pitchFamily="2" charset="-122"/>
                        </a:rPr>
                        <a:t>优惠金额</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97229">
                <a:tc vMerge="1">
                  <a:txBody>
                    <a:bodyPr/>
                    <a:lstStyle/>
                    <a:p>
                      <a:endParaRPr lang="zh-CN"/>
                    </a:p>
                  </a:txBody>
                  <a:tcPr/>
                </a:tc>
                <a:tc vMerge="1">
                  <a:txBody>
                    <a:bodyPr/>
                    <a:lstStyle/>
                    <a:p>
                      <a:endParaRPr lang="zh-CN"/>
                    </a:p>
                  </a:txBody>
                  <a:tcPr/>
                </a:tc>
                <a:tc>
                  <a:txBody>
                    <a:bodyPr/>
                    <a:lstStyle/>
                    <a:p>
                      <a:pPr algn="ctr" fontAlgn="ctr"/>
                      <a:r>
                        <a:rPr lang="en-US" altLang="zh-CN" sz="1200" b="0" i="0" u="none" strike="noStrike">
                          <a:solidFill>
                            <a:srgbClr val="000000"/>
                          </a:solidFill>
                          <a:latin typeface="宋体" panose="02010600030101010101" pitchFamily="2" charset="-122"/>
                        </a:rPr>
                        <a:t>1</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2</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latin typeface="宋体" panose="02010600030101010101" pitchFamily="2" charset="-122"/>
                        </a:rPr>
                        <a:t>3</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latin typeface="宋体" panose="02010600030101010101" pitchFamily="2" charset="-122"/>
                        </a:rPr>
                        <a:t>4</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latin typeface="宋体" panose="02010600030101010101" pitchFamily="2" charset="-122"/>
                        </a:rPr>
                        <a:t>5</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latin typeface="宋体" panose="02010600030101010101" pitchFamily="2" charset="-122"/>
                        </a:rPr>
                        <a:t>6</a:t>
                      </a:r>
                      <a:r>
                        <a:rPr lang="zh-CN" altLang="en-US" sz="1200" b="0" i="0" u="none" strike="noStrike" dirty="0">
                          <a:solidFill>
                            <a:srgbClr val="000000"/>
                          </a:solidFill>
                          <a:latin typeface="宋体" panose="02010600030101010101" pitchFamily="2" charset="-122"/>
                        </a:rPr>
                        <a:t>（</a:t>
                      </a:r>
                      <a:r>
                        <a:rPr lang="en-US" altLang="zh-CN" sz="1200" b="0" i="0" u="none" strike="noStrike" dirty="0">
                          <a:solidFill>
                            <a:srgbClr val="000000"/>
                          </a:solidFill>
                          <a:latin typeface="宋体" panose="02010600030101010101" pitchFamily="2" charset="-122"/>
                        </a:rPr>
                        <a:t>4-3</a:t>
                      </a:r>
                      <a:r>
                        <a:rPr lang="zh-CN" altLang="en-US" sz="1200" b="0" i="0" u="none" strike="noStrike" dirty="0">
                          <a:solidFill>
                            <a:srgbClr val="000000"/>
                          </a:solidFill>
                          <a:latin typeface="宋体" panose="02010600030101010101" pitchFamily="2" charset="-122"/>
                        </a:rPr>
                        <a:t>）</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91675">
                <a:tc>
                  <a:txBody>
                    <a:bodyPr/>
                    <a:lstStyle/>
                    <a:p>
                      <a:pPr algn="ctr" fontAlgn="ctr"/>
                      <a:r>
                        <a:rPr lang="en-US" altLang="zh-CN" sz="1200" b="0" i="0" u="none" strike="noStrike">
                          <a:solidFill>
                            <a:schemeClr val="bg1"/>
                          </a:solidFill>
                          <a:latin typeface="宋体" panose="02010600030101010101" pitchFamily="2" charset="-122"/>
                        </a:rPr>
                        <a:t>1</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一、加速折旧、摊销（不含一次性扣除，</a:t>
                      </a:r>
                      <a:r>
                        <a:rPr lang="en-US" altLang="zh-CN" sz="1200" b="0" i="0" u="none" strike="noStrike" dirty="0">
                          <a:solidFill>
                            <a:srgbClr val="000000"/>
                          </a:solidFill>
                          <a:latin typeface="宋体" panose="02010600030101010101" pitchFamily="2" charset="-122"/>
                        </a:rPr>
                        <a:t>2+3+4+5</a:t>
                      </a:r>
                      <a:r>
                        <a:rPr lang="zh-CN" altLang="en-US" sz="1200" b="0" i="0" u="none" strike="noStrike" dirty="0">
                          <a:solidFill>
                            <a:srgbClr val="000000"/>
                          </a:solidFill>
                          <a:latin typeface="宋体" panose="02010600030101010101" pitchFamily="2" charset="-122"/>
                        </a:rPr>
                        <a:t>）</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59">
                <a:tc>
                  <a:txBody>
                    <a:bodyPr/>
                    <a:lstStyle/>
                    <a:p>
                      <a:pPr algn="ctr" fontAlgn="ctr"/>
                      <a:r>
                        <a:rPr lang="en-US" altLang="zh-CN" sz="1200" b="0" i="0" u="none" strike="noStrike" dirty="0">
                          <a:solidFill>
                            <a:schemeClr val="bg1"/>
                          </a:solidFill>
                          <a:latin typeface="宋体" panose="02010600030101010101" pitchFamily="2" charset="-122"/>
                        </a:rPr>
                        <a:t>2</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（一）重要行业固定资产加速折旧</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59">
                <a:tc>
                  <a:txBody>
                    <a:bodyPr/>
                    <a:lstStyle/>
                    <a:p>
                      <a:pPr algn="ctr" fontAlgn="ctr"/>
                      <a:r>
                        <a:rPr lang="en-US" altLang="zh-CN" sz="1200" b="0" i="0" u="none" strike="noStrike" dirty="0">
                          <a:solidFill>
                            <a:schemeClr val="bg1"/>
                          </a:solidFill>
                          <a:latin typeface="宋体" panose="02010600030101010101" pitchFamily="2" charset="-122"/>
                        </a:rPr>
                        <a:t>3</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（二）其他行业研发设备加速折旧</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360">
                <a:tc>
                  <a:txBody>
                    <a:bodyPr/>
                    <a:lstStyle/>
                    <a:p>
                      <a:pPr algn="ctr" fontAlgn="ctr"/>
                      <a:r>
                        <a:rPr lang="en-US" altLang="zh-CN" sz="1200" b="0" i="0" u="none" strike="noStrike" dirty="0">
                          <a:solidFill>
                            <a:schemeClr val="bg1"/>
                          </a:solidFill>
                          <a:latin typeface="宋体" panose="02010600030101010101" pitchFamily="2" charset="-122"/>
                        </a:rPr>
                        <a:t>4</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（三）海南自由贸易港企业固定资产加速折旧</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95">
                <a:tc>
                  <a:txBody>
                    <a:bodyPr/>
                    <a:lstStyle/>
                    <a:p>
                      <a:pPr algn="ctr" fontAlgn="ctr"/>
                      <a:r>
                        <a:rPr lang="en-US" altLang="zh-CN" sz="1200" b="0" i="0" u="none" strike="noStrike">
                          <a:solidFill>
                            <a:schemeClr val="bg1"/>
                          </a:solidFill>
                          <a:latin typeface="宋体" panose="02010600030101010101" pitchFamily="2" charset="-122"/>
                        </a:rPr>
                        <a:t>5</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（四）海南自由贸易港企业无形资产加速摊销</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91795">
                <a:tc>
                  <a:txBody>
                    <a:bodyPr/>
                    <a:lstStyle/>
                    <a:p>
                      <a:pPr algn="ctr" fontAlgn="ctr"/>
                      <a:r>
                        <a:rPr lang="en-US" altLang="zh-CN" sz="1200" b="0" i="0" u="none" strike="noStrike">
                          <a:solidFill>
                            <a:schemeClr val="bg1"/>
                          </a:solidFill>
                          <a:latin typeface="宋体" panose="02010600030101010101" pitchFamily="2" charset="-122"/>
                        </a:rPr>
                        <a:t>6</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二、固定资产、无形资产一次性扣除（</a:t>
                      </a:r>
                      <a:r>
                        <a:rPr lang="en-US" altLang="zh-CN" sz="1200" b="0" i="0" u="none" strike="noStrike" dirty="0">
                          <a:solidFill>
                            <a:srgbClr val="000000"/>
                          </a:solidFill>
                          <a:latin typeface="宋体" panose="02010600030101010101" pitchFamily="2" charset="-122"/>
                        </a:rPr>
                        <a:t>7+8+9+10</a:t>
                      </a:r>
                      <a:r>
                        <a:rPr lang="zh-CN" altLang="en-US" sz="1200" b="0" i="0" u="none" strike="noStrike" dirty="0">
                          <a:solidFill>
                            <a:srgbClr val="000000"/>
                          </a:solidFill>
                          <a:latin typeface="宋体" panose="02010600030101010101" pitchFamily="2" charset="-122"/>
                        </a:rPr>
                        <a:t>）</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795">
                <a:tc>
                  <a:txBody>
                    <a:bodyPr/>
                    <a:lstStyle/>
                    <a:p>
                      <a:pPr algn="ctr" fontAlgn="ctr"/>
                      <a:r>
                        <a:rPr lang="en-US" altLang="zh-CN" sz="1200" b="0" i="0" u="none" strike="noStrike">
                          <a:solidFill>
                            <a:schemeClr val="bg1"/>
                          </a:solidFill>
                          <a:latin typeface="宋体" panose="02010600030101010101" pitchFamily="2" charset="-122"/>
                        </a:rPr>
                        <a:t>7</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a:solidFill>
                            <a:srgbClr val="000000"/>
                          </a:solidFill>
                          <a:latin typeface="宋体" panose="02010600030101010101" pitchFamily="2" charset="-122"/>
                        </a:rPr>
                        <a:t>（一）</a:t>
                      </a:r>
                      <a:r>
                        <a:rPr lang="en-US" altLang="zh-CN" sz="1200" b="0" i="0" u="none" strike="noStrike">
                          <a:solidFill>
                            <a:srgbClr val="000000"/>
                          </a:solidFill>
                          <a:latin typeface="宋体" panose="02010600030101010101" pitchFamily="2" charset="-122"/>
                        </a:rPr>
                        <a:t>500</a:t>
                      </a:r>
                      <a:r>
                        <a:rPr lang="zh-CN" altLang="en-US" sz="1200" b="0" i="0" u="none" strike="noStrike">
                          <a:solidFill>
                            <a:srgbClr val="000000"/>
                          </a:solidFill>
                          <a:latin typeface="宋体" panose="02010600030101010101" pitchFamily="2" charset="-122"/>
                        </a:rPr>
                        <a:t>万元以下设备器具一次性扣除</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117">
                <a:tc>
                  <a:txBody>
                    <a:bodyPr/>
                    <a:lstStyle/>
                    <a:p>
                      <a:pPr algn="ctr" fontAlgn="ctr"/>
                      <a:r>
                        <a:rPr lang="en-US" altLang="zh-CN" sz="1200" b="0" i="0" u="none" strike="noStrike">
                          <a:solidFill>
                            <a:schemeClr val="bg1"/>
                          </a:solidFill>
                          <a:latin typeface="宋体" panose="02010600030101010101" pitchFamily="2" charset="-122"/>
                        </a:rPr>
                        <a:t>8</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（二）疫情防控重点保障物资生产企业单价</a:t>
                      </a:r>
                      <a:r>
                        <a:rPr lang="en-US" altLang="zh-CN" sz="1200" b="0" i="0" u="none" strike="noStrike" dirty="0">
                          <a:solidFill>
                            <a:srgbClr val="000000"/>
                          </a:solidFill>
                          <a:latin typeface="宋体" panose="02010600030101010101" pitchFamily="2" charset="-122"/>
                        </a:rPr>
                        <a:t>500</a:t>
                      </a:r>
                      <a:r>
                        <a:rPr lang="zh-CN" altLang="en-US" sz="1200" b="0" i="0" u="none" strike="noStrike" dirty="0">
                          <a:solidFill>
                            <a:srgbClr val="000000"/>
                          </a:solidFill>
                          <a:latin typeface="宋体" panose="02010600030101010101" pitchFamily="2" charset="-122"/>
                        </a:rPr>
                        <a:t>万元以上设备一次性扣除</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689">
                <a:tc>
                  <a:txBody>
                    <a:bodyPr/>
                    <a:lstStyle/>
                    <a:p>
                      <a:pPr algn="ctr" fontAlgn="ctr"/>
                      <a:r>
                        <a:rPr lang="en-US" altLang="zh-CN" sz="1200" b="0" i="0" u="none" strike="noStrike">
                          <a:solidFill>
                            <a:schemeClr val="bg1"/>
                          </a:solidFill>
                          <a:latin typeface="宋体" panose="02010600030101010101" pitchFamily="2" charset="-122"/>
                        </a:rPr>
                        <a:t>9</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（三）海南自由贸易港企业固定资产一次性扣除</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689">
                <a:tc>
                  <a:txBody>
                    <a:bodyPr/>
                    <a:lstStyle/>
                    <a:p>
                      <a:pPr algn="ctr" fontAlgn="ctr"/>
                      <a:r>
                        <a:rPr lang="en-US" altLang="zh-CN" sz="1200" b="0" i="0" u="none" strike="noStrike">
                          <a:solidFill>
                            <a:schemeClr val="bg1"/>
                          </a:solidFill>
                          <a:latin typeface="宋体" panose="02010600030101010101" pitchFamily="2" charset="-122"/>
                        </a:rPr>
                        <a:t>10</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（四）海南自由贸易港企业无形资产一次性扣除</a:t>
                      </a:r>
                    </a:p>
                  </a:txBody>
                  <a:tcPr marL="433707"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1"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52445">
                <a:tc>
                  <a:txBody>
                    <a:bodyPr/>
                    <a:lstStyle/>
                    <a:p>
                      <a:pPr algn="ctr" fontAlgn="ctr"/>
                      <a:r>
                        <a:rPr lang="en-US" altLang="zh-CN" sz="1200" b="0" i="0" u="none" strike="noStrike" dirty="0">
                          <a:solidFill>
                            <a:schemeClr val="bg1"/>
                          </a:solidFill>
                          <a:latin typeface="宋体" panose="02010600030101010101" pitchFamily="2" charset="-122"/>
                        </a:rPr>
                        <a:t>11</a:t>
                      </a:r>
                    </a:p>
                  </a:txBody>
                  <a:tcPr marL="8032" marR="8032" marT="80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a:solidFill>
                            <a:srgbClr val="000000"/>
                          </a:solidFill>
                          <a:latin typeface="宋体" panose="02010600030101010101" pitchFamily="2" charset="-122"/>
                        </a:rPr>
                        <a:t>合计（</a:t>
                      </a:r>
                      <a:r>
                        <a:rPr lang="en-US" altLang="zh-CN" sz="1200" b="0" i="0" u="none" strike="noStrike">
                          <a:solidFill>
                            <a:srgbClr val="000000"/>
                          </a:solidFill>
                          <a:latin typeface="宋体" panose="02010600030101010101" pitchFamily="2" charset="-122"/>
                        </a:rPr>
                        <a:t>1+6</a:t>
                      </a:r>
                      <a:r>
                        <a:rPr lang="zh-CN" altLang="en-US" sz="1200" b="0" i="0" u="none" strike="noStrike">
                          <a:solidFill>
                            <a:srgbClr val="000000"/>
                          </a:solidFill>
                          <a:latin typeface="宋体" panose="02010600030101010101" pitchFamily="2" charset="-122"/>
                        </a:rPr>
                        <a:t>）</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1200" b="0" i="0" u="none" strike="noStrike" dirty="0">
                          <a:solidFill>
                            <a:srgbClr val="000000"/>
                          </a:solidFill>
                          <a:latin typeface="宋体" panose="02010600030101010101" pitchFamily="2" charset="-122"/>
                        </a:rPr>
                        <a:t>　</a:t>
                      </a:r>
                    </a:p>
                  </a:txBody>
                  <a:tcPr marL="8032" marR="8032" marT="80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9" name="矩形 18"/>
          <p:cNvSpPr/>
          <p:nvPr/>
        </p:nvSpPr>
        <p:spPr>
          <a:xfrm>
            <a:off x="2343380" y="180622"/>
            <a:ext cx="7048976" cy="461665"/>
          </a:xfrm>
          <a:prstGeom prst="rect">
            <a:avLst/>
          </a:prstGeom>
        </p:spPr>
        <p:txBody>
          <a:bodyPr wrap="square">
            <a:spAutoFit/>
          </a:bodyPr>
          <a:lstStyle/>
          <a:p>
            <a:r>
              <a:rPr lang="zh-CN" altLang="en-US" sz="2400" dirty="0" smtClean="0">
                <a:latin typeface="+mn-ea"/>
                <a:ea typeface="+mn-ea"/>
              </a:rPr>
              <a:t> </a:t>
            </a:r>
            <a:r>
              <a:rPr lang="en-US" altLang="zh-CN" sz="2400" dirty="0" smtClean="0">
                <a:latin typeface="+mn-ea"/>
                <a:ea typeface="+mn-ea"/>
              </a:rPr>
              <a:t>A201020</a:t>
            </a:r>
            <a:r>
              <a:rPr lang="zh-CN" altLang="en-US" sz="2400" dirty="0" smtClean="0">
                <a:latin typeface="+mn-ea"/>
                <a:ea typeface="+mn-ea"/>
              </a:rPr>
              <a:t>资产加速折旧、摊销</a:t>
            </a:r>
            <a:r>
              <a:rPr lang="en-US" altLang="zh-CN" sz="2400" dirty="0" smtClean="0">
                <a:latin typeface="+mn-ea"/>
                <a:ea typeface="+mn-ea"/>
              </a:rPr>
              <a:t>(</a:t>
            </a:r>
            <a:r>
              <a:rPr lang="zh-CN" altLang="en-US" sz="2400" dirty="0" smtClean="0">
                <a:latin typeface="+mn-ea"/>
                <a:ea typeface="+mn-ea"/>
              </a:rPr>
              <a:t>扣除</a:t>
            </a:r>
            <a:r>
              <a:rPr lang="en-US" altLang="zh-CN" sz="2400" dirty="0" smtClean="0">
                <a:latin typeface="+mn-ea"/>
                <a:ea typeface="+mn-ea"/>
              </a:rPr>
              <a:t>)</a:t>
            </a:r>
            <a:r>
              <a:rPr lang="zh-CN" altLang="en-US" sz="2400" dirty="0" smtClean="0">
                <a:latin typeface="+mn-ea"/>
                <a:ea typeface="+mn-ea"/>
              </a:rPr>
              <a:t>优惠明细表</a:t>
            </a:r>
            <a:endParaRPr lang="zh-CN" altLang="en-US" sz="2400" dirty="0">
              <a:latin typeface="+mn-ea"/>
              <a:ea typeface="+mn-ea"/>
            </a:endParaRPr>
          </a:p>
        </p:txBody>
      </p:sp>
      <p:sp>
        <p:nvSpPr>
          <p:cNvPr id="21" name="圆角矩形 20"/>
          <p:cNvSpPr/>
          <p:nvPr/>
        </p:nvSpPr>
        <p:spPr>
          <a:xfrm>
            <a:off x="2449830" y="3086100"/>
            <a:ext cx="3127375" cy="880745"/>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圆角矩形 21"/>
          <p:cNvSpPr/>
          <p:nvPr/>
        </p:nvSpPr>
        <p:spPr>
          <a:xfrm>
            <a:off x="3754859" y="574431"/>
            <a:ext cx="7991664" cy="1348154"/>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圆角矩形 22"/>
          <p:cNvSpPr/>
          <p:nvPr/>
        </p:nvSpPr>
        <p:spPr>
          <a:xfrm>
            <a:off x="2466621" y="4720732"/>
            <a:ext cx="3110089" cy="1535288"/>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4" name="表格 23"/>
          <p:cNvGraphicFramePr>
            <a:graphicFrameLocks noGrp="1"/>
          </p:cNvGraphicFramePr>
          <p:nvPr/>
        </p:nvGraphicFramePr>
        <p:xfrm>
          <a:off x="0" y="1230489"/>
          <a:ext cx="2178756" cy="3612444"/>
        </p:xfrm>
        <a:graphic>
          <a:graphicData uri="http://schemas.openxmlformats.org/drawingml/2006/table">
            <a:tbl>
              <a:tblPr/>
              <a:tblGrid>
                <a:gridCol w="368377"/>
                <a:gridCol w="1810379"/>
              </a:tblGrid>
              <a:tr h="492916">
                <a:tc>
                  <a:txBody>
                    <a:bodyPr/>
                    <a:lstStyle/>
                    <a:p>
                      <a:pPr algn="ctr" fontAlgn="ctr"/>
                      <a:r>
                        <a:rPr lang="zh-CN" altLang="en-US" sz="1200" b="0" i="0" u="none" strike="noStrike" dirty="0">
                          <a:solidFill>
                            <a:schemeClr val="bg1"/>
                          </a:solidFill>
                          <a:latin typeface="宋体" panose="02010600030101010101" pitchFamily="2" charset="-122"/>
                        </a:rPr>
                        <a:t>行次</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200" b="0" i="0" u="none" strike="noStrike" dirty="0">
                          <a:solidFill>
                            <a:schemeClr val="bg1"/>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965115">
                <a:tc>
                  <a:txBody>
                    <a:bodyPr/>
                    <a:lstStyle/>
                    <a:p>
                      <a:pPr algn="ctr" fontAlgn="ctr"/>
                      <a:r>
                        <a:rPr lang="en-US" altLang="zh-CN" sz="1200" b="0" i="0" u="none" strike="noStrike" dirty="0">
                          <a:solidFill>
                            <a:schemeClr val="bg1"/>
                          </a:solidFill>
                          <a:latin typeface="宋体" panose="02010600030101010101" pitchFamily="2" charset="-122"/>
                        </a:rPr>
                        <a:t>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一、固定资产加速折旧（不含一次性扣除，</a:t>
                      </a:r>
                      <a:r>
                        <a:rPr lang="en-US" altLang="zh-CN" sz="1200" b="0" i="0" u="none" strike="noStrike" dirty="0">
                          <a:solidFill>
                            <a:srgbClr val="000000"/>
                          </a:solidFill>
                          <a:latin typeface="宋体" panose="02010600030101010101" pitchFamily="2" charset="-122"/>
                        </a:rPr>
                        <a:t>2+3</a:t>
                      </a:r>
                      <a:r>
                        <a:rPr lang="zh-CN" altLang="en-US" sz="12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983">
                <a:tc>
                  <a:txBody>
                    <a:bodyPr/>
                    <a:lstStyle/>
                    <a:p>
                      <a:pPr algn="ctr" fontAlgn="ctr"/>
                      <a:r>
                        <a:rPr lang="en-US" altLang="zh-CN" sz="1200" b="0" i="0" u="none" strike="noStrike" dirty="0">
                          <a:solidFill>
                            <a:schemeClr val="bg1"/>
                          </a:solidFill>
                          <a:latin typeface="宋体" panose="02010600030101010101" pitchFamily="2" charset="-122"/>
                        </a:rPr>
                        <a:t>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（一）重要行业固定资产加速折旧</a:t>
                      </a:r>
                    </a:p>
                  </a:txBody>
                  <a:tcPr marL="5143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827">
                <a:tc>
                  <a:txBody>
                    <a:bodyPr/>
                    <a:lstStyle/>
                    <a:p>
                      <a:pPr algn="ctr" fontAlgn="ctr"/>
                      <a:r>
                        <a:rPr lang="en-US" altLang="zh-CN" sz="1200" b="0" i="0" u="none" strike="noStrike">
                          <a:solidFill>
                            <a:schemeClr val="bg1"/>
                          </a:solidFill>
                          <a:latin typeface="宋体" panose="02010600030101010101" pitchFamily="2" charset="-122"/>
                        </a:rPr>
                        <a:t>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（二）其他行业研发设备加速折旧</a:t>
                      </a:r>
                    </a:p>
                  </a:txBody>
                  <a:tcPr marL="5143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744">
                <a:tc>
                  <a:txBody>
                    <a:bodyPr/>
                    <a:lstStyle/>
                    <a:p>
                      <a:pPr algn="ctr" fontAlgn="ctr"/>
                      <a:r>
                        <a:rPr lang="en-US" altLang="zh-CN" sz="1200" b="0" i="0" u="none" strike="noStrike">
                          <a:solidFill>
                            <a:schemeClr val="bg1"/>
                          </a:solidFill>
                          <a:latin typeface="宋体" panose="02010600030101010101" pitchFamily="2" charset="-122"/>
                        </a:rPr>
                        <a:t>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二、固定资产一次性扣除</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859">
                <a:tc>
                  <a:txBody>
                    <a:bodyPr/>
                    <a:lstStyle/>
                    <a:p>
                      <a:pPr algn="ctr" fontAlgn="ctr"/>
                      <a:r>
                        <a:rPr lang="en-US" altLang="zh-CN" sz="1200" b="0" i="0" u="none" strike="noStrike" dirty="0">
                          <a:solidFill>
                            <a:schemeClr val="bg1"/>
                          </a:solidFill>
                          <a:latin typeface="宋体" panose="02010600030101010101" pitchFamily="2" charset="-122"/>
                        </a:rPr>
                        <a:t>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200" b="0" i="0" u="none" strike="noStrike" dirty="0">
                          <a:solidFill>
                            <a:srgbClr val="000000"/>
                          </a:solidFill>
                          <a:latin typeface="宋体" panose="02010600030101010101" pitchFamily="2" charset="-122"/>
                        </a:rPr>
                        <a:t>合计（</a:t>
                      </a:r>
                      <a:r>
                        <a:rPr lang="en-US" altLang="zh-CN" sz="1200" b="0" i="0" u="none" strike="noStrike" dirty="0">
                          <a:solidFill>
                            <a:srgbClr val="000000"/>
                          </a:solidFill>
                          <a:latin typeface="宋体" panose="02010600030101010101" pitchFamily="2" charset="-122"/>
                        </a:rPr>
                        <a:t>1+4</a:t>
                      </a:r>
                      <a:r>
                        <a:rPr lang="zh-CN" altLang="en-US" sz="12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25" name="椭圆 24"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1266488" y="1922957"/>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26" name="椭圆 2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97732" y="175155"/>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smtClean="0">
                <a:solidFill>
                  <a:schemeClr val="tx1"/>
                </a:solidFill>
              </a:rPr>
              <a:t>旧</a:t>
            </a:r>
            <a:endParaRPr lang="zh-CN" altLang="en-US" sz="4000" dirty="0">
              <a:solidFill>
                <a:schemeClr val="tx1"/>
              </a:solidFill>
            </a:endParaRPr>
          </a:p>
        </p:txBody>
      </p:sp>
      <p:sp>
        <p:nvSpPr>
          <p:cNvPr id="11" name="TextBox 10"/>
          <p:cNvSpPr txBox="1"/>
          <p:nvPr/>
        </p:nvSpPr>
        <p:spPr>
          <a:xfrm>
            <a:off x="5621866" y="5348251"/>
            <a:ext cx="6163733" cy="800219"/>
          </a:xfrm>
          <a:prstGeom prst="rect">
            <a:avLst/>
          </a:prstGeom>
          <a:noFill/>
        </p:spPr>
        <p:txBody>
          <a:bodyPr wrap="square" rtlCol="0">
            <a:spAutoFit/>
          </a:bodyPr>
          <a:lstStyle/>
          <a:p>
            <a:r>
              <a:rPr lang="zh-CN" altLang="en-US" sz="1400" b="1" dirty="0" smtClean="0">
                <a:solidFill>
                  <a:srgbClr val="C00000"/>
                </a:solidFill>
              </a:rPr>
              <a:t>若固定资产同时符合“</a:t>
            </a:r>
            <a:r>
              <a:rPr lang="en-US" sz="1400" b="1" dirty="0" smtClean="0">
                <a:solidFill>
                  <a:srgbClr val="C00000"/>
                </a:solidFill>
              </a:rPr>
              <a:t>500</a:t>
            </a:r>
            <a:r>
              <a:rPr lang="zh-CN" altLang="en-US" sz="1400" b="1" dirty="0" smtClean="0">
                <a:solidFill>
                  <a:srgbClr val="C00000"/>
                </a:solidFill>
              </a:rPr>
              <a:t>万元以下设备器具一次性扣除”政策的自行选择在第</a:t>
            </a:r>
            <a:r>
              <a:rPr lang="en-US" sz="1400" b="1" dirty="0" smtClean="0">
                <a:solidFill>
                  <a:srgbClr val="C00000"/>
                </a:solidFill>
              </a:rPr>
              <a:t>7</a:t>
            </a:r>
            <a:r>
              <a:rPr lang="zh-CN" altLang="en-US" sz="1400" b="1" dirty="0" smtClean="0">
                <a:solidFill>
                  <a:srgbClr val="C00000"/>
                </a:solidFill>
              </a:rPr>
              <a:t>行或本行填报，但不得重复填报。</a:t>
            </a:r>
          </a:p>
          <a:p>
            <a:endParaRPr lang="zh-CN" altLang="en-US" dirty="0"/>
          </a:p>
        </p:txBody>
      </p:sp>
      <p:sp>
        <p:nvSpPr>
          <p:cNvPr id="3" name="TextBox 10"/>
          <p:cNvSpPr txBox="1"/>
          <p:nvPr/>
        </p:nvSpPr>
        <p:spPr>
          <a:xfrm>
            <a:off x="5708015" y="3086100"/>
            <a:ext cx="6038215" cy="521970"/>
          </a:xfrm>
          <a:prstGeom prst="rect">
            <a:avLst/>
          </a:prstGeom>
          <a:noFill/>
        </p:spPr>
        <p:txBody>
          <a:bodyPr wrap="square" rtlCol="0">
            <a:spAutoFit/>
          </a:bodyPr>
          <a:lstStyle/>
          <a:p>
            <a:r>
              <a:rPr sz="1400" b="1" dirty="0" smtClean="0">
                <a:solidFill>
                  <a:srgbClr val="C00000"/>
                </a:solidFill>
              </a:rPr>
              <a:t>若固定资产同时符合重要行业加速折旧政策条件，纳税人自行选择在本表第2行或第4行填报，但不得重复填报。</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12" name="矩形 11"/>
          <p:cNvSpPr/>
          <p:nvPr/>
        </p:nvSpPr>
        <p:spPr>
          <a:xfrm>
            <a:off x="585788" y="1035050"/>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638175" y="1500188"/>
            <a:ext cx="11002963" cy="5164137"/>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604962" y="1035050"/>
            <a:ext cx="9202737" cy="1085850"/>
            <a:chOff x="1604502" y="1473366"/>
            <a:chExt cx="5263620" cy="988791"/>
          </a:xfrm>
        </p:grpSpPr>
        <p:sp>
          <p:nvSpPr>
            <p:cNvPr id="15" name="矩形 14"/>
            <p:cNvSpPr/>
            <p:nvPr/>
          </p:nvSpPr>
          <p:spPr>
            <a:xfrm>
              <a:off x="1604502" y="1473366"/>
              <a:ext cx="4261199" cy="98879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7600" name="文本框 15"/>
            <p:cNvSpPr txBox="1">
              <a:spLocks noChangeArrowheads="1"/>
            </p:cNvSpPr>
            <p:nvPr/>
          </p:nvSpPr>
          <p:spPr bwMode="auto">
            <a:xfrm>
              <a:off x="1883664" y="1638813"/>
              <a:ext cx="4984458" cy="42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减免所得税优惠明细表</a:t>
              </a:r>
              <a:r>
                <a:rPr lang="en-US" altLang="zh-CN" sz="2400" dirty="0" smtClean="0"/>
                <a:t>A201030</a:t>
              </a:r>
              <a:endParaRPr lang="zh-CN" altLang="en-US" sz="2400" dirty="0"/>
            </a:p>
          </p:txBody>
        </p:sp>
      </p:grpSp>
      <p:pic>
        <p:nvPicPr>
          <p:cNvPr id="67593" name="图形 4" descr="报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04298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表格 13"/>
          <p:cNvGraphicFramePr>
            <a:graphicFrameLocks noGrp="1"/>
          </p:cNvGraphicFramePr>
          <p:nvPr/>
        </p:nvGraphicFramePr>
        <p:xfrm>
          <a:off x="745067" y="2278769"/>
          <a:ext cx="10566400" cy="2146958"/>
        </p:xfrm>
        <a:graphic>
          <a:graphicData uri="http://schemas.openxmlformats.org/drawingml/2006/table">
            <a:tbl>
              <a:tblPr/>
              <a:tblGrid>
                <a:gridCol w="989612"/>
                <a:gridCol w="7990202"/>
                <a:gridCol w="1586586"/>
              </a:tblGrid>
              <a:tr h="382928">
                <a:tc>
                  <a:txBody>
                    <a:bodyPr/>
                    <a:lstStyle/>
                    <a:p>
                      <a:pPr algn="ctr" fontAlgn="ctr"/>
                      <a:r>
                        <a:rPr lang="zh-CN" altLang="en-US" sz="1600" b="0" i="0" u="none" strike="noStrike" dirty="0">
                          <a:solidFill>
                            <a:srgbClr val="000000"/>
                          </a:solidFill>
                          <a:latin typeface="宋体" panose="02010600030101010101" pitchFamily="2" charset="-122"/>
                        </a:rPr>
                        <a:t>行次</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本年累计金额</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160">
                <a:tc>
                  <a:txBody>
                    <a:bodyPr/>
                    <a:lstStyle/>
                    <a:p>
                      <a:pPr algn="l" fontAlgn="ctr"/>
                      <a:r>
                        <a:rPr lang="en-US" altLang="zh-CN" sz="1600" b="0" i="0" u="none" strike="noStrike">
                          <a:solidFill>
                            <a:srgbClr val="000000"/>
                          </a:solidFill>
                          <a:latin typeface="宋体" panose="02010600030101010101" pitchFamily="2" charset="-122"/>
                        </a:rPr>
                        <a:t>23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二十三、设在西部地区的鼓励类产业企业减按</a:t>
                      </a:r>
                      <a:r>
                        <a:rPr lang="en-US" altLang="zh-CN" sz="1600" b="0" i="0" u="none" strike="noStrike" dirty="0">
                          <a:solidFill>
                            <a:srgbClr val="000000"/>
                          </a:solidFill>
                          <a:latin typeface="宋体" panose="02010600030101010101" pitchFamily="2" charset="-122"/>
                        </a:rPr>
                        <a:t>15%</a:t>
                      </a:r>
                      <a:r>
                        <a:rPr lang="zh-CN" altLang="en-US" sz="1600" b="0" i="0" u="none" strike="noStrike" dirty="0">
                          <a:solidFill>
                            <a:srgbClr val="000000"/>
                          </a:solidFill>
                          <a:latin typeface="宋体" panose="02010600030101010101" pitchFamily="2" charset="-122"/>
                        </a:rPr>
                        <a:t>的税率征收企业所得税</a:t>
                      </a:r>
                      <a:r>
                        <a:rPr lang="en-US" altLang="zh-CN" sz="1600" b="1" i="0" u="none" strike="noStrike" dirty="0">
                          <a:solidFill>
                            <a:srgbClr val="C00000"/>
                          </a:solidFill>
                          <a:latin typeface="宋体" panose="02010600030101010101" pitchFamily="2" charset="-122"/>
                        </a:rPr>
                        <a:t>(</a:t>
                      </a:r>
                      <a:r>
                        <a:rPr lang="zh-CN" altLang="en-US" sz="1600" b="1" i="0" u="none" strike="noStrike" dirty="0">
                          <a:solidFill>
                            <a:srgbClr val="C00000"/>
                          </a:solidFill>
                          <a:latin typeface="宋体" panose="02010600030101010101" pitchFamily="2" charset="-122"/>
                        </a:rPr>
                        <a:t>主营业务收入占比</a:t>
                      </a:r>
                      <a:r>
                        <a:rPr lang="en-US" altLang="zh-CN" sz="1600" b="1" i="0" u="sng" strike="noStrike" dirty="0">
                          <a:solidFill>
                            <a:srgbClr val="C00000"/>
                          </a:solidFill>
                          <a:latin typeface="宋体" panose="02010600030101010101" pitchFamily="2" charset="-122"/>
                        </a:rPr>
                        <a:t>____</a:t>
                      </a:r>
                      <a:r>
                        <a:rPr lang="en-US" altLang="zh-CN" sz="1600" b="1" i="0" u="none" strike="noStrike" dirty="0">
                          <a:solidFill>
                            <a:srgbClr val="C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二十八、其他（</a:t>
                      </a:r>
                      <a:r>
                        <a:rPr lang="en-US" altLang="zh-CN" sz="1600" b="0" i="0" u="none" strike="noStrike" dirty="0">
                          <a:solidFill>
                            <a:srgbClr val="000000"/>
                          </a:solidFill>
                          <a:latin typeface="宋体" panose="02010600030101010101" pitchFamily="2" charset="-122"/>
                        </a:rPr>
                        <a:t>28.1+28.2+28.3+28.4</a:t>
                      </a: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    </a:t>
                      </a:r>
                      <a:r>
                        <a:rPr lang="en-US" altLang="zh-CN" sz="1600" b="0" i="0" u="none" strike="noStrike" dirty="0">
                          <a:solidFill>
                            <a:srgbClr val="000000"/>
                          </a:solidFill>
                          <a:latin typeface="宋体" panose="02010600030101010101" pitchFamily="2" charset="-122"/>
                        </a:rPr>
                        <a:t>1.</a:t>
                      </a:r>
                      <a:r>
                        <a:rPr lang="zh-CN" altLang="en-US" sz="1600" b="0" i="0" u="none" strike="noStrike" dirty="0">
                          <a:solidFill>
                            <a:srgbClr val="000000"/>
                          </a:solidFill>
                          <a:latin typeface="宋体" panose="02010600030101010101" pitchFamily="2" charset="-122"/>
                        </a:rPr>
                        <a:t>从事污染防治的第三方企业减按</a:t>
                      </a:r>
                      <a:r>
                        <a:rPr lang="en-US" altLang="zh-CN" sz="1600" b="0" i="0" u="none" strike="noStrike" dirty="0">
                          <a:solidFill>
                            <a:srgbClr val="000000"/>
                          </a:solidFill>
                          <a:latin typeface="宋体" panose="02010600030101010101" pitchFamily="2" charset="-122"/>
                        </a:rPr>
                        <a:t>15%</a:t>
                      </a:r>
                      <a:r>
                        <a:rPr lang="zh-CN" altLang="en-US" sz="1600" b="0" i="0" u="none" strike="noStrike" dirty="0">
                          <a:solidFill>
                            <a:srgbClr val="000000"/>
                          </a:solidFill>
                          <a:latin typeface="宋体" panose="02010600030101010101" pitchFamily="2" charset="-122"/>
                        </a:rPr>
                        <a:t>的税率征收企业所得税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dirty="0">
                          <a:solidFill>
                            <a:srgbClr val="000000"/>
                          </a:solidFill>
                          <a:latin typeface="宋体" panose="02010600030101010101" pitchFamily="2" charset="-122"/>
                        </a:rPr>
                        <a:t>28.2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1" i="0" u="none" strike="noStrike" dirty="0">
                          <a:solidFill>
                            <a:srgbClr val="C00000"/>
                          </a:solidFill>
                          <a:latin typeface="宋体" panose="02010600030101010101" pitchFamily="2" charset="-122"/>
                        </a:rPr>
                        <a:t>    </a:t>
                      </a:r>
                      <a:r>
                        <a:rPr lang="en-US" altLang="zh-CN" sz="1600" b="1" i="0" u="none" strike="noStrike" dirty="0">
                          <a:solidFill>
                            <a:srgbClr val="C00000"/>
                          </a:solidFill>
                          <a:latin typeface="宋体" panose="02010600030101010101" pitchFamily="2" charset="-122"/>
                        </a:rPr>
                        <a:t>2.</a:t>
                      </a:r>
                      <a:r>
                        <a:rPr lang="zh-CN" altLang="en-US" sz="1600" b="1" i="0" u="none" strike="noStrike" dirty="0">
                          <a:solidFill>
                            <a:srgbClr val="C00000"/>
                          </a:solidFill>
                          <a:latin typeface="宋体" panose="02010600030101010101" pitchFamily="2" charset="-122"/>
                        </a:rPr>
                        <a:t>海南自由贸易港的鼓励类产业企业减按</a:t>
                      </a:r>
                      <a:r>
                        <a:rPr lang="en-US" altLang="zh-CN" sz="1600" b="1" i="0" u="none" strike="noStrike" dirty="0">
                          <a:solidFill>
                            <a:srgbClr val="C00000"/>
                          </a:solidFill>
                          <a:latin typeface="宋体" panose="02010600030101010101" pitchFamily="2" charset="-122"/>
                        </a:rPr>
                        <a:t>15%</a:t>
                      </a:r>
                      <a:r>
                        <a:rPr lang="zh-CN" altLang="en-US" sz="1600" b="1" i="0" u="none" strike="noStrike" dirty="0">
                          <a:solidFill>
                            <a:srgbClr val="C00000"/>
                          </a:solidFill>
                          <a:latin typeface="宋体" panose="02010600030101010101" pitchFamily="2" charset="-122"/>
                        </a:rPr>
                        <a:t>税率征收企业所得税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1" i="0" u="none" strike="noStrike" dirty="0">
                          <a:solidFill>
                            <a:srgbClr val="C00000"/>
                          </a:solidFill>
                          <a:latin typeface="宋体" panose="02010600030101010101" pitchFamily="2" charset="-122"/>
                        </a:rPr>
                        <a:t>    </a:t>
                      </a:r>
                      <a:r>
                        <a:rPr lang="en-US" altLang="zh-CN" sz="1600" b="1" i="0" u="none" strike="noStrike" dirty="0">
                          <a:solidFill>
                            <a:srgbClr val="C00000"/>
                          </a:solidFill>
                          <a:latin typeface="宋体" panose="02010600030101010101" pitchFamily="2" charset="-122"/>
                        </a:rPr>
                        <a:t>3.</a:t>
                      </a:r>
                      <a:r>
                        <a:rPr lang="zh-CN" altLang="en-US" sz="1600" b="1" i="0" u="none" strike="noStrike" dirty="0">
                          <a:solidFill>
                            <a:srgbClr val="C00000"/>
                          </a:solidFill>
                          <a:latin typeface="宋体" panose="02010600030101010101" pitchFamily="2" charset="-122"/>
                        </a:rPr>
                        <a:t>其他</a:t>
                      </a:r>
                      <a:r>
                        <a:rPr lang="en-US" altLang="zh-CN" sz="1600" b="1" i="0" u="none" strike="noStrike" dirty="0">
                          <a:solidFill>
                            <a:srgbClr val="C00000"/>
                          </a:solidFill>
                          <a:latin typeface="宋体" panose="02010600030101010101" pitchFamily="2" charset="-122"/>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    </a:t>
                      </a:r>
                      <a:r>
                        <a:rPr lang="en-US" altLang="zh-CN" sz="1600" b="1" i="0" u="none" strike="noStrike" dirty="0">
                          <a:solidFill>
                            <a:srgbClr val="C00000"/>
                          </a:solidFill>
                          <a:latin typeface="宋体" panose="02010600030101010101" pitchFamily="2" charset="-122"/>
                        </a:rPr>
                        <a:t>4</a:t>
                      </a:r>
                      <a:r>
                        <a:rPr lang="en-US" altLang="zh-CN" sz="1600" b="0" i="0" u="none" strike="noStrike" dirty="0">
                          <a:solidFill>
                            <a:srgbClr val="C00000"/>
                          </a:solidFill>
                          <a:latin typeface="宋体" panose="02010600030101010101" pitchFamily="2" charset="-122"/>
                        </a:rPr>
                        <a:t>.</a:t>
                      </a:r>
                      <a:r>
                        <a:rPr lang="zh-CN" altLang="en-US" sz="1600" b="0" i="0" u="none" strike="noStrike" dirty="0">
                          <a:solidFill>
                            <a:srgbClr val="000000"/>
                          </a:solidFill>
                          <a:latin typeface="宋体" panose="02010600030101010101" pitchFamily="2" charset="-122"/>
                        </a:rPr>
                        <a:t>其他</a:t>
                      </a:r>
                      <a:r>
                        <a:rPr lang="en-US" altLang="zh-CN" sz="1600" b="1" i="0" u="none" strike="noStrike" dirty="0">
                          <a:solidFill>
                            <a:srgbClr val="C00000"/>
                          </a:solidFill>
                          <a:latin typeface="宋体" panose="02010600030101010101" pitchFamily="2" charset="-122"/>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圆角矩形 17"/>
          <p:cNvSpPr/>
          <p:nvPr/>
        </p:nvSpPr>
        <p:spPr>
          <a:xfrm>
            <a:off x="722489" y="2635318"/>
            <a:ext cx="10588977" cy="55943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05258" y="4538132"/>
            <a:ext cx="7048609" cy="1783646"/>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1600" dirty="0" smtClean="0">
              <a:solidFill>
                <a:schemeClr val="tx1"/>
              </a:solidFill>
            </a:endParaRPr>
          </a:p>
          <a:p>
            <a:r>
              <a:rPr lang="zh-CN" altLang="en-US" sz="1600" dirty="0" smtClean="0">
                <a:solidFill>
                  <a:schemeClr val="tx1"/>
                </a:solidFill>
              </a:rPr>
              <a:t>跨地区经营汇总纳税企业总机构和分支机构因享受该项优惠政策适用不同税率的，本行填报按照</a:t>
            </a:r>
            <a:r>
              <a:rPr lang="en-US" altLang="zh-CN" sz="1600" dirty="0" smtClean="0">
                <a:solidFill>
                  <a:schemeClr val="tx1"/>
                </a:solidFill>
              </a:rPr>
              <a:t>《</a:t>
            </a:r>
            <a:r>
              <a:rPr lang="zh-CN" altLang="en-US" sz="1600" dirty="0" smtClean="0">
                <a:solidFill>
                  <a:schemeClr val="tx1"/>
                </a:solidFill>
              </a:rPr>
              <a:t>国家税务总局关于印发</a:t>
            </a:r>
            <a:r>
              <a:rPr lang="en-US" altLang="zh-CN" sz="1600" dirty="0" smtClean="0">
                <a:solidFill>
                  <a:schemeClr val="tx1"/>
                </a:solidFill>
              </a:rPr>
              <a:t>〈</a:t>
            </a:r>
            <a:r>
              <a:rPr lang="zh-CN" altLang="en-US" sz="1600" dirty="0" smtClean="0">
                <a:solidFill>
                  <a:schemeClr val="tx1"/>
                </a:solidFill>
              </a:rPr>
              <a:t>跨地区经营汇总纳税企业所得税征收管理办法</a:t>
            </a:r>
            <a:r>
              <a:rPr lang="en-US" altLang="zh-CN" sz="1600" dirty="0" smtClean="0">
                <a:solidFill>
                  <a:schemeClr val="tx1"/>
                </a:solidFill>
              </a:rPr>
              <a:t>〉</a:t>
            </a:r>
            <a:r>
              <a:rPr lang="zh-CN" altLang="en-US" sz="1600" dirty="0" smtClean="0">
                <a:solidFill>
                  <a:schemeClr val="tx1"/>
                </a:solidFill>
              </a:rPr>
              <a:t>的公告</a:t>
            </a:r>
            <a:r>
              <a:rPr lang="en-US" altLang="zh-CN" sz="1600" dirty="0" smtClean="0">
                <a:solidFill>
                  <a:schemeClr val="tx1"/>
                </a:solidFill>
              </a:rPr>
              <a:t>》</a:t>
            </a:r>
            <a:r>
              <a:rPr lang="zh-CN" altLang="en-US" sz="1600" dirty="0" smtClean="0">
                <a:solidFill>
                  <a:schemeClr val="tx1"/>
                </a:solidFill>
              </a:rPr>
              <a:t>（</a:t>
            </a:r>
            <a:r>
              <a:rPr lang="en-US" sz="1600" dirty="0" smtClean="0">
                <a:solidFill>
                  <a:schemeClr val="tx1"/>
                </a:solidFill>
              </a:rPr>
              <a:t>2012</a:t>
            </a:r>
            <a:r>
              <a:rPr lang="zh-CN" altLang="en-US" sz="1600" dirty="0" smtClean="0">
                <a:solidFill>
                  <a:schemeClr val="tx1"/>
                </a:solidFill>
              </a:rPr>
              <a:t>年第</a:t>
            </a:r>
            <a:r>
              <a:rPr lang="en-US" sz="1600" dirty="0" smtClean="0">
                <a:solidFill>
                  <a:schemeClr val="tx1"/>
                </a:solidFill>
              </a:rPr>
              <a:t>57</a:t>
            </a:r>
            <a:r>
              <a:rPr lang="zh-CN" altLang="en-US" sz="1600" dirty="0" smtClean="0">
                <a:solidFill>
                  <a:schemeClr val="tx1"/>
                </a:solidFill>
              </a:rPr>
              <a:t>号）第十八条规定计算的减免税额。</a:t>
            </a:r>
          </a:p>
          <a:p>
            <a:r>
              <a:rPr lang="zh-CN" altLang="en-US" sz="1600" dirty="0" smtClean="0">
                <a:solidFill>
                  <a:schemeClr val="tx1"/>
                </a:solidFill>
              </a:rPr>
              <a:t>纳税人填报该行次时，需填报符合</a:t>
            </a:r>
            <a:r>
              <a:rPr lang="en-US" altLang="zh-CN" sz="1600" dirty="0" smtClean="0">
                <a:solidFill>
                  <a:schemeClr val="tx1"/>
                </a:solidFill>
              </a:rPr>
              <a:t>《</a:t>
            </a:r>
            <a:r>
              <a:rPr lang="zh-CN" altLang="en-US" sz="1600" dirty="0" smtClean="0">
                <a:solidFill>
                  <a:schemeClr val="tx1"/>
                </a:solidFill>
              </a:rPr>
              <a:t>西部地区鼓励类产业目录</a:t>
            </a:r>
            <a:r>
              <a:rPr lang="en-US" altLang="zh-CN" sz="1600" dirty="0" smtClean="0">
                <a:solidFill>
                  <a:schemeClr val="tx1"/>
                </a:solidFill>
              </a:rPr>
              <a:t>》</a:t>
            </a:r>
            <a:r>
              <a:rPr lang="zh-CN" altLang="en-US" sz="1600" dirty="0" smtClean="0">
                <a:solidFill>
                  <a:schemeClr val="tx1"/>
                </a:solidFill>
              </a:rPr>
              <a:t>的主营业务收入占比，保留至小数点后四位，并按百分数填报。</a:t>
            </a:r>
            <a:endParaRPr lang="zh-CN" altLang="en-US" sz="16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12" name="矩形 11"/>
          <p:cNvSpPr/>
          <p:nvPr/>
        </p:nvSpPr>
        <p:spPr>
          <a:xfrm>
            <a:off x="585788" y="1035050"/>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638175" y="1500188"/>
            <a:ext cx="11002963" cy="5164137"/>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 name="组合 17"/>
          <p:cNvGrpSpPr/>
          <p:nvPr/>
        </p:nvGrpSpPr>
        <p:grpSpPr bwMode="auto">
          <a:xfrm>
            <a:off x="1604962" y="1035050"/>
            <a:ext cx="9202737" cy="1085850"/>
            <a:chOff x="1604502" y="1473366"/>
            <a:chExt cx="5263620" cy="988791"/>
          </a:xfrm>
        </p:grpSpPr>
        <p:sp>
          <p:nvSpPr>
            <p:cNvPr id="15" name="矩形 14"/>
            <p:cNvSpPr/>
            <p:nvPr/>
          </p:nvSpPr>
          <p:spPr>
            <a:xfrm>
              <a:off x="1604502" y="1473366"/>
              <a:ext cx="4261199" cy="98879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7600" name="文本框 15"/>
            <p:cNvSpPr txBox="1">
              <a:spLocks noChangeArrowheads="1"/>
            </p:cNvSpPr>
            <p:nvPr/>
          </p:nvSpPr>
          <p:spPr bwMode="auto">
            <a:xfrm>
              <a:off x="1883664" y="1638813"/>
              <a:ext cx="4984458" cy="42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减免所得税优惠明细表</a:t>
              </a:r>
              <a:r>
                <a:rPr lang="en-US" altLang="zh-CN" sz="2400" dirty="0" smtClean="0"/>
                <a:t>A201030</a:t>
              </a:r>
              <a:endParaRPr lang="zh-CN" altLang="en-US" sz="2400" dirty="0"/>
            </a:p>
          </p:txBody>
        </p:sp>
      </p:grpSp>
      <p:pic>
        <p:nvPicPr>
          <p:cNvPr id="67593" name="图形 4" descr="报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8175" y="104298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表格 13"/>
          <p:cNvGraphicFramePr>
            <a:graphicFrameLocks noGrp="1"/>
          </p:cNvGraphicFramePr>
          <p:nvPr>
            <p:custDataLst>
              <p:tags r:id="rId1"/>
            </p:custDataLst>
          </p:nvPr>
        </p:nvGraphicFramePr>
        <p:xfrm>
          <a:off x="745067" y="2278769"/>
          <a:ext cx="10566400" cy="2146958"/>
        </p:xfrm>
        <a:graphic>
          <a:graphicData uri="http://schemas.openxmlformats.org/drawingml/2006/table">
            <a:tbl>
              <a:tblPr/>
              <a:tblGrid>
                <a:gridCol w="989612"/>
                <a:gridCol w="7990202"/>
                <a:gridCol w="1586586"/>
              </a:tblGrid>
              <a:tr h="382928">
                <a:tc>
                  <a:txBody>
                    <a:bodyPr/>
                    <a:lstStyle/>
                    <a:p>
                      <a:pPr algn="ctr" fontAlgn="ctr"/>
                      <a:r>
                        <a:rPr lang="zh-CN" altLang="en-US" sz="1600" b="0" i="0" u="none" strike="noStrike" dirty="0">
                          <a:solidFill>
                            <a:srgbClr val="000000"/>
                          </a:solidFill>
                          <a:latin typeface="宋体" panose="02010600030101010101" pitchFamily="2" charset="-122"/>
                        </a:rPr>
                        <a:t>行次</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本年累计金额</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160">
                <a:tc>
                  <a:txBody>
                    <a:bodyPr/>
                    <a:lstStyle/>
                    <a:p>
                      <a:pPr algn="l" fontAlgn="ctr"/>
                      <a:r>
                        <a:rPr lang="en-US" altLang="zh-CN" sz="1600" b="0" i="0" u="none" strike="noStrike">
                          <a:solidFill>
                            <a:srgbClr val="000000"/>
                          </a:solidFill>
                          <a:latin typeface="宋体" panose="02010600030101010101" pitchFamily="2" charset="-122"/>
                        </a:rPr>
                        <a:t>23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二十三、设在西部地区的鼓励类产业企业减按</a:t>
                      </a:r>
                      <a:r>
                        <a:rPr lang="en-US" altLang="zh-CN" sz="1600" b="0" i="0" u="none" strike="noStrike" dirty="0">
                          <a:solidFill>
                            <a:srgbClr val="000000"/>
                          </a:solidFill>
                          <a:latin typeface="宋体" panose="02010600030101010101" pitchFamily="2" charset="-122"/>
                        </a:rPr>
                        <a:t>15%</a:t>
                      </a:r>
                      <a:r>
                        <a:rPr lang="zh-CN" altLang="en-US" sz="1600" b="0" i="0" u="none" strike="noStrike" dirty="0">
                          <a:solidFill>
                            <a:srgbClr val="000000"/>
                          </a:solidFill>
                          <a:latin typeface="宋体" panose="02010600030101010101" pitchFamily="2" charset="-122"/>
                        </a:rPr>
                        <a:t>的税率征收企业所得税</a:t>
                      </a:r>
                      <a:r>
                        <a:rPr lang="en-US" altLang="zh-CN" sz="1600" b="1" i="0" u="none" strike="noStrike" dirty="0">
                          <a:solidFill>
                            <a:srgbClr val="C00000"/>
                          </a:solidFill>
                          <a:latin typeface="宋体" panose="02010600030101010101" pitchFamily="2" charset="-122"/>
                        </a:rPr>
                        <a:t>(</a:t>
                      </a:r>
                      <a:r>
                        <a:rPr lang="zh-CN" altLang="en-US" sz="1600" b="1" i="0" u="none" strike="noStrike" dirty="0">
                          <a:solidFill>
                            <a:srgbClr val="C00000"/>
                          </a:solidFill>
                          <a:latin typeface="宋体" panose="02010600030101010101" pitchFamily="2" charset="-122"/>
                        </a:rPr>
                        <a:t>主营业务收入占比</a:t>
                      </a:r>
                      <a:r>
                        <a:rPr lang="en-US" altLang="zh-CN" sz="1600" b="1" i="0" u="sng" strike="noStrike" dirty="0">
                          <a:solidFill>
                            <a:srgbClr val="C00000"/>
                          </a:solidFill>
                          <a:latin typeface="宋体" panose="02010600030101010101" pitchFamily="2" charset="-122"/>
                        </a:rPr>
                        <a:t>____</a:t>
                      </a:r>
                      <a:r>
                        <a:rPr lang="en-US" altLang="zh-CN" sz="1600" b="1" i="0" u="none" strike="noStrike" dirty="0">
                          <a:solidFill>
                            <a:srgbClr val="C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dirty="0" smtClean="0">
                          <a:solidFill>
                            <a:srgbClr val="FF0000"/>
                          </a:solidFill>
                          <a:sym typeface="+mn-ea"/>
                        </a:rPr>
                        <a:t>（原</a:t>
                      </a:r>
                      <a:r>
                        <a:rPr lang="en-US" altLang="zh-CN" sz="1600" dirty="0" smtClean="0">
                          <a:solidFill>
                            <a:srgbClr val="FF0000"/>
                          </a:solidFill>
                          <a:sym typeface="+mn-ea"/>
                        </a:rPr>
                        <a:t>70%</a:t>
                      </a:r>
                      <a:r>
                        <a:rPr lang="zh-CN" altLang="en-US" sz="1600" dirty="0" smtClean="0">
                          <a:solidFill>
                            <a:srgbClr val="FF0000"/>
                          </a:solidFill>
                          <a:sym typeface="+mn-ea"/>
                        </a:rPr>
                        <a:t>，</a:t>
                      </a:r>
                      <a:r>
                        <a:rPr lang="en-US" altLang="zh-CN" sz="1600" dirty="0" smtClean="0">
                          <a:solidFill>
                            <a:srgbClr val="FF0000"/>
                          </a:solidFill>
                          <a:sym typeface="+mn-ea"/>
                        </a:rPr>
                        <a:t>2021</a:t>
                      </a:r>
                      <a:r>
                        <a:rPr lang="zh-CN" altLang="en-US" sz="1600" dirty="0" smtClean="0">
                          <a:solidFill>
                            <a:srgbClr val="FF0000"/>
                          </a:solidFill>
                          <a:sym typeface="+mn-ea"/>
                        </a:rPr>
                        <a:t>年</a:t>
                      </a:r>
                      <a:r>
                        <a:rPr lang="en-US" altLang="zh-CN" sz="1600" dirty="0" smtClean="0">
                          <a:solidFill>
                            <a:srgbClr val="FF0000"/>
                          </a:solidFill>
                          <a:sym typeface="+mn-ea"/>
                        </a:rPr>
                        <a:t>60%</a:t>
                      </a:r>
                      <a:r>
                        <a:rPr lang="zh-CN" altLang="en-US" sz="1600" dirty="0" smtClean="0">
                          <a:solidFill>
                            <a:srgbClr val="FF0000"/>
                          </a:solidFill>
                          <a:sym typeface="+mn-ea"/>
                        </a:rPr>
                        <a:t>以上）</a:t>
                      </a: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二十八、其他（</a:t>
                      </a:r>
                      <a:r>
                        <a:rPr lang="en-US" altLang="zh-CN" sz="1600" b="0" i="0" u="none" strike="noStrike" dirty="0">
                          <a:solidFill>
                            <a:srgbClr val="000000"/>
                          </a:solidFill>
                          <a:latin typeface="宋体" panose="02010600030101010101" pitchFamily="2" charset="-122"/>
                        </a:rPr>
                        <a:t>28.1+28.2+28.3+28.4</a:t>
                      </a:r>
                      <a:r>
                        <a:rPr lang="zh-CN" altLang="en-US" sz="16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0">
                <a:tc>
                  <a:txBody>
                    <a:bodyPr/>
                    <a:lstStyle/>
                    <a:p>
                      <a:pPr algn="l" fontAlgn="ctr"/>
                      <a:r>
                        <a:rPr lang="en-US" altLang="zh-CN" sz="1600" b="0" i="0" u="none" strike="noStrike">
                          <a:solidFill>
                            <a:srgbClr val="000000"/>
                          </a:solidFill>
                          <a:latin typeface="宋体" panose="02010600030101010101" pitchFamily="2" charset="-122"/>
                        </a:rPr>
                        <a:t>28.1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    </a:t>
                      </a:r>
                      <a:r>
                        <a:rPr lang="en-US" altLang="zh-CN" sz="1600" b="0" i="0" u="none" strike="noStrike" dirty="0">
                          <a:solidFill>
                            <a:srgbClr val="000000"/>
                          </a:solidFill>
                          <a:latin typeface="宋体" panose="02010600030101010101" pitchFamily="2" charset="-122"/>
                        </a:rPr>
                        <a:t>1.</a:t>
                      </a:r>
                      <a:r>
                        <a:rPr lang="zh-CN" altLang="en-US" sz="1600" b="0" i="0" u="none" strike="noStrike" dirty="0">
                          <a:solidFill>
                            <a:srgbClr val="000000"/>
                          </a:solidFill>
                          <a:latin typeface="宋体" panose="02010600030101010101" pitchFamily="2" charset="-122"/>
                        </a:rPr>
                        <a:t>从事污染防治的第三方企业减按</a:t>
                      </a:r>
                      <a:r>
                        <a:rPr lang="en-US" altLang="zh-CN" sz="1600" b="0" i="0" u="none" strike="noStrike" dirty="0">
                          <a:solidFill>
                            <a:srgbClr val="000000"/>
                          </a:solidFill>
                          <a:latin typeface="宋体" panose="02010600030101010101" pitchFamily="2" charset="-122"/>
                        </a:rPr>
                        <a:t>15%</a:t>
                      </a:r>
                      <a:r>
                        <a:rPr lang="zh-CN" altLang="en-US" sz="1600" b="0" i="0" u="none" strike="noStrike" dirty="0">
                          <a:solidFill>
                            <a:srgbClr val="000000"/>
                          </a:solidFill>
                          <a:latin typeface="宋体" panose="02010600030101010101" pitchFamily="2" charset="-122"/>
                        </a:rPr>
                        <a:t>的税率征收企业所得税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dirty="0">
                          <a:solidFill>
                            <a:srgbClr val="000000"/>
                          </a:solidFill>
                          <a:latin typeface="宋体" panose="02010600030101010101" pitchFamily="2" charset="-122"/>
                        </a:rPr>
                        <a:t>28.2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1" i="0" u="none" strike="noStrike" dirty="0">
                          <a:solidFill>
                            <a:srgbClr val="C00000"/>
                          </a:solidFill>
                          <a:latin typeface="宋体" panose="02010600030101010101" pitchFamily="2" charset="-122"/>
                        </a:rPr>
                        <a:t>    </a:t>
                      </a:r>
                      <a:r>
                        <a:rPr lang="en-US" altLang="zh-CN" sz="1600" b="1" i="0" u="none" strike="noStrike" dirty="0">
                          <a:solidFill>
                            <a:srgbClr val="C00000"/>
                          </a:solidFill>
                          <a:latin typeface="宋体" panose="02010600030101010101" pitchFamily="2" charset="-122"/>
                        </a:rPr>
                        <a:t>2.</a:t>
                      </a:r>
                      <a:r>
                        <a:rPr lang="zh-CN" altLang="en-US" sz="1600" b="1" i="0" u="none" strike="noStrike" dirty="0">
                          <a:solidFill>
                            <a:srgbClr val="C00000"/>
                          </a:solidFill>
                          <a:latin typeface="宋体" panose="02010600030101010101" pitchFamily="2" charset="-122"/>
                        </a:rPr>
                        <a:t>海南自由贸易港的鼓励类产业企业减按</a:t>
                      </a:r>
                      <a:r>
                        <a:rPr lang="en-US" altLang="zh-CN" sz="1600" b="1" i="0" u="none" strike="noStrike" dirty="0">
                          <a:solidFill>
                            <a:srgbClr val="C00000"/>
                          </a:solidFill>
                          <a:latin typeface="宋体" panose="02010600030101010101" pitchFamily="2" charset="-122"/>
                        </a:rPr>
                        <a:t>15%</a:t>
                      </a:r>
                      <a:r>
                        <a:rPr lang="zh-CN" altLang="en-US" sz="1600" b="1" i="0" u="none" strike="noStrike" dirty="0">
                          <a:solidFill>
                            <a:srgbClr val="C00000"/>
                          </a:solidFill>
                          <a:latin typeface="宋体" panose="02010600030101010101" pitchFamily="2" charset="-122"/>
                        </a:rPr>
                        <a:t>税率征收企业所得税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1" i="0" u="none" strike="noStrike" dirty="0">
                          <a:solidFill>
                            <a:srgbClr val="C00000"/>
                          </a:solidFill>
                          <a:latin typeface="宋体" panose="02010600030101010101" pitchFamily="2" charset="-122"/>
                        </a:rPr>
                        <a:t>    </a:t>
                      </a:r>
                      <a:r>
                        <a:rPr lang="en-US" altLang="zh-CN" sz="1600" b="1" i="0" u="none" strike="noStrike" dirty="0">
                          <a:solidFill>
                            <a:srgbClr val="C00000"/>
                          </a:solidFill>
                          <a:latin typeface="宋体" panose="02010600030101010101" pitchFamily="2" charset="-122"/>
                        </a:rPr>
                        <a:t>3.</a:t>
                      </a:r>
                      <a:r>
                        <a:rPr lang="zh-CN" altLang="en-US" sz="1600" b="1" i="0" u="none" strike="noStrike" dirty="0">
                          <a:solidFill>
                            <a:srgbClr val="C00000"/>
                          </a:solidFill>
                          <a:latin typeface="宋体" panose="02010600030101010101" pitchFamily="2" charset="-122"/>
                        </a:rPr>
                        <a:t>其他</a:t>
                      </a:r>
                      <a:r>
                        <a:rPr lang="en-US" altLang="zh-CN" sz="1600" b="1" i="0" u="none" strike="noStrike" dirty="0">
                          <a:solidFill>
                            <a:srgbClr val="C00000"/>
                          </a:solidFill>
                          <a:latin typeface="宋体" panose="02010600030101010101" pitchFamily="2" charset="-122"/>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189">
                <a:tc>
                  <a:txBody>
                    <a:bodyPr/>
                    <a:lstStyle/>
                    <a:p>
                      <a:pPr algn="l" fontAlgn="ctr"/>
                      <a:r>
                        <a:rPr lang="en-US" altLang="zh-CN" sz="1600" b="0" i="0" u="none" strike="noStrike">
                          <a:solidFill>
                            <a:srgbClr val="000000"/>
                          </a:solidFill>
                          <a:latin typeface="宋体" panose="02010600030101010101" pitchFamily="2" charset="-122"/>
                        </a:rPr>
                        <a:t>28.4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600" b="0" i="0" u="none" strike="noStrike" dirty="0">
                          <a:solidFill>
                            <a:srgbClr val="000000"/>
                          </a:solidFill>
                          <a:latin typeface="宋体" panose="02010600030101010101" pitchFamily="2" charset="-122"/>
                        </a:rPr>
                        <a:t>    </a:t>
                      </a:r>
                      <a:r>
                        <a:rPr lang="en-US" altLang="zh-CN" sz="1600" b="1" i="0" u="none" strike="noStrike" dirty="0">
                          <a:solidFill>
                            <a:srgbClr val="C00000"/>
                          </a:solidFill>
                          <a:latin typeface="宋体" panose="02010600030101010101" pitchFamily="2" charset="-122"/>
                        </a:rPr>
                        <a:t>4</a:t>
                      </a:r>
                      <a:r>
                        <a:rPr lang="en-US" altLang="zh-CN" sz="1600" b="0" i="0" u="none" strike="noStrike" dirty="0">
                          <a:solidFill>
                            <a:srgbClr val="C00000"/>
                          </a:solidFill>
                          <a:latin typeface="宋体" panose="02010600030101010101" pitchFamily="2" charset="-122"/>
                        </a:rPr>
                        <a:t>.</a:t>
                      </a:r>
                      <a:r>
                        <a:rPr lang="zh-CN" altLang="en-US" sz="1600" b="0" i="0" u="none" strike="noStrike" dirty="0">
                          <a:solidFill>
                            <a:srgbClr val="000000"/>
                          </a:solidFill>
                          <a:latin typeface="宋体" panose="02010600030101010101" pitchFamily="2" charset="-122"/>
                        </a:rPr>
                        <a:t>其他</a:t>
                      </a:r>
                      <a:r>
                        <a:rPr lang="en-US" altLang="zh-CN" sz="1600" b="1" i="0" u="none" strike="noStrike" dirty="0">
                          <a:solidFill>
                            <a:srgbClr val="C00000"/>
                          </a:solidFill>
                          <a:latin typeface="宋体" panose="02010600030101010101" pitchFamily="2" charset="-122"/>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圆角矩形 19"/>
          <p:cNvSpPr/>
          <p:nvPr/>
        </p:nvSpPr>
        <p:spPr>
          <a:xfrm>
            <a:off x="688622" y="3656963"/>
            <a:ext cx="10622845" cy="24899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891280" y="4599940"/>
            <a:ext cx="7651750" cy="1879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对注册在海南自由贸易港并实质性运营的鼓励类产业企业</a:t>
            </a:r>
            <a:r>
              <a:rPr lang="zh-CN" altLang="en-US" sz="1600" dirty="0" smtClean="0">
                <a:solidFill>
                  <a:srgbClr val="FF0000"/>
                </a:solidFill>
              </a:rPr>
              <a:t>（收入占比</a:t>
            </a:r>
            <a:r>
              <a:rPr lang="en-US" altLang="zh-CN" sz="1600" dirty="0" smtClean="0">
                <a:solidFill>
                  <a:srgbClr val="FF0000"/>
                </a:solidFill>
              </a:rPr>
              <a:t>60%</a:t>
            </a:r>
            <a:r>
              <a:rPr lang="zh-CN" altLang="en-US" sz="1600" dirty="0" smtClean="0">
                <a:solidFill>
                  <a:srgbClr val="FF0000"/>
                </a:solidFill>
              </a:rPr>
              <a:t>以上）</a:t>
            </a:r>
            <a:r>
              <a:rPr lang="zh-CN" altLang="en-US" sz="1600" dirty="0" smtClean="0">
                <a:solidFill>
                  <a:schemeClr val="tx1"/>
                </a:solidFill>
              </a:rPr>
              <a:t>，减按</a:t>
            </a:r>
            <a:r>
              <a:rPr lang="en-US" sz="1600" dirty="0" smtClean="0">
                <a:solidFill>
                  <a:schemeClr val="tx1"/>
                </a:solidFill>
              </a:rPr>
              <a:t>15%</a:t>
            </a:r>
            <a:r>
              <a:rPr lang="zh-CN" altLang="en-US" sz="1600" dirty="0" smtClean="0">
                <a:solidFill>
                  <a:schemeClr val="tx1"/>
                </a:solidFill>
              </a:rPr>
              <a:t>的税率征收企业所得税。本行填报本期</a:t>
            </a:r>
            <a:r>
              <a:rPr lang="en-US" altLang="zh-CN" sz="1600" dirty="0" smtClean="0">
                <a:solidFill>
                  <a:schemeClr val="tx1"/>
                </a:solidFill>
              </a:rPr>
              <a:t>《</a:t>
            </a:r>
            <a:r>
              <a:rPr lang="zh-CN" altLang="en-US" sz="1600" dirty="0" smtClean="0">
                <a:solidFill>
                  <a:schemeClr val="tx1"/>
                </a:solidFill>
              </a:rPr>
              <a:t>中华人民共和国企业所得税月（季）度预缴纳税申报表（</a:t>
            </a:r>
            <a:r>
              <a:rPr lang="en-US" sz="1600" dirty="0" smtClean="0">
                <a:solidFill>
                  <a:schemeClr val="tx1"/>
                </a:solidFill>
              </a:rPr>
              <a:t>A</a:t>
            </a:r>
            <a:r>
              <a:rPr lang="zh-CN" altLang="en-US" sz="1600" dirty="0" smtClean="0">
                <a:solidFill>
                  <a:schemeClr val="tx1"/>
                </a:solidFill>
              </a:rPr>
              <a:t>类）</a:t>
            </a:r>
            <a:r>
              <a:rPr lang="en-US" altLang="zh-CN" sz="1600" dirty="0" smtClean="0">
                <a:solidFill>
                  <a:schemeClr val="tx1"/>
                </a:solidFill>
              </a:rPr>
              <a:t>》</a:t>
            </a:r>
            <a:r>
              <a:rPr lang="zh-CN" altLang="en-US" sz="1600" dirty="0" smtClean="0">
                <a:solidFill>
                  <a:schemeClr val="tx1"/>
                </a:solidFill>
              </a:rPr>
              <a:t>（</a:t>
            </a:r>
            <a:r>
              <a:rPr lang="en-US" sz="1600" dirty="0" smtClean="0">
                <a:solidFill>
                  <a:schemeClr val="tx1"/>
                </a:solidFill>
              </a:rPr>
              <a:t>A200000</a:t>
            </a:r>
            <a:r>
              <a:rPr lang="zh-CN" altLang="en-US" sz="1600" dirty="0" smtClean="0">
                <a:solidFill>
                  <a:schemeClr val="tx1"/>
                </a:solidFill>
              </a:rPr>
              <a:t>）第</a:t>
            </a:r>
            <a:r>
              <a:rPr lang="en-US" sz="1600" dirty="0" smtClean="0">
                <a:solidFill>
                  <a:schemeClr val="tx1"/>
                </a:solidFill>
              </a:rPr>
              <a:t>9</a:t>
            </a:r>
            <a:r>
              <a:rPr lang="zh-CN" altLang="en-US" sz="1600" dirty="0" smtClean="0">
                <a:solidFill>
                  <a:schemeClr val="tx1"/>
                </a:solidFill>
              </a:rPr>
              <a:t>行</a:t>
            </a:r>
            <a:r>
              <a:rPr lang="en-US" altLang="zh-CN" sz="1600" dirty="0" smtClean="0">
                <a:solidFill>
                  <a:schemeClr val="tx1"/>
                </a:solidFill>
              </a:rPr>
              <a:t>×</a:t>
            </a:r>
            <a:r>
              <a:rPr lang="en-US" sz="1600" dirty="0" smtClean="0">
                <a:solidFill>
                  <a:schemeClr val="tx1"/>
                </a:solidFill>
              </a:rPr>
              <a:t>10%</a:t>
            </a:r>
            <a:r>
              <a:rPr lang="zh-CN" altLang="en-US" sz="1600" dirty="0" smtClean="0">
                <a:solidFill>
                  <a:schemeClr val="tx1"/>
                </a:solidFill>
              </a:rPr>
              <a:t>的金额。</a:t>
            </a:r>
          </a:p>
          <a:p>
            <a:r>
              <a:rPr lang="zh-CN" altLang="en-US" sz="1600" dirty="0" smtClean="0">
                <a:solidFill>
                  <a:schemeClr val="tx1"/>
                </a:solidFill>
              </a:rPr>
              <a:t>跨地区经营汇总纳税企业总机构和分支机构因享受该项优惠政策适用不同税率的，本行填报按照</a:t>
            </a:r>
            <a:r>
              <a:rPr lang="en-US" altLang="zh-CN" sz="1600" dirty="0" smtClean="0">
                <a:solidFill>
                  <a:schemeClr val="tx1"/>
                </a:solidFill>
              </a:rPr>
              <a:t>《</a:t>
            </a:r>
            <a:r>
              <a:rPr lang="zh-CN" altLang="en-US" sz="1600" dirty="0" smtClean="0">
                <a:solidFill>
                  <a:schemeClr val="tx1"/>
                </a:solidFill>
              </a:rPr>
              <a:t>国家税务总局关于印发</a:t>
            </a:r>
            <a:r>
              <a:rPr lang="en-US" altLang="zh-CN" sz="1600" dirty="0" smtClean="0">
                <a:solidFill>
                  <a:schemeClr val="tx1"/>
                </a:solidFill>
              </a:rPr>
              <a:t>〈</a:t>
            </a:r>
            <a:r>
              <a:rPr lang="zh-CN" altLang="en-US" sz="1600" dirty="0" smtClean="0">
                <a:solidFill>
                  <a:schemeClr val="tx1"/>
                </a:solidFill>
              </a:rPr>
              <a:t>跨地区经营汇总纳税企业所得税征收管理办法</a:t>
            </a:r>
            <a:r>
              <a:rPr lang="en-US" altLang="zh-CN" sz="1600" dirty="0" smtClean="0">
                <a:solidFill>
                  <a:schemeClr val="tx1"/>
                </a:solidFill>
              </a:rPr>
              <a:t>〉</a:t>
            </a:r>
            <a:r>
              <a:rPr lang="zh-CN" altLang="en-US" sz="1600" dirty="0" smtClean="0">
                <a:solidFill>
                  <a:schemeClr val="tx1"/>
                </a:solidFill>
              </a:rPr>
              <a:t>的公告</a:t>
            </a:r>
            <a:r>
              <a:rPr lang="en-US" altLang="zh-CN" sz="1600" dirty="0" smtClean="0">
                <a:solidFill>
                  <a:schemeClr val="tx1"/>
                </a:solidFill>
              </a:rPr>
              <a:t>》</a:t>
            </a:r>
            <a:r>
              <a:rPr lang="zh-CN" altLang="en-US" sz="1600" dirty="0" smtClean="0">
                <a:solidFill>
                  <a:schemeClr val="tx1"/>
                </a:solidFill>
              </a:rPr>
              <a:t>（</a:t>
            </a:r>
            <a:r>
              <a:rPr lang="en-US" sz="1600" dirty="0" smtClean="0">
                <a:solidFill>
                  <a:schemeClr val="tx1"/>
                </a:solidFill>
              </a:rPr>
              <a:t>2012</a:t>
            </a:r>
            <a:r>
              <a:rPr lang="zh-CN" altLang="en-US" sz="1600" dirty="0" smtClean="0">
                <a:solidFill>
                  <a:schemeClr val="tx1"/>
                </a:solidFill>
              </a:rPr>
              <a:t>年第</a:t>
            </a:r>
            <a:r>
              <a:rPr lang="en-US" sz="1600" dirty="0" smtClean="0">
                <a:solidFill>
                  <a:schemeClr val="tx1"/>
                </a:solidFill>
              </a:rPr>
              <a:t>57</a:t>
            </a:r>
            <a:r>
              <a:rPr lang="zh-CN" altLang="en-US" sz="1600" dirty="0" smtClean="0">
                <a:solidFill>
                  <a:schemeClr val="tx1"/>
                </a:solidFill>
              </a:rPr>
              <a:t>号）第十八条规定计算的减免税额。</a:t>
            </a:r>
            <a:endParaRPr lang="zh-CN" altLang="en-US" sz="16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496710" y="853276"/>
          <a:ext cx="11040533" cy="5916152"/>
        </p:xfrm>
        <a:graphic>
          <a:graphicData uri="http://schemas.openxmlformats.org/drawingml/2006/table">
            <a:tbl>
              <a:tblPr/>
              <a:tblGrid>
                <a:gridCol w="950712"/>
                <a:gridCol w="2675943"/>
                <a:gridCol w="1549794"/>
                <a:gridCol w="1033197"/>
                <a:gridCol w="1033197"/>
                <a:gridCol w="1144893"/>
                <a:gridCol w="1144893"/>
                <a:gridCol w="753952"/>
                <a:gridCol w="753952"/>
              </a:tblGrid>
              <a:tr h="286901">
                <a:tc gridSpan="9">
                  <a:txBody>
                    <a:bodyPr/>
                    <a:lstStyle/>
                    <a:p>
                      <a:pPr algn="l" fontAlgn="ctr"/>
                      <a:r>
                        <a:rPr lang="en-US" altLang="zh-CN" sz="1400" b="1" i="0" u="none" strike="noStrike" dirty="0">
                          <a:solidFill>
                            <a:srgbClr val="000000"/>
                          </a:solidFill>
                          <a:latin typeface="宋体" panose="02010600030101010101" pitchFamily="2" charset="-122"/>
                        </a:rPr>
                        <a:t>A202000                    </a:t>
                      </a:r>
                      <a:r>
                        <a:rPr lang="zh-CN" altLang="en-US" sz="1400" b="1" i="0" u="none" strike="noStrike" dirty="0">
                          <a:solidFill>
                            <a:srgbClr val="000000"/>
                          </a:solidFill>
                          <a:latin typeface="宋体" panose="02010600030101010101" pitchFamily="2" charset="-122"/>
                        </a:rPr>
                        <a:t>企业所得税汇总纳税分支机构所得税分配表</a:t>
                      </a:r>
                    </a:p>
                  </a:txBody>
                  <a:tcPr marL="8622" marR="8622" marT="8622" marB="0" anchor="ctr">
                    <a:lnL>
                      <a:noFill/>
                    </a:lnL>
                    <a:lnR>
                      <a:noFill/>
                    </a:lnR>
                    <a:lnT>
                      <a:noFill/>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47329">
                <a:tc gridSpan="8">
                  <a:txBody>
                    <a:bodyPr/>
                    <a:lstStyle/>
                    <a:p>
                      <a:pPr algn="ctr" fontAlgn="ctr"/>
                      <a:r>
                        <a:rPr lang="zh-CN" altLang="en-US" sz="1400" b="0" i="0" u="none" strike="noStrike">
                          <a:solidFill>
                            <a:srgbClr val="000000"/>
                          </a:solidFill>
                          <a:latin typeface="宋体" panose="02010600030101010101" pitchFamily="2" charset="-122"/>
                        </a:rPr>
                        <a:t>税款所属期间：   年  月  日至   年  月  日</a:t>
                      </a:r>
                    </a:p>
                  </a:txBody>
                  <a:tcPr marL="8622" marR="8622" marT="8622" marB="0" anchor="ctr">
                    <a:lnL>
                      <a:noFill/>
                    </a:lnL>
                    <a:lnR>
                      <a:noFill/>
                    </a:lnR>
                    <a:lnT>
                      <a:noFill/>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just" fontAlgn="ctr"/>
                      <a:endParaRPr lang="zh-CN" altLang="en-US" sz="1000" b="0" i="0" u="none" strike="noStrike">
                        <a:solidFill>
                          <a:srgbClr val="000000"/>
                        </a:solidFill>
                        <a:latin typeface="等线"/>
                      </a:endParaRPr>
                    </a:p>
                  </a:txBody>
                  <a:tcPr marL="8622" marR="8622" marT="8622" marB="0" anchor="ctr">
                    <a:lnL>
                      <a:noFill/>
                    </a:lnL>
                    <a:lnR>
                      <a:noFill/>
                    </a:lnR>
                    <a:lnT>
                      <a:noFill/>
                    </a:lnT>
                    <a:lnB>
                      <a:noFill/>
                    </a:lnB>
                  </a:tcPr>
                </a:tc>
              </a:tr>
              <a:tr h="247329">
                <a:tc gridSpan="2">
                  <a:txBody>
                    <a:bodyPr/>
                    <a:lstStyle/>
                    <a:p>
                      <a:pPr algn="l" fontAlgn="ctr"/>
                      <a:r>
                        <a:rPr lang="zh-CN" altLang="en-US" sz="1400" b="0" i="0" u="none" strike="noStrike">
                          <a:solidFill>
                            <a:srgbClr val="000000"/>
                          </a:solidFill>
                          <a:latin typeface="宋体" panose="02010600030101010101" pitchFamily="2" charset="-122"/>
                        </a:rPr>
                        <a:t>总机构名称（盖章）</a:t>
                      </a:r>
                      <a:r>
                        <a:rPr lang="en-US" altLang="zh-CN" sz="1400" b="0" i="0" u="none" strike="noStrike">
                          <a:solidFill>
                            <a:srgbClr val="000000"/>
                          </a:solidFill>
                          <a:latin typeface="宋体" panose="02010600030101010101" pitchFamily="2" charset="-122"/>
                        </a:rPr>
                        <a:t>:                                                                   </a:t>
                      </a:r>
                      <a:endParaRPr lang="zh-CN" altLang="en-US" sz="1400" b="0" i="0" u="none" strike="noStrike">
                        <a:solidFill>
                          <a:srgbClr val="000000"/>
                        </a:solidFill>
                        <a:latin typeface="宋体" panose="02010600030101010101" pitchFamily="2" charset="-122"/>
                      </a:endParaRPr>
                    </a:p>
                  </a:txBody>
                  <a:tcPr marL="8622" marR="8622" marT="8622" marB="0" anchor="ctr">
                    <a:lnL>
                      <a:noFill/>
                    </a:lnL>
                    <a:lnR>
                      <a:noFill/>
                    </a:lnR>
                    <a:lnT>
                      <a:noFill/>
                    </a:lnT>
                    <a:lnB>
                      <a:noFill/>
                    </a:lnB>
                  </a:tcPr>
                </a:tc>
                <a:tc hMerge="1">
                  <a:txBody>
                    <a:bodyPr/>
                    <a:lstStyle/>
                    <a:p>
                      <a:endParaRPr lang="zh-CN"/>
                    </a:p>
                  </a:txBody>
                  <a:tcPr/>
                </a:tc>
                <a:tc gridSpan="2">
                  <a:txBody>
                    <a:bodyPr/>
                    <a:lstStyle/>
                    <a:p>
                      <a:pPr algn="l" fontAlgn="ctr"/>
                      <a:endParaRPr lang="zh-CN" altLang="en-US" sz="900" b="0" i="0" u="none" strike="noStrike" dirty="0">
                        <a:solidFill>
                          <a:srgbClr val="000000"/>
                        </a:solidFill>
                        <a:latin typeface="宋体" panose="02010600030101010101" pitchFamily="2" charset="-122"/>
                      </a:endParaRPr>
                    </a:p>
                  </a:txBody>
                  <a:tcPr marL="8622" marR="8622" marT="8622" marB="0" anchor="ctr">
                    <a:lnL>
                      <a:noFill/>
                    </a:lnL>
                    <a:lnR>
                      <a:noFill/>
                    </a:lnR>
                    <a:lnT>
                      <a:noFill/>
                    </a:lnT>
                    <a:lnB>
                      <a:noFill/>
                    </a:lnB>
                  </a:tcPr>
                </a:tc>
                <a:tc hMerge="1">
                  <a:txBody>
                    <a:bodyPr/>
                    <a:lstStyle/>
                    <a:p>
                      <a:endParaRPr lang="zh-CN"/>
                    </a:p>
                  </a:txBody>
                  <a:tcPr/>
                </a:tc>
                <a:tc>
                  <a:txBody>
                    <a:bodyPr/>
                    <a:lstStyle/>
                    <a:p>
                      <a:pPr algn="ctr" fontAlgn="ctr"/>
                      <a:endParaRPr lang="zh-CN" altLang="en-US" sz="900" b="0" i="0" u="none" strike="noStrike">
                        <a:solidFill>
                          <a:srgbClr val="000000"/>
                        </a:solidFill>
                        <a:latin typeface="宋体" panose="02010600030101010101" pitchFamily="2" charset="-122"/>
                      </a:endParaRPr>
                    </a:p>
                  </a:txBody>
                  <a:tcPr marL="8622" marR="8622" marT="8622" marB="0" anchor="ctr">
                    <a:lnL>
                      <a:noFill/>
                    </a:lnL>
                    <a:lnR>
                      <a:noFill/>
                    </a:lnR>
                    <a:lnT>
                      <a:noFill/>
                    </a:lnT>
                    <a:lnB>
                      <a:noFill/>
                    </a:lnB>
                  </a:tcPr>
                </a:tc>
                <a:tc>
                  <a:txBody>
                    <a:bodyPr/>
                    <a:lstStyle/>
                    <a:p>
                      <a:pPr algn="l" fontAlgn="ctr"/>
                      <a:endParaRPr lang="zh-CN" altLang="en-US" sz="900" b="0" i="0" u="none" strike="noStrike">
                        <a:solidFill>
                          <a:srgbClr val="000000"/>
                        </a:solidFill>
                        <a:latin typeface="宋体" panose="02010600030101010101" pitchFamily="2" charset="-122"/>
                      </a:endParaRPr>
                    </a:p>
                  </a:txBody>
                  <a:tcPr marL="8622" marR="8622" marT="8622" marB="0" anchor="ctr">
                    <a:lnL>
                      <a:noFill/>
                    </a:lnL>
                    <a:lnR>
                      <a:noFill/>
                    </a:lnR>
                    <a:lnT>
                      <a:noFill/>
                    </a:lnT>
                    <a:lnB>
                      <a:noFill/>
                    </a:lnB>
                  </a:tcPr>
                </a:tc>
                <a:tc gridSpan="3">
                  <a:txBody>
                    <a:bodyPr/>
                    <a:lstStyle/>
                    <a:p>
                      <a:pPr algn="l" fontAlgn="ctr"/>
                      <a:endParaRPr lang="zh-CN" altLang="en-US" sz="900" b="0" i="0" u="none" strike="noStrike">
                        <a:solidFill>
                          <a:srgbClr val="000000"/>
                        </a:solidFill>
                        <a:latin typeface="宋体" panose="02010600030101010101" pitchFamily="2" charset="-122"/>
                      </a:endParaRPr>
                    </a:p>
                  </a:txBody>
                  <a:tcPr marL="8622" marR="8622" marT="8622" marB="0" anchor="ctr">
                    <a:lnL>
                      <a:noFill/>
                    </a:lnL>
                    <a:lnR>
                      <a:noFill/>
                    </a:lnR>
                    <a:lnT>
                      <a:noFill/>
                    </a:lnT>
                    <a:lnB>
                      <a:noFill/>
                    </a:lnB>
                  </a:tcPr>
                </a:tc>
                <a:tc hMerge="1">
                  <a:txBody>
                    <a:bodyPr/>
                    <a:lstStyle/>
                    <a:p>
                      <a:endParaRPr lang="zh-CN"/>
                    </a:p>
                  </a:txBody>
                  <a:tcPr/>
                </a:tc>
                <a:tc hMerge="1">
                  <a:txBody>
                    <a:bodyPr/>
                    <a:lstStyle/>
                    <a:p>
                      <a:endParaRPr lang="zh-CN"/>
                    </a:p>
                  </a:txBody>
                  <a:tcPr/>
                </a:tc>
              </a:tr>
              <a:tr h="247329">
                <a:tc gridSpan="3">
                  <a:txBody>
                    <a:bodyPr/>
                    <a:lstStyle/>
                    <a:p>
                      <a:pPr algn="l" fontAlgn="ctr"/>
                      <a:r>
                        <a:rPr lang="zh-CN" altLang="en-US" sz="1400" b="1" i="0" u="none" strike="noStrike" dirty="0">
                          <a:solidFill>
                            <a:srgbClr val="C00000"/>
                          </a:solidFill>
                          <a:latin typeface="宋体" panose="02010600030101010101" pitchFamily="2" charset="-122"/>
                        </a:rPr>
                        <a:t>总机构纳税人识别号（统一社会信用代码）</a:t>
                      </a:r>
                      <a:r>
                        <a:rPr lang="zh-CN" altLang="en-US" sz="1400" b="0" i="0" u="none" strike="noStrike" dirty="0">
                          <a:solidFill>
                            <a:srgbClr val="000000"/>
                          </a:solidFill>
                          <a:latin typeface="宋体" panose="02010600030101010101" pitchFamily="2" charset="-122"/>
                        </a:rPr>
                        <a:t>：</a:t>
                      </a:r>
                    </a:p>
                  </a:txBody>
                  <a:tcPr marL="8622" marR="8622" marT="8622"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l" fontAlgn="ctr"/>
                      <a:r>
                        <a:rPr lang="zh-CN" altLang="en-US" sz="900" b="0" i="0" u="none" strike="noStrike" dirty="0">
                          <a:solidFill>
                            <a:srgbClr val="000000"/>
                          </a:solidFill>
                          <a:latin typeface="宋体" panose="02010600030101010101" pitchFamily="2" charset="-122"/>
                        </a:rPr>
                        <a:t>　</a:t>
                      </a:r>
                    </a:p>
                  </a:txBody>
                  <a:tcPr marL="8622" marR="8622" marT="8622"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400" b="0" i="0" u="none" strike="noStrike" dirty="0">
                          <a:solidFill>
                            <a:srgbClr val="000000"/>
                          </a:solidFill>
                          <a:latin typeface="宋体" panose="02010600030101010101" pitchFamily="2" charset="-122"/>
                        </a:rPr>
                        <a:t>金额单位</a:t>
                      </a:r>
                      <a:r>
                        <a:rPr lang="en-US" altLang="zh-CN" sz="1400" b="0" i="0" u="none" strike="noStrike" dirty="0">
                          <a:solidFill>
                            <a:srgbClr val="000000"/>
                          </a:solidFill>
                          <a:latin typeface="宋体" panose="02010600030101010101" pitchFamily="2" charset="-122"/>
                        </a:rPr>
                        <a:t>: </a:t>
                      </a:r>
                      <a:r>
                        <a:rPr lang="zh-CN" altLang="en-US" sz="1400" b="0" i="0" u="none" strike="noStrike" dirty="0">
                          <a:solidFill>
                            <a:srgbClr val="000000"/>
                          </a:solidFill>
                          <a:latin typeface="宋体" panose="02010600030101010101" pitchFamily="2" charset="-122"/>
                        </a:rPr>
                        <a:t>元（列至角分）</a:t>
                      </a:r>
                    </a:p>
                  </a:txBody>
                  <a:tcPr marL="8622" marR="8622" marT="8622"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47329">
                <a:tc gridSpan="2">
                  <a:txBody>
                    <a:bodyPr/>
                    <a:lstStyle/>
                    <a:p>
                      <a:pPr algn="ctr" fontAlgn="ctr"/>
                      <a:r>
                        <a:rPr lang="zh-CN" altLang="en-US" sz="1400" b="0" i="0" u="none" strike="noStrike">
                          <a:solidFill>
                            <a:srgbClr val="000000"/>
                          </a:solidFill>
                          <a:latin typeface="宋体" panose="02010600030101010101" pitchFamily="2" charset="-122"/>
                        </a:rPr>
                        <a:t>应纳所得税额</a:t>
                      </a:r>
                    </a:p>
                  </a:txBody>
                  <a:tcPr marL="8622" marR="8622" marT="862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400" b="0" i="0" u="none" strike="noStrike" dirty="0">
                          <a:solidFill>
                            <a:srgbClr val="000000"/>
                          </a:solidFill>
                          <a:latin typeface="宋体" panose="02010600030101010101" pitchFamily="2" charset="-122"/>
                        </a:rPr>
                        <a:t>总机构分摊所得税额</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zh-CN" altLang="en-US" sz="1400" b="0" i="0" u="none" strike="noStrike" dirty="0">
                          <a:solidFill>
                            <a:srgbClr val="000000"/>
                          </a:solidFill>
                          <a:latin typeface="宋体" panose="02010600030101010101" pitchFamily="2" charset="-122"/>
                        </a:rPr>
                        <a:t> 总机构财政集中分配所得税额</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400" b="0" i="0" u="none" strike="noStrike" dirty="0">
                          <a:solidFill>
                            <a:srgbClr val="000000"/>
                          </a:solidFill>
                          <a:latin typeface="宋体" panose="02010600030101010101" pitchFamily="2" charset="-122"/>
                        </a:rPr>
                        <a:t>分支机构分摊所得税额</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47329">
                <a:tc gridSpan="2">
                  <a:txBody>
                    <a:bodyPr/>
                    <a:lstStyle/>
                    <a:p>
                      <a:pPr algn="r" fontAlgn="ctr"/>
                      <a:r>
                        <a:rPr lang="zh-CN" altLang="en-US" sz="1400" b="1" i="0" u="none" strike="noStrike">
                          <a:solidFill>
                            <a:srgbClr val="C00000"/>
                          </a:solidFill>
                          <a:latin typeface="宋体" panose="02010600030101010101" pitchFamily="2" charset="-122"/>
                        </a:rPr>
                        <a:t>　</a:t>
                      </a:r>
                    </a:p>
                  </a:txBody>
                  <a:tcPr marL="8622" marR="8622" marT="862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r" fontAlgn="ctr"/>
                      <a:r>
                        <a:rPr lang="zh-CN" altLang="en-US" sz="14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247329">
                <a:tc rowSpan="17">
                  <a:txBody>
                    <a:bodyPr/>
                    <a:lstStyle/>
                    <a:p>
                      <a:pPr algn="ctr" fontAlgn="ctr"/>
                      <a:r>
                        <a:rPr lang="zh-CN" altLang="en-US" sz="1400" b="0" i="0" u="none" strike="noStrike">
                          <a:solidFill>
                            <a:srgbClr val="000000"/>
                          </a:solidFill>
                          <a:latin typeface="宋体" panose="02010600030101010101" pitchFamily="2" charset="-122"/>
                        </a:rPr>
                        <a:t>分支机构情况</a:t>
                      </a:r>
                    </a:p>
                  </a:txBody>
                  <a:tcPr marL="8622" marR="8622" marT="8622" marB="0" vert="eaVert"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1" i="0" u="none" strike="noStrike">
                          <a:solidFill>
                            <a:srgbClr val="C00000"/>
                          </a:solidFill>
                          <a:latin typeface="宋体" panose="02010600030101010101" pitchFamily="2" charset="-122"/>
                        </a:rPr>
                        <a:t>分支机构纳税人识别号</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a:txBody>
                    <a:bodyPr/>
                    <a:lstStyle/>
                    <a:p>
                      <a:pPr algn="ctr" fontAlgn="ctr"/>
                      <a:r>
                        <a:rPr lang="zh-CN" altLang="en-US" sz="1400" b="0" i="0" u="none" strike="noStrike">
                          <a:solidFill>
                            <a:srgbClr val="000000"/>
                          </a:solidFill>
                          <a:latin typeface="宋体" panose="02010600030101010101" pitchFamily="2" charset="-122"/>
                        </a:rPr>
                        <a:t>分支机构名称</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zh-CN" altLang="en-US" sz="1400" b="0" i="0" u="none" strike="noStrike">
                          <a:solidFill>
                            <a:srgbClr val="000000"/>
                          </a:solidFill>
                          <a:latin typeface="宋体" panose="02010600030101010101" pitchFamily="2" charset="-122"/>
                        </a:rPr>
                        <a:t>三项因素</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pPr algn="ctr" fontAlgn="ctr"/>
                      <a:r>
                        <a:rPr lang="zh-CN" altLang="en-US" sz="1400" b="0" i="0" u="none" strike="noStrike">
                          <a:solidFill>
                            <a:srgbClr val="000000"/>
                          </a:solidFill>
                          <a:latin typeface="宋体" panose="02010600030101010101" pitchFamily="2" charset="-122"/>
                        </a:rPr>
                        <a:t>分配</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rowSpan="2" gridSpan="2">
                  <a:txBody>
                    <a:bodyPr/>
                    <a:lstStyle/>
                    <a:p>
                      <a:pPr algn="ctr" fontAlgn="ctr"/>
                      <a:r>
                        <a:rPr lang="zh-CN" altLang="en-US" sz="1400" b="0" i="0" u="none" strike="noStrike" dirty="0">
                          <a:solidFill>
                            <a:srgbClr val="000000"/>
                          </a:solidFill>
                          <a:latin typeface="宋体" panose="02010600030101010101" pitchFamily="2" charset="-122"/>
                        </a:rPr>
                        <a:t>分配所得税额</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r>
              <a:tr h="247329">
                <a:tc vMerge="1">
                  <a:txBody>
                    <a:bodyPr/>
                    <a:lstStyle/>
                    <a:p>
                      <a:endParaRPr lang="zh-CN"/>
                    </a:p>
                  </a:txBody>
                  <a:tcPr/>
                </a:tc>
                <a:tc>
                  <a:txBody>
                    <a:bodyPr/>
                    <a:lstStyle/>
                    <a:p>
                      <a:pPr algn="l" fontAlgn="ctr"/>
                      <a:r>
                        <a:rPr lang="zh-CN" altLang="en-US" sz="1400" b="1" i="0" u="none" strike="noStrike" dirty="0">
                          <a:solidFill>
                            <a:srgbClr val="C00000"/>
                          </a:solidFill>
                          <a:latin typeface="宋体" panose="02010600030101010101" pitchFamily="2" charset="-122"/>
                        </a:rPr>
                        <a:t>（统一社会信用代码）</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ctr" fontAlgn="ctr"/>
                      <a:r>
                        <a:rPr lang="zh-CN" altLang="en-US" sz="1400" b="0" i="0" u="none" strike="noStrike">
                          <a:solidFill>
                            <a:srgbClr val="000000"/>
                          </a:solidFill>
                          <a:latin typeface="宋体" panose="02010600030101010101" pitchFamily="2" charset="-122"/>
                        </a:rPr>
                        <a:t>营业收入</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职工薪酬</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资产总额</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rPr>
                        <a:t>比例</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vMerge="1">
                  <a:txBody>
                    <a:bodyPr/>
                    <a:lstStyle/>
                    <a:p>
                      <a:endParaRPr lang="zh-CN"/>
                    </a:p>
                  </a:txBody>
                  <a:tcPr/>
                </a:tc>
                <a:tc hMerge="1" v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a:txBody>
                    <a:bodyPr/>
                    <a:lstStyle/>
                    <a:p>
                      <a:pPr algn="r" fontAlgn="ctr"/>
                      <a:r>
                        <a:rPr lang="zh-CN" altLang="en-US" sz="14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47329">
                <a:tc vMerge="1">
                  <a:txBody>
                    <a:bodyPr/>
                    <a:lstStyle/>
                    <a:p>
                      <a:endParaRPr lang="zh-CN"/>
                    </a:p>
                  </a:txBody>
                  <a:tcPr/>
                </a:tc>
                <a:tc gridSpan="2">
                  <a:txBody>
                    <a:bodyPr/>
                    <a:lstStyle/>
                    <a:p>
                      <a:pPr algn="ctr" fontAlgn="ctr"/>
                      <a:r>
                        <a:rPr lang="zh-CN" altLang="en-US" sz="1400" b="0" i="0" u="none" strike="noStrike" dirty="0">
                          <a:solidFill>
                            <a:srgbClr val="000000"/>
                          </a:solidFill>
                          <a:latin typeface="宋体" panose="02010600030101010101" pitchFamily="2" charset="-122"/>
                        </a:rPr>
                        <a:t>合计</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zh-CN" altLang="en-US" sz="900" b="0" i="0" u="none" strike="noStrike">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r" fontAlgn="ctr"/>
                      <a:r>
                        <a:rPr lang="zh-CN" altLang="en-US" sz="900" b="0" i="0" u="none" strike="noStrike" dirty="0">
                          <a:solidFill>
                            <a:srgbClr val="000000"/>
                          </a:solidFill>
                          <a:latin typeface="宋体" panose="02010600030101010101" pitchFamily="2" charset="-122"/>
                        </a:rPr>
                        <a:t>　</a:t>
                      </a:r>
                    </a:p>
                  </a:txBody>
                  <a:tcPr marL="8622" marR="8622" marT="862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5"/>
            <a:ext cx="8395581" cy="642230"/>
            <a:chOff x="1718803" y="1524130"/>
            <a:chExt cx="8550015" cy="1178176"/>
          </a:xfrm>
        </p:grpSpPr>
        <p:sp>
          <p:nvSpPr>
            <p:cNvPr id="15" name="矩形 14"/>
            <p:cNvSpPr/>
            <p:nvPr/>
          </p:nvSpPr>
          <p:spPr>
            <a:xfrm>
              <a:off x="1718803" y="1524130"/>
              <a:ext cx="8413524" cy="1009731"/>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1"/>
              <a:ext cx="8385154" cy="106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r>
                <a:rPr lang="en-US" altLang="zh-CN" sz="2400" dirty="0" smtClean="0"/>
                <a:t>——</a:t>
              </a:r>
              <a:r>
                <a:rPr lang="en-US" altLang="zh-CN" sz="2400" dirty="0" smtClean="0">
                  <a:latin typeface="+mn-ea"/>
                </a:rPr>
                <a:t> 1.</a:t>
              </a:r>
              <a:r>
                <a:rPr lang="zh-CN" altLang="en-US" sz="2400" dirty="0" smtClean="0">
                  <a:latin typeface="+mn-ea"/>
                </a:rPr>
                <a:t>对所有纳税人屏蔽</a:t>
              </a:r>
              <a:r>
                <a:rPr lang="en-US" altLang="zh-CN" sz="2400" dirty="0" smtClean="0">
                  <a:latin typeface="+mn-ea"/>
                </a:rPr>
                <a:t>A201030</a:t>
              </a:r>
              <a:r>
                <a:rPr lang="zh-CN" altLang="en-US" sz="2400" dirty="0" smtClean="0">
                  <a:latin typeface="+mn-ea"/>
                </a:rPr>
                <a:t>表以下行次：</a:t>
              </a:r>
            </a:p>
            <a:p>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表格 13"/>
          <p:cNvGraphicFramePr>
            <a:graphicFrameLocks noGrp="1"/>
          </p:cNvGraphicFramePr>
          <p:nvPr/>
        </p:nvGraphicFramePr>
        <p:xfrm>
          <a:off x="1543491" y="1938865"/>
          <a:ext cx="10467885" cy="4637767"/>
        </p:xfrm>
        <a:graphic>
          <a:graphicData uri="http://schemas.openxmlformats.org/drawingml/2006/table">
            <a:tbl>
              <a:tblPr/>
              <a:tblGrid>
                <a:gridCol w="1000929"/>
                <a:gridCol w="9466956"/>
              </a:tblGrid>
              <a:tr h="220579">
                <a:tc>
                  <a:txBody>
                    <a:bodyPr/>
                    <a:lstStyle/>
                    <a:p>
                      <a:pPr indent="229235" algn="ctr" fontAlgn="ctr">
                        <a:lnSpc>
                          <a:spcPct val="150000"/>
                        </a:lnSpc>
                        <a:spcAft>
                          <a:spcPts val="0"/>
                        </a:spcAft>
                      </a:pPr>
                      <a:r>
                        <a:rPr lang="zh-CN" sz="1050" b="1" dirty="0">
                          <a:solidFill>
                            <a:srgbClr val="000000"/>
                          </a:solidFill>
                          <a:latin typeface="Times New Roman" panose="02020603050405020304"/>
                          <a:ea typeface="宋体" panose="02010600030101010101" pitchFamily="2" charset="-122"/>
                          <a:cs typeface="宋体" panose="02010600030101010101" pitchFamily="2" charset="-122"/>
                        </a:rPr>
                        <a:t>行次</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9235" algn="ctr" fontAlgn="ctr">
                        <a:lnSpc>
                          <a:spcPct val="150000"/>
                        </a:lnSpc>
                        <a:spcAft>
                          <a:spcPts val="0"/>
                        </a:spcAft>
                      </a:pPr>
                      <a:r>
                        <a:rPr lang="zh-CN" sz="1050" b="1" dirty="0">
                          <a:solidFill>
                            <a:srgbClr val="000000"/>
                          </a:solidFill>
                          <a:latin typeface="Times New Roman" panose="02020603050405020304"/>
                          <a:ea typeface="宋体" panose="02010600030101010101" pitchFamily="2" charset="-122"/>
                          <a:cs typeface="宋体" panose="02010600030101010101" pitchFamily="2" charset="-122"/>
                        </a:rPr>
                        <a:t>项目</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3</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三、经济特区和上海浦东新区新设立的高新技术企业在区内取得的所得定期减免企业所得税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4</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四、受灾地区农村信用社免征企业所得税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六、线宽小于</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0.8</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微米（含）的集成电路生产企业减免企业所得税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7</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七、线宽小于</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0.25</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微米的集成电路生产企业减按</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15%</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税率征收企业所得税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八、投资额超过</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80</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亿元的集成电路生产企业减按</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15%</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税率征收企业所得税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九、线宽小于</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0.25</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微米的集成电路生产企业减免企业所得税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10</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十、投资额超过</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80</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亿元的集成电路生产企业减免企业所得税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11</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十一、线宽小于</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130</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纳米的集成电路生产企业减免企业所得税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12</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十二、线宽小于</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65</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纳米或投资额超过</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150</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亿元的集成电路生产企业减免企业所得税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13</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十三、新办集成电路设计企业减免企业所得税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14</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十四、国家规划布局内集成电路设计企业可减按</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10%</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的税率征收企业所得税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17</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十七、符合条件的集成电路封装、测试企业定期减免企业所得税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18</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十八、符合条件的集成电路关键专用材料生产企业、集成电路专用设备生产企业定期减免企业所得税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二十四、新疆困难地区新办企业定期减免企业所得税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25</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二十五、新疆喀什、霍尔果斯特殊经济开发区新办企业定期免征企业所得税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26</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二十六、广东横琴、福建平潭、深圳前海等地区的鼓励类产业企业减按</a:t>
                      </a:r>
                      <a:r>
                        <a:rPr lang="en-US" sz="1050" dirty="0">
                          <a:solidFill>
                            <a:srgbClr val="000000"/>
                          </a:solidFill>
                          <a:latin typeface="Times New Roman" panose="02020603050405020304"/>
                          <a:ea typeface="宋体" panose="02010600030101010101" pitchFamily="2" charset="-122"/>
                          <a:cs typeface="宋体" panose="02010600030101010101" pitchFamily="2" charset="-122"/>
                        </a:rPr>
                        <a:t>15%</a:t>
                      </a:r>
                      <a:r>
                        <a:rPr lang="zh-CN" sz="1050" dirty="0">
                          <a:solidFill>
                            <a:srgbClr val="000000"/>
                          </a:solidFill>
                          <a:latin typeface="Times New Roman" panose="02020603050405020304"/>
                          <a:ea typeface="宋体" panose="02010600030101010101" pitchFamily="2" charset="-122"/>
                          <a:cs typeface="宋体" panose="02010600030101010101" pitchFamily="2" charset="-122"/>
                        </a:rPr>
                        <a:t>税率征收企业所得税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27</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二十七、北京冬奥组委、北京冬奥会测试赛赛事组委会免征企业所得税</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579">
                <a:tc>
                  <a:txBody>
                    <a:bodyPr/>
                    <a:lstStyle/>
                    <a:p>
                      <a:pPr indent="228600" algn="ctr" fontAlgn="ctr">
                        <a:lnSpc>
                          <a:spcPct val="150000"/>
                        </a:lnSpc>
                        <a:spcAft>
                          <a:spcPts val="0"/>
                        </a:spcAft>
                      </a:pPr>
                      <a:r>
                        <a:rPr lang="en-US" sz="1050">
                          <a:solidFill>
                            <a:srgbClr val="000000"/>
                          </a:solidFill>
                          <a:latin typeface="宋体" panose="02010600030101010101" pitchFamily="2" charset="-122"/>
                          <a:ea typeface="宋体" panose="02010600030101010101" pitchFamily="2" charset="-122"/>
                          <a:cs typeface="宋体" panose="02010600030101010101" pitchFamily="2" charset="-122"/>
                        </a:rPr>
                        <a:t>29</a:t>
                      </a:r>
                      <a:endParaRPr lang="zh-CN" sz="105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l" fontAlgn="ctr">
                        <a:lnSpc>
                          <a:spcPct val="150000"/>
                        </a:lnSpc>
                        <a:spcAft>
                          <a:spcPts val="0"/>
                        </a:spcAft>
                      </a:pPr>
                      <a:r>
                        <a:rPr lang="zh-CN" sz="1050" dirty="0">
                          <a:solidFill>
                            <a:srgbClr val="000000"/>
                          </a:solidFill>
                          <a:latin typeface="Times New Roman" panose="02020603050405020304"/>
                          <a:ea typeface="宋体" panose="02010600030101010101" pitchFamily="2" charset="-122"/>
                          <a:cs typeface="宋体" panose="02010600030101010101" pitchFamily="2" charset="-122"/>
                        </a:rPr>
                        <a:t>二十九、民族自治地方的自治机关对本民族自治地方的企业应缴纳的企业所得税中属于地方分享的部分减征或免征</a:t>
                      </a:r>
                      <a:endParaRPr lang="zh-CN" sz="1050" dirty="0">
                        <a:latin typeface="Times New Roman" panose="02020603050405020304"/>
                        <a:ea typeface="宋体" panose="02010600030101010101" pitchFamily="2" charset="-122"/>
                      </a:endParaRPr>
                    </a:p>
                  </a:txBody>
                  <a:tcPr marL="4063" marR="4063" marT="4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3"/>
            <a:ext cx="7996237" cy="763587"/>
            <a:chOff x="1718803" y="1524131"/>
            <a:chExt cx="8056659" cy="977226"/>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3"/>
              <a:ext cx="7891798" cy="46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434623" y="2091267"/>
            <a:ext cx="10274300" cy="2831544"/>
          </a:xfrm>
          <a:prstGeom prst="rect">
            <a:avLst/>
          </a:prstGeom>
          <a:noFill/>
        </p:spPr>
        <p:txBody>
          <a:bodyPr wrap="square" rtlCol="0">
            <a:spAutoFit/>
          </a:bodyPr>
          <a:lstStyle/>
          <a:p>
            <a:pPr lvl="0"/>
            <a:r>
              <a:rPr lang="en-US" altLang="zh-CN" sz="2000" dirty="0" smtClean="0">
                <a:latin typeface="+mn-ea"/>
                <a:ea typeface="+mn-ea"/>
              </a:rPr>
              <a:t>2.</a:t>
            </a:r>
            <a:r>
              <a:rPr lang="zh-CN" altLang="en-US" sz="2000" dirty="0" smtClean="0">
                <a:latin typeface="+mn-ea"/>
                <a:ea typeface="+mn-ea"/>
              </a:rPr>
              <a:t>第</a:t>
            </a:r>
            <a:r>
              <a:rPr lang="en-US" altLang="en-US" sz="2000" dirty="0" smtClean="0">
                <a:latin typeface="+mn-ea"/>
                <a:ea typeface="+mn-ea"/>
              </a:rPr>
              <a:t>9</a:t>
            </a:r>
            <a:r>
              <a:rPr lang="zh-CN" altLang="en-US" sz="2000" dirty="0" smtClean="0">
                <a:latin typeface="+mn-ea"/>
                <a:ea typeface="+mn-ea"/>
              </a:rPr>
              <a:t>行“集成电路企业优惠”仅对一户企业开放：英特尔半导体（大连）有限公司。本行对其他纳税人屏蔽置灰。</a:t>
            </a:r>
            <a:endParaRPr lang="en-US" altLang="zh-CN" sz="2000" dirty="0" smtClean="0">
              <a:latin typeface="+mn-ea"/>
              <a:ea typeface="+mn-ea"/>
            </a:endParaRPr>
          </a:p>
          <a:p>
            <a:pPr lvl="0"/>
            <a:endParaRPr lang="zh-CN" altLang="en-US" sz="2000" dirty="0" smtClean="0">
              <a:latin typeface="+mn-ea"/>
              <a:ea typeface="+mn-ea"/>
            </a:endParaRPr>
          </a:p>
          <a:p>
            <a:pPr lvl="0"/>
            <a:r>
              <a:rPr lang="en-US" altLang="zh-CN" sz="2000" dirty="0" smtClean="0">
                <a:latin typeface="+mn-ea"/>
                <a:ea typeface="+mn-ea"/>
              </a:rPr>
              <a:t>3.</a:t>
            </a:r>
            <a:r>
              <a:rPr lang="zh-CN" altLang="en-US" sz="2000" dirty="0" smtClean="0">
                <a:latin typeface="+mn-ea"/>
                <a:ea typeface="+mn-ea"/>
              </a:rPr>
              <a:t>第</a:t>
            </a:r>
            <a:r>
              <a:rPr lang="en-US" altLang="en-US" sz="2000" dirty="0" smtClean="0">
                <a:latin typeface="+mn-ea"/>
                <a:ea typeface="+mn-ea"/>
              </a:rPr>
              <a:t>23</a:t>
            </a:r>
            <a:r>
              <a:rPr lang="zh-CN" altLang="en-US" sz="2000" dirty="0" smtClean="0">
                <a:latin typeface="+mn-ea"/>
                <a:ea typeface="+mn-ea"/>
              </a:rPr>
              <a:t>行“二十三、设在西部地区的鼓励类产业企业减按</a:t>
            </a:r>
            <a:r>
              <a:rPr lang="en-US" altLang="en-US" sz="2000" dirty="0" smtClean="0">
                <a:latin typeface="+mn-ea"/>
                <a:ea typeface="+mn-ea"/>
              </a:rPr>
              <a:t>15%</a:t>
            </a:r>
            <a:r>
              <a:rPr lang="zh-CN" altLang="en-US" sz="2000" dirty="0" smtClean="0">
                <a:latin typeface="+mn-ea"/>
                <a:ea typeface="+mn-ea"/>
              </a:rPr>
              <a:t>的税率征收企业所得税”仅对一户企业开放：大连豪之英物业管理有限公司。本行对其他纳税人屏蔽置灰。</a:t>
            </a:r>
            <a:endParaRPr lang="en-US" altLang="zh-CN" sz="2000" dirty="0" smtClean="0">
              <a:latin typeface="+mn-ea"/>
              <a:ea typeface="+mn-ea"/>
            </a:endParaRPr>
          </a:p>
          <a:p>
            <a:pPr lvl="0"/>
            <a:endParaRPr lang="zh-CN" altLang="en-US" sz="2000" dirty="0" smtClean="0">
              <a:latin typeface="+mn-ea"/>
              <a:ea typeface="+mn-ea"/>
            </a:endParaRPr>
          </a:p>
          <a:p>
            <a:pPr lvl="0"/>
            <a:r>
              <a:rPr lang="en-US" altLang="zh-CN" sz="2000" dirty="0" smtClean="0">
                <a:latin typeface="+mn-ea"/>
                <a:ea typeface="+mn-ea"/>
              </a:rPr>
              <a:t>4.</a:t>
            </a:r>
            <a:r>
              <a:rPr lang="zh-CN" altLang="en-US" sz="2000" dirty="0" smtClean="0">
                <a:latin typeface="+mn-ea"/>
                <a:ea typeface="+mn-ea"/>
              </a:rPr>
              <a:t>第</a:t>
            </a:r>
            <a:r>
              <a:rPr lang="en-US" altLang="en-US" sz="2000" dirty="0" smtClean="0">
                <a:latin typeface="+mn-ea"/>
                <a:ea typeface="+mn-ea"/>
              </a:rPr>
              <a:t>28.2</a:t>
            </a:r>
            <a:r>
              <a:rPr lang="zh-CN" altLang="en-US" sz="2000" dirty="0" smtClean="0">
                <a:latin typeface="+mn-ea"/>
                <a:ea typeface="+mn-ea"/>
              </a:rPr>
              <a:t>与</a:t>
            </a:r>
            <a:r>
              <a:rPr lang="en-US" altLang="en-US" sz="2000" dirty="0" smtClean="0">
                <a:latin typeface="+mn-ea"/>
                <a:ea typeface="+mn-ea"/>
              </a:rPr>
              <a:t>28.3</a:t>
            </a:r>
            <a:r>
              <a:rPr lang="zh-CN" altLang="en-US" sz="2000" dirty="0" smtClean="0">
                <a:latin typeface="+mn-ea"/>
                <a:ea typeface="+mn-ea"/>
              </a:rPr>
              <a:t>行对名单内企业开放，目前暂时没有，默认对所有纳税人置灰。</a:t>
            </a:r>
          </a:p>
          <a:p>
            <a:pPr lvl="0"/>
            <a:r>
              <a:rPr lang="zh-CN" altLang="en-US" sz="2000" dirty="0" smtClean="0">
                <a:latin typeface="+mn-ea"/>
                <a:ea typeface="+mn-ea"/>
              </a:rPr>
              <a:t>第</a:t>
            </a:r>
            <a:r>
              <a:rPr lang="en-US" altLang="en-US" sz="2000" dirty="0" smtClean="0">
                <a:latin typeface="+mn-ea"/>
                <a:ea typeface="+mn-ea"/>
              </a:rPr>
              <a:t>28.4</a:t>
            </a:r>
            <a:r>
              <a:rPr lang="zh-CN" altLang="en-US" sz="2000" dirty="0" smtClean="0">
                <a:latin typeface="+mn-ea"/>
                <a:ea typeface="+mn-ea"/>
              </a:rPr>
              <a:t>行“其他”仅对白名单内</a:t>
            </a:r>
            <a:r>
              <a:rPr lang="en-US" altLang="zh-CN" sz="2000" dirty="0" smtClean="0">
                <a:latin typeface="+mn-ea"/>
                <a:ea typeface="+mn-ea"/>
              </a:rPr>
              <a:t>16</a:t>
            </a:r>
            <a:r>
              <a:rPr lang="zh-CN" altLang="en-US" sz="2000" dirty="0" smtClean="0">
                <a:latin typeface="+mn-ea"/>
                <a:ea typeface="+mn-ea"/>
              </a:rPr>
              <a:t>户企业开放。</a:t>
            </a:r>
          </a:p>
          <a:p>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3"/>
            <a:ext cx="7996237" cy="763587"/>
            <a:chOff x="1718803" y="1524131"/>
            <a:chExt cx="8056659" cy="977226"/>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3"/>
              <a:ext cx="7891798" cy="46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434623" y="2091267"/>
            <a:ext cx="10274300" cy="2523768"/>
          </a:xfrm>
          <a:prstGeom prst="rect">
            <a:avLst/>
          </a:prstGeom>
          <a:noFill/>
        </p:spPr>
        <p:txBody>
          <a:bodyPr wrap="square" rtlCol="0">
            <a:spAutoFit/>
          </a:bodyPr>
          <a:lstStyle/>
          <a:p>
            <a:r>
              <a:rPr lang="en-US" altLang="zh-CN" sz="2000" dirty="0" smtClean="0">
                <a:latin typeface="+mn-ea"/>
                <a:ea typeface="+mn-ea"/>
              </a:rPr>
              <a:t>5.</a:t>
            </a:r>
            <a:r>
              <a:rPr lang="zh-CN" altLang="en-US" sz="2000" dirty="0" smtClean="0">
                <a:latin typeface="+mn-ea"/>
                <a:ea typeface="+mn-ea"/>
              </a:rPr>
              <a:t>除以下名单中之外的其他纳税人，</a:t>
            </a:r>
            <a:r>
              <a:rPr lang="en-US" altLang="en-US" sz="2000" dirty="0" smtClean="0">
                <a:latin typeface="+mn-ea"/>
                <a:ea typeface="+mn-ea"/>
              </a:rPr>
              <a:t>A201030</a:t>
            </a:r>
            <a:r>
              <a:rPr lang="zh-CN" altLang="en-US" sz="2000" dirty="0" smtClean="0">
                <a:latin typeface="+mn-ea"/>
                <a:ea typeface="+mn-ea"/>
              </a:rPr>
              <a:t>表中的优惠事项只能填报一项，且如果符合小微企业条件已经自动计算</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1</a:t>
            </a:r>
            <a:r>
              <a:rPr lang="zh-CN" altLang="en-US" sz="2000" dirty="0" smtClean="0">
                <a:latin typeface="+mn-ea"/>
                <a:ea typeface="+mn-ea"/>
              </a:rPr>
              <a:t>行的，不得填报本表中其他优惠事项。</a:t>
            </a:r>
            <a:endParaRPr lang="en-US" altLang="zh-CN" sz="2000" dirty="0" smtClean="0">
              <a:latin typeface="+mn-ea"/>
              <a:ea typeface="+mn-ea"/>
            </a:endParaRPr>
          </a:p>
          <a:p>
            <a:r>
              <a:rPr lang="zh-CN" altLang="en-US" sz="2000" dirty="0" smtClean="0">
                <a:latin typeface="+mn-ea"/>
                <a:ea typeface="+mn-ea"/>
              </a:rPr>
              <a:t>名单内</a:t>
            </a:r>
            <a:r>
              <a:rPr lang="en-US" altLang="zh-CN" sz="2000" dirty="0" smtClean="0">
                <a:latin typeface="+mn-ea"/>
                <a:ea typeface="+mn-ea"/>
              </a:rPr>
              <a:t>2</a:t>
            </a:r>
            <a:r>
              <a:rPr lang="zh-CN" altLang="en-US" sz="2000" dirty="0" smtClean="0">
                <a:latin typeface="+mn-ea"/>
                <a:ea typeface="+mn-ea"/>
              </a:rPr>
              <a:t>户纳税人可以同时填写</a:t>
            </a:r>
            <a:r>
              <a:rPr lang="en-US" altLang="en-US" sz="2000" dirty="0" smtClean="0">
                <a:latin typeface="+mn-ea"/>
                <a:ea typeface="+mn-ea"/>
              </a:rPr>
              <a:t>A201030</a:t>
            </a:r>
            <a:r>
              <a:rPr lang="zh-CN" altLang="en-US" sz="2000" dirty="0" smtClean="0">
                <a:latin typeface="+mn-ea"/>
                <a:ea typeface="+mn-ea"/>
              </a:rPr>
              <a:t>表</a:t>
            </a:r>
            <a:r>
              <a:rPr lang="en-US" altLang="en-US" sz="2000" dirty="0" smtClean="0">
                <a:latin typeface="+mn-ea"/>
                <a:ea typeface="+mn-ea"/>
              </a:rPr>
              <a:t>15</a:t>
            </a:r>
            <a:r>
              <a:rPr lang="zh-CN" altLang="en-US" sz="2000" dirty="0" smtClean="0">
                <a:latin typeface="+mn-ea"/>
                <a:ea typeface="+mn-ea"/>
              </a:rPr>
              <a:t>行“十五、符合条件的软件企业减免企业所得税”或</a:t>
            </a:r>
            <a:r>
              <a:rPr lang="en-US" altLang="en-US" sz="2000" dirty="0" smtClean="0">
                <a:latin typeface="+mn-ea"/>
                <a:ea typeface="+mn-ea"/>
              </a:rPr>
              <a:t>19</a:t>
            </a:r>
            <a:r>
              <a:rPr lang="zh-CN" altLang="en-US" sz="2000" dirty="0" smtClean="0">
                <a:latin typeface="+mn-ea"/>
                <a:ea typeface="+mn-ea"/>
              </a:rPr>
              <a:t>行“十九、经营性文化事业单位转制为企业的免征企业所得税”。但只能保存一行。</a:t>
            </a:r>
            <a:endParaRPr lang="en-US" altLang="zh-CN" sz="2000" dirty="0" smtClean="0">
              <a:latin typeface="+mn-ea"/>
              <a:ea typeface="+mn-ea"/>
            </a:endParaRPr>
          </a:p>
          <a:p>
            <a:endParaRPr lang="zh-CN" altLang="en-US" sz="2000" dirty="0" smtClean="0">
              <a:latin typeface="+mn-ea"/>
              <a:ea typeface="+mn-ea"/>
            </a:endParaRPr>
          </a:p>
          <a:p>
            <a:endParaRPr lang="zh-CN" altLang="en-US" sz="2000" dirty="0" smtClean="0">
              <a:latin typeface="+mn-ea"/>
              <a:ea typeface="+mn-ea"/>
            </a:endParaRP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4"/>
            <a:ext cx="7996237" cy="920607"/>
            <a:chOff x="1718803" y="1524131"/>
            <a:chExt cx="8056659" cy="1178177"/>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2"/>
              <a:ext cx="7891798" cy="1063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r>
                <a:rPr lang="en-US" altLang="zh-CN" sz="2400" dirty="0" smtClean="0"/>
                <a:t>——</a:t>
              </a:r>
              <a:r>
                <a:rPr lang="zh-CN" altLang="en-US" sz="2400" b="1" dirty="0" smtClean="0"/>
                <a:t>高新技术企业白名单</a:t>
              </a:r>
              <a:endParaRPr lang="zh-CN" altLang="en-US" sz="2400" dirty="0" smtClean="0"/>
            </a:p>
            <a:p>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399018" y="2019843"/>
            <a:ext cx="11465603" cy="4678204"/>
          </a:xfrm>
          <a:prstGeom prst="rect">
            <a:avLst/>
          </a:prstGeom>
          <a:noFill/>
        </p:spPr>
        <p:txBody>
          <a:bodyPr wrap="square" rtlCol="0">
            <a:spAutoFit/>
          </a:bodyPr>
          <a:lstStyle/>
          <a:p>
            <a:pPr lvl="0"/>
            <a:r>
              <a:rPr lang="en-US" altLang="en-US" sz="2000" dirty="0" smtClean="0">
                <a:latin typeface="+mn-ea"/>
                <a:ea typeface="+mn-ea"/>
              </a:rPr>
              <a:t>1.2020</a:t>
            </a:r>
            <a:r>
              <a:rPr lang="zh-CN" altLang="en-US" sz="2000" dirty="0" smtClean="0">
                <a:latin typeface="+mn-ea"/>
                <a:ea typeface="+mn-ea"/>
              </a:rPr>
              <a:t>年有效期高新技术企业全量白名单内的企业，</a:t>
            </a:r>
            <a:r>
              <a:rPr lang="en-US" altLang="en-US" sz="2000" dirty="0" smtClean="0">
                <a:latin typeface="+mn-ea"/>
                <a:ea typeface="+mn-ea"/>
              </a:rPr>
              <a:t>A2000000</a:t>
            </a:r>
            <a:r>
              <a:rPr lang="zh-CN" altLang="en-US" sz="2000" dirty="0" smtClean="0">
                <a:latin typeface="+mn-ea"/>
                <a:ea typeface="+mn-ea"/>
              </a:rPr>
              <a:t>的附报信息中“高新技术企业”栏次默认为“是”，且不可修改，（名单外企业，默认为“否，不可修改），且必须填报</a:t>
            </a:r>
            <a:r>
              <a:rPr lang="en-US" altLang="en-US" sz="2000" dirty="0" smtClean="0">
                <a:latin typeface="+mn-ea"/>
                <a:ea typeface="+mn-ea"/>
              </a:rPr>
              <a:t>A201030</a:t>
            </a:r>
            <a:r>
              <a:rPr lang="zh-CN" altLang="en-US" sz="2000" dirty="0" smtClean="0">
                <a:latin typeface="+mn-ea"/>
                <a:ea typeface="+mn-ea"/>
              </a:rPr>
              <a:t>表。</a:t>
            </a:r>
            <a:endParaRPr lang="en-US" altLang="zh-CN" sz="2000" dirty="0" smtClean="0">
              <a:latin typeface="+mn-ea"/>
              <a:ea typeface="+mn-ea"/>
            </a:endParaRPr>
          </a:p>
          <a:p>
            <a:pPr lvl="0"/>
            <a:endParaRPr lang="zh-CN" altLang="en-US" sz="2000" dirty="0" smtClean="0">
              <a:latin typeface="+mn-ea"/>
              <a:ea typeface="+mn-ea"/>
            </a:endParaRPr>
          </a:p>
          <a:p>
            <a:pPr lvl="0"/>
            <a:r>
              <a:rPr lang="en-US" altLang="zh-CN" sz="2000" dirty="0" smtClean="0">
                <a:latin typeface="+mn-ea"/>
                <a:ea typeface="+mn-ea"/>
              </a:rPr>
              <a:t>2.</a:t>
            </a:r>
            <a:r>
              <a:rPr lang="zh-CN" altLang="en-US" sz="2000" dirty="0" smtClean="0">
                <a:latin typeface="+mn-ea"/>
                <a:ea typeface="+mn-ea"/>
              </a:rPr>
              <a:t>如果纳税人同时符合小型微利企业标准又是高新技术企业，享受小微，</a:t>
            </a:r>
            <a:r>
              <a:rPr lang="en-US" altLang="en-US" sz="2000" dirty="0" smtClean="0">
                <a:latin typeface="+mn-ea"/>
                <a:ea typeface="+mn-ea"/>
              </a:rPr>
              <a:t>A201030</a:t>
            </a:r>
            <a:r>
              <a:rPr lang="zh-CN" altLang="en-US" sz="2000" dirty="0" smtClean="0">
                <a:latin typeface="+mn-ea"/>
                <a:ea typeface="+mn-ea"/>
              </a:rPr>
              <a:t>表的第</a:t>
            </a:r>
            <a:r>
              <a:rPr lang="en-US" altLang="en-US" sz="2000" dirty="0" smtClean="0">
                <a:latin typeface="+mn-ea"/>
                <a:ea typeface="+mn-ea"/>
              </a:rPr>
              <a:t>1</a:t>
            </a:r>
            <a:r>
              <a:rPr lang="zh-CN" altLang="en-US" sz="2000" dirty="0" smtClean="0">
                <a:latin typeface="+mn-ea"/>
                <a:ea typeface="+mn-ea"/>
              </a:rPr>
              <a:t>行“一、符合条件的小型微利企业减免企业所得税”自动带出，</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2</a:t>
            </a:r>
            <a:r>
              <a:rPr lang="zh-CN" altLang="en-US" sz="2000" dirty="0" smtClean="0">
                <a:latin typeface="+mn-ea"/>
                <a:ea typeface="+mn-ea"/>
              </a:rPr>
              <a:t>行“二、国家需要重点扶持的高新技术企业减按</a:t>
            </a:r>
            <a:r>
              <a:rPr lang="en-US" altLang="en-US" sz="2000" dirty="0" smtClean="0">
                <a:latin typeface="+mn-ea"/>
                <a:ea typeface="+mn-ea"/>
              </a:rPr>
              <a:t>15%</a:t>
            </a:r>
            <a:r>
              <a:rPr lang="zh-CN" altLang="en-US" sz="2000" dirty="0" smtClean="0">
                <a:latin typeface="+mn-ea"/>
                <a:ea typeface="+mn-ea"/>
              </a:rPr>
              <a:t>的税率征收企业所得税”自动默认为</a:t>
            </a:r>
            <a:r>
              <a:rPr lang="en-US" altLang="en-US" sz="2000" dirty="0" smtClean="0">
                <a:latin typeface="+mn-ea"/>
                <a:ea typeface="+mn-ea"/>
              </a:rPr>
              <a:t>0</a:t>
            </a:r>
            <a:r>
              <a:rPr lang="zh-CN" altLang="en-US" sz="2000" dirty="0" smtClean="0">
                <a:latin typeface="+mn-ea"/>
                <a:ea typeface="+mn-ea"/>
              </a:rPr>
              <a:t>不可修改。</a:t>
            </a:r>
            <a:endParaRPr lang="en-US" altLang="zh-CN" sz="2000" dirty="0" smtClean="0">
              <a:latin typeface="+mn-ea"/>
              <a:ea typeface="+mn-ea"/>
            </a:endParaRPr>
          </a:p>
          <a:p>
            <a:pPr lvl="0"/>
            <a:endParaRPr lang="zh-CN" altLang="en-US" sz="2000" dirty="0" smtClean="0">
              <a:latin typeface="+mn-ea"/>
              <a:ea typeface="+mn-ea"/>
            </a:endParaRPr>
          </a:p>
          <a:p>
            <a:pPr lvl="0"/>
            <a:r>
              <a:rPr lang="en-US" altLang="zh-CN" sz="2000" dirty="0" smtClean="0">
                <a:latin typeface="+mn-ea"/>
                <a:ea typeface="+mn-ea"/>
              </a:rPr>
              <a:t>3.</a:t>
            </a:r>
            <a:r>
              <a:rPr lang="zh-CN" altLang="en-US" sz="2000" dirty="0" smtClean="0">
                <a:latin typeface="+mn-ea"/>
                <a:ea typeface="+mn-ea"/>
              </a:rPr>
              <a:t>如果同时符合软件企业等其他优惠，判断纳税人填写的其他优惠数据是否大于</a:t>
            </a:r>
            <a:r>
              <a:rPr lang="en-US" altLang="en-US" sz="2000" dirty="0" smtClean="0">
                <a:latin typeface="+mn-ea"/>
                <a:ea typeface="+mn-ea"/>
              </a:rPr>
              <a:t>A200000</a:t>
            </a:r>
            <a:r>
              <a:rPr lang="zh-CN" altLang="en-US" sz="2000" dirty="0" smtClean="0">
                <a:latin typeface="+mn-ea"/>
                <a:ea typeface="+mn-ea"/>
              </a:rPr>
              <a:t>表第</a:t>
            </a:r>
            <a:r>
              <a:rPr lang="en-US" altLang="en-US" sz="2000" dirty="0" smtClean="0">
                <a:latin typeface="+mn-ea"/>
                <a:ea typeface="+mn-ea"/>
              </a:rPr>
              <a:t>9</a:t>
            </a:r>
            <a:r>
              <a:rPr lang="zh-CN" altLang="en-US" sz="2000" dirty="0" smtClean="0">
                <a:latin typeface="+mn-ea"/>
                <a:ea typeface="+mn-ea"/>
              </a:rPr>
              <a:t>行“实际利润额（</a:t>
            </a:r>
            <a:r>
              <a:rPr lang="en-US" altLang="en-US" sz="2000" dirty="0" smtClean="0">
                <a:latin typeface="+mn-ea"/>
                <a:ea typeface="+mn-ea"/>
              </a:rPr>
              <a:t>3+4-5-6-7-8</a:t>
            </a:r>
            <a:r>
              <a:rPr lang="zh-CN" altLang="en-US" sz="2000" dirty="0" smtClean="0">
                <a:latin typeface="+mn-ea"/>
                <a:ea typeface="+mn-ea"/>
              </a:rPr>
              <a:t>）</a:t>
            </a:r>
            <a:r>
              <a:rPr lang="en-US" altLang="en-US" sz="2000" dirty="0" smtClean="0">
                <a:latin typeface="+mn-ea"/>
                <a:ea typeface="+mn-ea"/>
              </a:rPr>
              <a:t> \ </a:t>
            </a:r>
            <a:r>
              <a:rPr lang="zh-CN" altLang="en-US" sz="2000" dirty="0" smtClean="0">
                <a:latin typeface="+mn-ea"/>
                <a:ea typeface="+mn-ea"/>
              </a:rPr>
              <a:t>按照上一纳税年度应纳税所得额平均额确定的应纳税所得额”</a:t>
            </a:r>
            <a:r>
              <a:rPr lang="en-US" altLang="zh-CN" sz="2000" dirty="0" smtClean="0">
                <a:latin typeface="+mn-ea"/>
                <a:ea typeface="+mn-ea"/>
              </a:rPr>
              <a:t>×</a:t>
            </a:r>
            <a:r>
              <a:rPr lang="en-US" altLang="en-US" sz="2000" dirty="0" smtClean="0">
                <a:latin typeface="+mn-ea"/>
                <a:ea typeface="+mn-ea"/>
              </a:rPr>
              <a:t>0.1</a:t>
            </a:r>
            <a:r>
              <a:rPr lang="zh-CN" altLang="en-US" sz="2000" dirty="0" smtClean="0">
                <a:latin typeface="+mn-ea"/>
                <a:ea typeface="+mn-ea"/>
              </a:rPr>
              <a:t>，如判断为是，</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2</a:t>
            </a:r>
            <a:r>
              <a:rPr lang="zh-CN" altLang="en-US" sz="2000" dirty="0" smtClean="0">
                <a:latin typeface="+mn-ea"/>
                <a:ea typeface="+mn-ea"/>
              </a:rPr>
              <a:t>行“二、国家需要重点扶持的高新技术企业减按</a:t>
            </a:r>
            <a:r>
              <a:rPr lang="en-US" altLang="en-US" sz="2000" dirty="0" smtClean="0">
                <a:latin typeface="+mn-ea"/>
                <a:ea typeface="+mn-ea"/>
              </a:rPr>
              <a:t>15%</a:t>
            </a:r>
            <a:r>
              <a:rPr lang="zh-CN" altLang="en-US" sz="2000" dirty="0" smtClean="0">
                <a:latin typeface="+mn-ea"/>
                <a:ea typeface="+mn-ea"/>
              </a:rPr>
              <a:t>的税率征收企业所得税”自动默认为</a:t>
            </a:r>
            <a:r>
              <a:rPr lang="en-US" altLang="en-US" sz="2000" dirty="0" smtClean="0">
                <a:latin typeface="+mn-ea"/>
                <a:ea typeface="+mn-ea"/>
              </a:rPr>
              <a:t>0</a:t>
            </a:r>
            <a:r>
              <a:rPr lang="zh-CN" altLang="en-US" sz="2000" dirty="0" smtClean="0">
                <a:latin typeface="+mn-ea"/>
                <a:ea typeface="+mn-ea"/>
              </a:rPr>
              <a:t>不可修改。</a:t>
            </a:r>
          </a:p>
          <a:p>
            <a:pPr lvl="0"/>
            <a:r>
              <a:rPr lang="zh-CN" altLang="en-US" sz="2000" dirty="0" smtClean="0">
                <a:latin typeface="+mn-ea"/>
                <a:ea typeface="+mn-ea"/>
              </a:rPr>
              <a:t>如纳税人不存在以上</a:t>
            </a:r>
            <a:r>
              <a:rPr lang="en-US" altLang="en-US" sz="2000" dirty="0" smtClean="0">
                <a:latin typeface="+mn-ea"/>
                <a:ea typeface="+mn-ea"/>
              </a:rPr>
              <a:t>2.3</a:t>
            </a:r>
            <a:r>
              <a:rPr lang="zh-CN" altLang="en-US" sz="2000" dirty="0" smtClean="0">
                <a:latin typeface="+mn-ea"/>
                <a:ea typeface="+mn-ea"/>
              </a:rPr>
              <a:t>两种其他优惠大于高新企业优惠的情况，</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2</a:t>
            </a:r>
            <a:r>
              <a:rPr lang="zh-CN" altLang="en-US" sz="2000" dirty="0" smtClean="0">
                <a:latin typeface="+mn-ea"/>
                <a:ea typeface="+mn-ea"/>
              </a:rPr>
              <a:t>行“二、国家需要重点扶持的高新技术企业减按</a:t>
            </a:r>
            <a:r>
              <a:rPr lang="en-US" altLang="en-US" sz="2000" dirty="0" smtClean="0">
                <a:latin typeface="+mn-ea"/>
                <a:ea typeface="+mn-ea"/>
              </a:rPr>
              <a:t>15%</a:t>
            </a:r>
            <a:r>
              <a:rPr lang="zh-CN" altLang="en-US" sz="2000" dirty="0" smtClean="0">
                <a:latin typeface="+mn-ea"/>
                <a:ea typeface="+mn-ea"/>
              </a:rPr>
              <a:t>的税率征收企业所得税”</a:t>
            </a:r>
            <a:r>
              <a:rPr lang="en-US" altLang="en-US" sz="2000" dirty="0" smtClean="0">
                <a:latin typeface="+mn-ea"/>
                <a:ea typeface="+mn-ea"/>
              </a:rPr>
              <a:t>A200000</a:t>
            </a:r>
            <a:r>
              <a:rPr lang="zh-CN" altLang="en-US" sz="2000" dirty="0" smtClean="0">
                <a:latin typeface="+mn-ea"/>
                <a:ea typeface="+mn-ea"/>
              </a:rPr>
              <a:t>表第</a:t>
            </a:r>
            <a:r>
              <a:rPr lang="en-US" altLang="en-US" sz="2000" dirty="0" smtClean="0">
                <a:latin typeface="+mn-ea"/>
                <a:ea typeface="+mn-ea"/>
              </a:rPr>
              <a:t>9</a:t>
            </a:r>
            <a:r>
              <a:rPr lang="zh-CN" altLang="en-US" sz="2000" dirty="0" smtClean="0">
                <a:latin typeface="+mn-ea"/>
                <a:ea typeface="+mn-ea"/>
              </a:rPr>
              <a:t>行“实际利润额（</a:t>
            </a:r>
            <a:r>
              <a:rPr lang="en-US" altLang="en-US" sz="2000" dirty="0" smtClean="0">
                <a:latin typeface="+mn-ea"/>
                <a:ea typeface="+mn-ea"/>
              </a:rPr>
              <a:t>3+4-5-6-7-8</a:t>
            </a:r>
            <a:r>
              <a:rPr lang="zh-CN" altLang="en-US" sz="2000" dirty="0" smtClean="0">
                <a:latin typeface="+mn-ea"/>
                <a:ea typeface="+mn-ea"/>
              </a:rPr>
              <a:t>）</a:t>
            </a:r>
            <a:r>
              <a:rPr lang="en-US" altLang="en-US" sz="2000" dirty="0" smtClean="0">
                <a:latin typeface="+mn-ea"/>
                <a:ea typeface="+mn-ea"/>
              </a:rPr>
              <a:t> \ </a:t>
            </a:r>
            <a:r>
              <a:rPr lang="zh-CN" altLang="en-US" sz="2000" dirty="0" smtClean="0">
                <a:latin typeface="+mn-ea"/>
                <a:ea typeface="+mn-ea"/>
              </a:rPr>
              <a:t>按照上一纳税年度应纳税所得额平均额确定的应纳税所得额”</a:t>
            </a:r>
            <a:r>
              <a:rPr lang="en-US" altLang="zh-CN" sz="2000" dirty="0" smtClean="0">
                <a:latin typeface="+mn-ea"/>
                <a:ea typeface="+mn-ea"/>
              </a:rPr>
              <a:t>×</a:t>
            </a:r>
            <a:r>
              <a:rPr lang="en-US" altLang="en-US" sz="2000" dirty="0" smtClean="0">
                <a:latin typeface="+mn-ea"/>
                <a:ea typeface="+mn-ea"/>
              </a:rPr>
              <a:t>0.1</a:t>
            </a:r>
            <a:r>
              <a:rPr lang="zh-CN" altLang="en-US" sz="2000" dirty="0" smtClean="0">
                <a:latin typeface="+mn-ea"/>
                <a:ea typeface="+mn-ea"/>
              </a:rPr>
              <a:t>的值。</a:t>
            </a:r>
          </a:p>
          <a:p>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4"/>
            <a:ext cx="7996237" cy="920607"/>
            <a:chOff x="1718803" y="1524131"/>
            <a:chExt cx="8056659" cy="1178177"/>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2"/>
              <a:ext cx="7891798" cy="1063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r>
                <a:rPr lang="en-US" altLang="zh-CN" sz="2400" dirty="0" smtClean="0"/>
                <a:t>——</a:t>
              </a:r>
              <a:r>
                <a:rPr lang="zh-CN" altLang="en-US" sz="2400" b="1" dirty="0" smtClean="0"/>
                <a:t>高新技术企业白名单</a:t>
              </a:r>
              <a:endParaRPr lang="zh-CN" altLang="en-US" sz="2400" dirty="0" smtClean="0"/>
            </a:p>
            <a:p>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399019" y="2437532"/>
            <a:ext cx="11273692" cy="1292662"/>
          </a:xfrm>
          <a:prstGeom prst="rect">
            <a:avLst/>
          </a:prstGeom>
          <a:noFill/>
        </p:spPr>
        <p:txBody>
          <a:bodyPr wrap="square" rtlCol="0">
            <a:spAutoFit/>
          </a:bodyPr>
          <a:lstStyle/>
          <a:p>
            <a:pPr lvl="0"/>
            <a:r>
              <a:rPr lang="en-US" altLang="zh-CN" sz="2000" dirty="0" smtClean="0">
                <a:latin typeface="+mn-ea"/>
                <a:ea typeface="+mn-ea"/>
              </a:rPr>
              <a:t>4.</a:t>
            </a:r>
            <a:r>
              <a:rPr lang="zh-CN" altLang="en-US" sz="2000" dirty="0" smtClean="0">
                <a:latin typeface="+mn-ea"/>
                <a:ea typeface="+mn-ea"/>
              </a:rPr>
              <a:t>以下</a:t>
            </a:r>
            <a:r>
              <a:rPr lang="en-US" altLang="zh-CN" sz="2000" dirty="0" smtClean="0">
                <a:latin typeface="+mn-ea"/>
                <a:ea typeface="+mn-ea"/>
              </a:rPr>
              <a:t>11</a:t>
            </a:r>
            <a:r>
              <a:rPr lang="zh-CN" altLang="en-US" sz="2000" dirty="0" smtClean="0">
                <a:latin typeface="+mn-ea"/>
                <a:ea typeface="+mn-ea"/>
              </a:rPr>
              <a:t>户名单内企业是高新技术企业但是不享受高新技术企业优惠，</a:t>
            </a:r>
            <a:r>
              <a:rPr lang="en-US" altLang="en-US" sz="2000" dirty="0" smtClean="0">
                <a:latin typeface="+mn-ea"/>
                <a:ea typeface="+mn-ea"/>
              </a:rPr>
              <a:t>A2000000</a:t>
            </a:r>
            <a:r>
              <a:rPr lang="zh-CN" altLang="en-US" sz="2000" dirty="0" smtClean="0">
                <a:latin typeface="+mn-ea"/>
                <a:ea typeface="+mn-ea"/>
              </a:rPr>
              <a:t>的附报信息中“高新技术企业”栏次默认为“是”，且不可修改，但</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2</a:t>
            </a:r>
            <a:r>
              <a:rPr lang="zh-CN" altLang="en-US" sz="2000" dirty="0" smtClean="0">
                <a:latin typeface="+mn-ea"/>
                <a:ea typeface="+mn-ea"/>
              </a:rPr>
              <a:t>行默认为</a:t>
            </a:r>
            <a:r>
              <a:rPr lang="en-US" altLang="en-US" sz="2000" dirty="0" smtClean="0">
                <a:latin typeface="+mn-ea"/>
                <a:ea typeface="+mn-ea"/>
              </a:rPr>
              <a:t>0</a:t>
            </a:r>
            <a:r>
              <a:rPr lang="zh-CN" altLang="en-US" sz="2000" dirty="0" smtClean="0">
                <a:latin typeface="+mn-ea"/>
                <a:ea typeface="+mn-ea"/>
              </a:rPr>
              <a:t>，且不可修改，纳税人自行填报其他行次享受其他优惠政策。</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6244792" cy="723900"/>
          </a:xfrm>
        </p:spPr>
        <p:txBody>
          <a:bodyPr vert="horz" wrap="square" lIns="91440" tIns="45720" rIns="91440" bIns="45720" numCol="1" compatLnSpc="1">
            <a:normAutofit/>
          </a:bodyPr>
          <a:lstStyle/>
          <a:p>
            <a:r>
              <a:rPr sz="2400" b="0" dirty="0">
                <a:solidFill>
                  <a:srgbClr val="404040"/>
                </a:solidFill>
              </a:rPr>
              <a:t>预缴纳税申报表版本变动概况（</a:t>
            </a:r>
            <a:r>
              <a:rPr lang="en-US" altLang="zh-CN" sz="2400" b="0" dirty="0">
                <a:solidFill>
                  <a:srgbClr val="404040"/>
                </a:solidFill>
              </a:rPr>
              <a:t>A</a:t>
            </a:r>
            <a:r>
              <a:rPr sz="2400" b="0" dirty="0">
                <a:solidFill>
                  <a:srgbClr val="404040"/>
                </a:solidFill>
              </a:rPr>
              <a:t>类，</a:t>
            </a:r>
            <a:r>
              <a:rPr lang="en-US" altLang="zh-CN" sz="2400" b="0" dirty="0">
                <a:solidFill>
                  <a:srgbClr val="404040"/>
                </a:solidFill>
              </a:rPr>
              <a:t>B</a:t>
            </a:r>
            <a:r>
              <a:rPr sz="2400" b="0" dirty="0">
                <a:solidFill>
                  <a:srgbClr val="404040"/>
                </a:solidFill>
              </a:rPr>
              <a:t>类）</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0" y="1209675"/>
            <a:ext cx="12192000" cy="564832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 name="圆角矩形 6"/>
          <p:cNvSpPr/>
          <p:nvPr/>
        </p:nvSpPr>
        <p:spPr>
          <a:xfrm>
            <a:off x="504825" y="1633538"/>
            <a:ext cx="2320925" cy="1303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t>2008</a:t>
            </a:r>
            <a:r>
              <a:rPr lang="zh-CN" altLang="en-US" sz="2400" b="1" dirty="0"/>
              <a:t>年版</a:t>
            </a:r>
          </a:p>
        </p:txBody>
      </p:sp>
      <p:sp>
        <p:nvSpPr>
          <p:cNvPr id="8" name="矩形 7"/>
          <p:cNvSpPr/>
          <p:nvPr/>
        </p:nvSpPr>
        <p:spPr>
          <a:xfrm>
            <a:off x="298270" y="3462337"/>
            <a:ext cx="2361066" cy="3069091"/>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2000" dirty="0">
                <a:solidFill>
                  <a:srgbClr val="000000"/>
                </a:solidFill>
              </a:rPr>
              <a:t>《</a:t>
            </a:r>
            <a:r>
              <a:rPr lang="zh-CN" altLang="en-US" sz="2000" dirty="0">
                <a:solidFill>
                  <a:srgbClr val="000000"/>
                </a:solidFill>
              </a:rPr>
              <a:t>企业所得税法</a:t>
            </a:r>
            <a:r>
              <a:rPr lang="en-US" altLang="zh-CN" sz="2000" dirty="0">
                <a:solidFill>
                  <a:srgbClr val="000000"/>
                </a:solidFill>
              </a:rPr>
              <a:t>》</a:t>
            </a:r>
            <a:r>
              <a:rPr lang="zh-CN" altLang="en-US" sz="2000" dirty="0">
                <a:solidFill>
                  <a:srgbClr val="000000"/>
                </a:solidFill>
              </a:rPr>
              <a:t>正式实施，统一了内外资企业所得税，建立统一申报表体系。</a:t>
            </a:r>
            <a:r>
              <a:rPr lang="en-US" altLang="zh-CN" sz="2000" dirty="0">
                <a:solidFill>
                  <a:srgbClr val="000000"/>
                </a:solidFill>
              </a:rPr>
              <a:t>——</a:t>
            </a:r>
            <a:r>
              <a:rPr lang="zh-CN" altLang="en-US" sz="2000" dirty="0">
                <a:solidFill>
                  <a:srgbClr val="000000"/>
                </a:solidFill>
              </a:rPr>
              <a:t>设有</a:t>
            </a:r>
            <a:r>
              <a:rPr lang="en-US" altLang="zh-CN" sz="2000" dirty="0">
                <a:solidFill>
                  <a:srgbClr val="000000"/>
                </a:solidFill>
              </a:rPr>
              <a:t>1</a:t>
            </a:r>
            <a:r>
              <a:rPr lang="zh-CN" altLang="zh-CN" sz="2000" dirty="0">
                <a:solidFill>
                  <a:srgbClr val="000000"/>
                </a:solidFill>
              </a:rPr>
              <a:t>张主表</a:t>
            </a:r>
            <a:r>
              <a:rPr lang="zh-CN" altLang="en-US" sz="2000" dirty="0">
                <a:solidFill>
                  <a:srgbClr val="000000"/>
                </a:solidFill>
              </a:rPr>
              <a:t>，</a:t>
            </a:r>
            <a:r>
              <a:rPr lang="en-US" altLang="zh-CN" sz="2000" dirty="0">
                <a:solidFill>
                  <a:srgbClr val="000000"/>
                </a:solidFill>
              </a:rPr>
              <a:t>1</a:t>
            </a:r>
            <a:r>
              <a:rPr lang="zh-CN" altLang="zh-CN" sz="2000" dirty="0">
                <a:solidFill>
                  <a:srgbClr val="000000"/>
                </a:solidFill>
              </a:rPr>
              <a:t>张</a:t>
            </a:r>
            <a:r>
              <a:rPr lang="zh-CN" altLang="en-US" sz="2000" dirty="0">
                <a:solidFill>
                  <a:srgbClr val="000000"/>
                </a:solidFill>
              </a:rPr>
              <a:t>分配表。</a:t>
            </a:r>
            <a:endParaRPr lang="en-US" altLang="zh-CN" sz="2000" dirty="0">
              <a:solidFill>
                <a:srgbClr val="000000"/>
              </a:solidFill>
            </a:endParaRPr>
          </a:p>
          <a:p>
            <a:pPr eaLnBrk="1" hangingPunct="1"/>
            <a:r>
              <a:rPr lang="zh-CN" altLang="en-US" sz="2000" dirty="0">
                <a:solidFill>
                  <a:srgbClr val="C00000"/>
                </a:solidFill>
              </a:rPr>
              <a:t>（国税函</a:t>
            </a:r>
            <a:r>
              <a:rPr lang="en-US" altLang="zh-CN" sz="2000" dirty="0">
                <a:solidFill>
                  <a:srgbClr val="C00000"/>
                </a:solidFill>
              </a:rPr>
              <a:t>[2008]44</a:t>
            </a:r>
            <a:r>
              <a:rPr lang="zh-CN" altLang="en-US" sz="2000" dirty="0">
                <a:solidFill>
                  <a:srgbClr val="C00000"/>
                </a:solidFill>
              </a:rPr>
              <a:t>号发布，国税函</a:t>
            </a:r>
            <a:r>
              <a:rPr lang="en-US" altLang="zh-CN" sz="2000" dirty="0">
                <a:solidFill>
                  <a:srgbClr val="C00000"/>
                </a:solidFill>
              </a:rPr>
              <a:t>[2008]635</a:t>
            </a:r>
            <a:r>
              <a:rPr lang="zh-CN" altLang="en-US" sz="2000" dirty="0">
                <a:solidFill>
                  <a:srgbClr val="C00000"/>
                </a:solidFill>
              </a:rPr>
              <a:t>号修订）</a:t>
            </a:r>
          </a:p>
        </p:txBody>
      </p:sp>
      <p:sp>
        <p:nvSpPr>
          <p:cNvPr id="9" name="右箭头 8"/>
          <p:cNvSpPr/>
          <p:nvPr/>
        </p:nvSpPr>
        <p:spPr>
          <a:xfrm>
            <a:off x="2879725" y="2057400"/>
            <a:ext cx="614363" cy="5461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11" name="直接连接符 10"/>
          <p:cNvCxnSpPr/>
          <p:nvPr/>
        </p:nvCxnSpPr>
        <p:spPr>
          <a:xfrm>
            <a:off x="1665288" y="2936875"/>
            <a:ext cx="627062" cy="509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522663" y="1677988"/>
            <a:ext cx="2320925" cy="130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t>2011</a:t>
            </a:r>
            <a:r>
              <a:rPr lang="zh-CN" altLang="en-US" sz="2400" b="1" dirty="0"/>
              <a:t>年版</a:t>
            </a:r>
            <a:endParaRPr lang="en-US" altLang="zh-CN" sz="2400" b="1" dirty="0"/>
          </a:p>
          <a:p>
            <a:pPr algn="ctr" eaLnBrk="1" fontAlgn="auto" hangingPunct="1">
              <a:spcBef>
                <a:spcPts val="0"/>
              </a:spcBef>
              <a:spcAft>
                <a:spcPts val="0"/>
              </a:spcAft>
              <a:defRPr/>
            </a:pPr>
            <a:r>
              <a:rPr lang="en-US" altLang="zh-CN" sz="2400" b="1" dirty="0"/>
              <a:t>2014</a:t>
            </a:r>
            <a:r>
              <a:rPr lang="zh-CN" altLang="en-US" sz="2400" b="1" dirty="0"/>
              <a:t>年版</a:t>
            </a:r>
          </a:p>
        </p:txBody>
      </p:sp>
      <p:sp>
        <p:nvSpPr>
          <p:cNvPr id="24" name="矩形 23"/>
          <p:cNvSpPr/>
          <p:nvPr/>
        </p:nvSpPr>
        <p:spPr>
          <a:xfrm>
            <a:off x="2889950" y="3494087"/>
            <a:ext cx="2685143" cy="3138941"/>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000" dirty="0"/>
              <a:t>设有</a:t>
            </a:r>
            <a:r>
              <a:rPr lang="en-US" altLang="zh-CN" sz="2000" dirty="0"/>
              <a:t>1</a:t>
            </a:r>
            <a:r>
              <a:rPr lang="zh-CN" altLang="en-US" sz="2000" dirty="0"/>
              <a:t>张主表、</a:t>
            </a:r>
            <a:r>
              <a:rPr lang="en-US" altLang="zh-CN" sz="2000" dirty="0"/>
              <a:t>1</a:t>
            </a:r>
            <a:r>
              <a:rPr lang="zh-CN" altLang="en-US" sz="2000" dirty="0"/>
              <a:t>张分配表。</a:t>
            </a:r>
            <a:endParaRPr lang="en-US" altLang="zh-CN" sz="2000" dirty="0"/>
          </a:p>
          <a:p>
            <a:r>
              <a:rPr lang="zh-CN" altLang="en-US" sz="2000" dirty="0">
                <a:solidFill>
                  <a:srgbClr val="C00000"/>
                </a:solidFill>
              </a:rPr>
              <a:t>（国家税务总局公告</a:t>
            </a:r>
            <a:r>
              <a:rPr lang="en-US" altLang="zh-CN" sz="2000" dirty="0">
                <a:solidFill>
                  <a:srgbClr val="C00000"/>
                </a:solidFill>
              </a:rPr>
              <a:t>2011</a:t>
            </a:r>
            <a:r>
              <a:rPr lang="zh-CN" altLang="en-US" sz="2000" dirty="0">
                <a:solidFill>
                  <a:srgbClr val="C00000"/>
                </a:solidFill>
              </a:rPr>
              <a:t>年第</a:t>
            </a:r>
            <a:r>
              <a:rPr lang="en-US" altLang="zh-CN" sz="2000" dirty="0">
                <a:solidFill>
                  <a:srgbClr val="C00000"/>
                </a:solidFill>
              </a:rPr>
              <a:t>64</a:t>
            </a:r>
            <a:r>
              <a:rPr lang="zh-CN" altLang="en-US" sz="2000" dirty="0">
                <a:solidFill>
                  <a:srgbClr val="C00000"/>
                </a:solidFill>
              </a:rPr>
              <a:t>号发布，</a:t>
            </a:r>
            <a:r>
              <a:rPr lang="en-US" altLang="zh-CN" sz="2000" dirty="0">
                <a:solidFill>
                  <a:srgbClr val="C00000"/>
                </a:solidFill>
              </a:rPr>
              <a:t>2011</a:t>
            </a:r>
            <a:r>
              <a:rPr lang="zh-CN" altLang="en-US" sz="2000" dirty="0">
                <a:solidFill>
                  <a:srgbClr val="C00000"/>
                </a:solidFill>
              </a:rPr>
              <a:t>年第</a:t>
            </a:r>
            <a:r>
              <a:rPr lang="en-US" altLang="zh-CN" sz="2000" dirty="0">
                <a:solidFill>
                  <a:srgbClr val="C00000"/>
                </a:solidFill>
              </a:rPr>
              <a:t>76</a:t>
            </a:r>
            <a:r>
              <a:rPr lang="zh-CN" altLang="en-US" sz="2000" dirty="0">
                <a:solidFill>
                  <a:srgbClr val="C00000"/>
                </a:solidFill>
              </a:rPr>
              <a:t>号 修订，</a:t>
            </a:r>
            <a:r>
              <a:rPr lang="en-US" altLang="zh-CN" sz="2000" dirty="0">
                <a:solidFill>
                  <a:srgbClr val="C00000"/>
                </a:solidFill>
              </a:rPr>
              <a:t>2013</a:t>
            </a:r>
            <a:r>
              <a:rPr lang="zh-CN" altLang="en-US" sz="2000" dirty="0">
                <a:solidFill>
                  <a:srgbClr val="C00000"/>
                </a:solidFill>
              </a:rPr>
              <a:t>年第</a:t>
            </a:r>
            <a:r>
              <a:rPr lang="en-US" altLang="zh-CN" sz="2000" dirty="0">
                <a:solidFill>
                  <a:srgbClr val="C00000"/>
                </a:solidFill>
              </a:rPr>
              <a:t>44</a:t>
            </a:r>
            <a:r>
              <a:rPr lang="zh-CN" altLang="en-US" sz="2000" dirty="0">
                <a:solidFill>
                  <a:srgbClr val="C00000"/>
                </a:solidFill>
              </a:rPr>
              <a:t>号修订）</a:t>
            </a:r>
            <a:endParaRPr lang="en-US" altLang="zh-CN" sz="2000" dirty="0">
              <a:solidFill>
                <a:srgbClr val="C00000"/>
              </a:solidFill>
            </a:endParaRPr>
          </a:p>
          <a:p>
            <a:r>
              <a:rPr lang="zh-CN" altLang="en-US" sz="2000" dirty="0">
                <a:solidFill>
                  <a:srgbClr val="C00000"/>
                </a:solidFill>
              </a:rPr>
              <a:t>（国家税务总局公告</a:t>
            </a:r>
            <a:r>
              <a:rPr lang="en-US" altLang="zh-CN" sz="2000" dirty="0">
                <a:solidFill>
                  <a:srgbClr val="C00000"/>
                </a:solidFill>
              </a:rPr>
              <a:t>2014</a:t>
            </a:r>
            <a:r>
              <a:rPr lang="zh-CN" altLang="en-US" sz="2000" dirty="0">
                <a:solidFill>
                  <a:srgbClr val="C00000"/>
                </a:solidFill>
              </a:rPr>
              <a:t>年第</a:t>
            </a:r>
            <a:r>
              <a:rPr lang="en-US" altLang="zh-CN" sz="2000" dirty="0">
                <a:solidFill>
                  <a:srgbClr val="C00000"/>
                </a:solidFill>
              </a:rPr>
              <a:t>28</a:t>
            </a:r>
            <a:r>
              <a:rPr lang="zh-CN" altLang="en-US" sz="2000" dirty="0">
                <a:solidFill>
                  <a:srgbClr val="C00000"/>
                </a:solidFill>
              </a:rPr>
              <a:t>号发布，</a:t>
            </a:r>
            <a:r>
              <a:rPr lang="en-US" altLang="zh-CN" sz="2000" dirty="0">
                <a:solidFill>
                  <a:srgbClr val="C00000"/>
                </a:solidFill>
              </a:rPr>
              <a:t>2014</a:t>
            </a:r>
            <a:r>
              <a:rPr lang="zh-CN" altLang="en-US" sz="2000" dirty="0">
                <a:solidFill>
                  <a:srgbClr val="C00000"/>
                </a:solidFill>
              </a:rPr>
              <a:t>年第</a:t>
            </a:r>
            <a:r>
              <a:rPr lang="en-US" altLang="zh-CN" sz="2000" dirty="0">
                <a:solidFill>
                  <a:srgbClr val="C00000"/>
                </a:solidFill>
              </a:rPr>
              <a:t>64</a:t>
            </a:r>
            <a:r>
              <a:rPr lang="zh-CN" altLang="en-US" sz="2000" dirty="0">
                <a:solidFill>
                  <a:srgbClr val="C00000"/>
                </a:solidFill>
              </a:rPr>
              <a:t>号修订，</a:t>
            </a:r>
            <a:r>
              <a:rPr lang="en-US" altLang="zh-CN" sz="2000" dirty="0">
                <a:solidFill>
                  <a:srgbClr val="C00000"/>
                </a:solidFill>
              </a:rPr>
              <a:t> 2015</a:t>
            </a:r>
            <a:r>
              <a:rPr lang="zh-CN" altLang="en-US" sz="2000" dirty="0">
                <a:solidFill>
                  <a:srgbClr val="C00000"/>
                </a:solidFill>
              </a:rPr>
              <a:t>年第</a:t>
            </a:r>
            <a:r>
              <a:rPr lang="en-US" altLang="zh-CN" sz="2000" dirty="0">
                <a:solidFill>
                  <a:srgbClr val="C00000"/>
                </a:solidFill>
              </a:rPr>
              <a:t>17</a:t>
            </a:r>
            <a:r>
              <a:rPr lang="zh-CN" altLang="en-US" sz="2000" dirty="0">
                <a:solidFill>
                  <a:srgbClr val="C00000"/>
                </a:solidFill>
              </a:rPr>
              <a:t>号修订）</a:t>
            </a:r>
          </a:p>
        </p:txBody>
      </p:sp>
      <p:sp>
        <p:nvSpPr>
          <p:cNvPr id="25" name="右箭头 24"/>
          <p:cNvSpPr/>
          <p:nvPr/>
        </p:nvSpPr>
        <p:spPr>
          <a:xfrm>
            <a:off x="5897563" y="2100263"/>
            <a:ext cx="614362" cy="5461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26" name="直接连接符 25"/>
          <p:cNvCxnSpPr/>
          <p:nvPr/>
        </p:nvCxnSpPr>
        <p:spPr>
          <a:xfrm>
            <a:off x="4683125" y="2979738"/>
            <a:ext cx="628650" cy="509587"/>
          </a:xfrm>
          <a:prstGeom prst="line">
            <a:avLst/>
          </a:prstGeom>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594475" y="1704975"/>
            <a:ext cx="2319338" cy="130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b="1" dirty="0"/>
              <a:t>2015</a:t>
            </a:r>
            <a:r>
              <a:rPr lang="zh-CN" altLang="en-US" sz="2400" b="1" dirty="0"/>
              <a:t>年版</a:t>
            </a:r>
          </a:p>
        </p:txBody>
      </p:sp>
      <p:sp>
        <p:nvSpPr>
          <p:cNvPr id="28" name="矩形 27"/>
          <p:cNvSpPr/>
          <p:nvPr/>
        </p:nvSpPr>
        <p:spPr>
          <a:xfrm>
            <a:off x="6026776" y="3521075"/>
            <a:ext cx="2507623" cy="3173236"/>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dirty="0">
                <a:solidFill>
                  <a:srgbClr val="000000"/>
                </a:solidFill>
              </a:rPr>
              <a:t>为适应政策落实与管理要求，进行了大幅度修订。</a:t>
            </a:r>
            <a:r>
              <a:rPr lang="en-US" altLang="zh-CN" sz="2000" dirty="0">
                <a:solidFill>
                  <a:srgbClr val="000000"/>
                </a:solidFill>
              </a:rPr>
              <a:t>——</a:t>
            </a:r>
            <a:r>
              <a:rPr lang="zh-CN" altLang="en-US" sz="2000" dirty="0">
                <a:solidFill>
                  <a:srgbClr val="000000"/>
                </a:solidFill>
              </a:rPr>
              <a:t>设有</a:t>
            </a:r>
            <a:r>
              <a:rPr lang="en-US" altLang="zh-CN" sz="2000" dirty="0">
                <a:solidFill>
                  <a:srgbClr val="000000"/>
                </a:solidFill>
              </a:rPr>
              <a:t>1</a:t>
            </a:r>
            <a:r>
              <a:rPr lang="zh-CN" altLang="en-US" sz="2000" dirty="0">
                <a:solidFill>
                  <a:srgbClr val="000000"/>
                </a:solidFill>
              </a:rPr>
              <a:t>张主表、</a:t>
            </a:r>
            <a:r>
              <a:rPr lang="en-US" altLang="zh-CN" sz="2000" dirty="0">
                <a:solidFill>
                  <a:srgbClr val="000000"/>
                </a:solidFill>
              </a:rPr>
              <a:t>3</a:t>
            </a:r>
            <a:r>
              <a:rPr lang="zh-CN" altLang="en-US" sz="2000" dirty="0">
                <a:solidFill>
                  <a:srgbClr val="000000"/>
                </a:solidFill>
              </a:rPr>
              <a:t>张附表、</a:t>
            </a:r>
            <a:r>
              <a:rPr lang="en-US" altLang="zh-CN" sz="2000" dirty="0">
                <a:solidFill>
                  <a:srgbClr val="000000"/>
                </a:solidFill>
              </a:rPr>
              <a:t>1</a:t>
            </a:r>
            <a:r>
              <a:rPr lang="zh-CN" altLang="en-US" sz="2000" dirty="0">
                <a:solidFill>
                  <a:srgbClr val="000000"/>
                </a:solidFill>
              </a:rPr>
              <a:t>张分配表。</a:t>
            </a:r>
            <a:endParaRPr lang="en-US" altLang="zh-CN" sz="2000" dirty="0">
              <a:solidFill>
                <a:srgbClr val="000000"/>
              </a:solidFill>
            </a:endParaRPr>
          </a:p>
          <a:p>
            <a:pPr eaLnBrk="1" hangingPunct="1"/>
            <a:r>
              <a:rPr lang="zh-CN" altLang="en-US" sz="2000" dirty="0">
                <a:solidFill>
                  <a:srgbClr val="C00000"/>
                </a:solidFill>
                <a:latin typeface="微软雅黑" panose="020B0503020204020204" pitchFamily="34" charset="-122"/>
              </a:rPr>
              <a:t>（</a:t>
            </a:r>
            <a:r>
              <a:rPr lang="zh-CN" altLang="en-US" sz="2000" dirty="0">
                <a:solidFill>
                  <a:srgbClr val="C00000"/>
                </a:solidFill>
              </a:rPr>
              <a:t>国家税务总局公告</a:t>
            </a:r>
            <a:r>
              <a:rPr lang="en-US" altLang="zh-CN" sz="2000" dirty="0">
                <a:solidFill>
                  <a:srgbClr val="C00000"/>
                </a:solidFill>
              </a:rPr>
              <a:t>2015</a:t>
            </a:r>
            <a:r>
              <a:rPr lang="zh-CN" altLang="en-US" sz="2000" dirty="0">
                <a:solidFill>
                  <a:srgbClr val="C00000"/>
                </a:solidFill>
              </a:rPr>
              <a:t>年第</a:t>
            </a:r>
            <a:r>
              <a:rPr lang="en-US" altLang="zh-CN" sz="2000" dirty="0">
                <a:solidFill>
                  <a:srgbClr val="C00000"/>
                </a:solidFill>
              </a:rPr>
              <a:t>31</a:t>
            </a:r>
            <a:r>
              <a:rPr lang="zh-CN" altLang="en-US" sz="2000" dirty="0">
                <a:solidFill>
                  <a:srgbClr val="C00000"/>
                </a:solidFill>
              </a:rPr>
              <a:t>号</a:t>
            </a:r>
            <a:r>
              <a:rPr lang="zh-CN" altLang="en-US" sz="2000" dirty="0">
                <a:solidFill>
                  <a:srgbClr val="C00000"/>
                </a:solidFill>
                <a:latin typeface="微软雅黑" panose="020B0503020204020204" pitchFamily="34" charset="-122"/>
              </a:rPr>
              <a:t>发布，</a:t>
            </a:r>
            <a:r>
              <a:rPr lang="en-US" altLang="zh-CN" sz="2000" dirty="0">
                <a:solidFill>
                  <a:srgbClr val="C00000"/>
                </a:solidFill>
              </a:rPr>
              <a:t>2015</a:t>
            </a:r>
            <a:r>
              <a:rPr lang="zh-CN" altLang="en-US" sz="2000" dirty="0">
                <a:solidFill>
                  <a:srgbClr val="C00000"/>
                </a:solidFill>
              </a:rPr>
              <a:t>年第</a:t>
            </a:r>
            <a:r>
              <a:rPr lang="en-US" altLang="zh-CN" sz="2000" dirty="0">
                <a:solidFill>
                  <a:srgbClr val="C00000"/>
                </a:solidFill>
              </a:rPr>
              <a:t>79</a:t>
            </a:r>
            <a:r>
              <a:rPr lang="zh-CN" altLang="en-US" sz="2000" dirty="0">
                <a:solidFill>
                  <a:srgbClr val="C00000"/>
                </a:solidFill>
              </a:rPr>
              <a:t>号</a:t>
            </a:r>
            <a:r>
              <a:rPr lang="zh-CN" altLang="en-US" sz="2000" dirty="0">
                <a:solidFill>
                  <a:srgbClr val="C00000"/>
                </a:solidFill>
                <a:latin typeface="微软雅黑" panose="020B0503020204020204" pitchFamily="34" charset="-122"/>
              </a:rPr>
              <a:t>修订）</a:t>
            </a:r>
            <a:endParaRPr lang="en-US" altLang="zh-CN" sz="2000" dirty="0">
              <a:solidFill>
                <a:srgbClr val="C00000"/>
              </a:solidFill>
            </a:endParaRPr>
          </a:p>
        </p:txBody>
      </p:sp>
      <p:sp>
        <p:nvSpPr>
          <p:cNvPr id="29" name="右箭头 28"/>
          <p:cNvSpPr/>
          <p:nvPr/>
        </p:nvSpPr>
        <p:spPr>
          <a:xfrm>
            <a:off x="8969375" y="2127250"/>
            <a:ext cx="614363" cy="546100"/>
          </a:xfrm>
          <a:prstGeom prst="rightArrow">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0" name="直接连接符 29"/>
          <p:cNvCxnSpPr/>
          <p:nvPr/>
        </p:nvCxnSpPr>
        <p:spPr>
          <a:xfrm>
            <a:off x="7484002" y="3006725"/>
            <a:ext cx="627062" cy="509588"/>
          </a:xfrm>
          <a:prstGeom prst="line">
            <a:avLst/>
          </a:prstGeom>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9583738" y="1679575"/>
            <a:ext cx="2319337" cy="130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dirty="0">
                <a:solidFill>
                  <a:srgbClr val="FFFFFF"/>
                </a:solidFill>
              </a:rPr>
              <a:t>2018</a:t>
            </a:r>
            <a:r>
              <a:rPr lang="zh-CN" altLang="en-US" sz="2400" b="1" dirty="0">
                <a:solidFill>
                  <a:srgbClr val="FFFFFF"/>
                </a:solidFill>
              </a:rPr>
              <a:t>年版</a:t>
            </a:r>
            <a:r>
              <a:rPr lang="zh-CN" altLang="en-US" sz="2000" b="1" dirty="0">
                <a:solidFill>
                  <a:srgbClr val="FFFFFF"/>
                </a:solidFill>
              </a:rPr>
              <a:t>（</a:t>
            </a:r>
            <a:r>
              <a:rPr lang="en-US" altLang="zh-CN" sz="2000" b="1" dirty="0">
                <a:solidFill>
                  <a:srgbClr val="FFFFFF"/>
                </a:solidFill>
              </a:rPr>
              <a:t>2019</a:t>
            </a:r>
            <a:r>
              <a:rPr lang="zh-CN" altLang="en-US" sz="2000" b="1" dirty="0">
                <a:solidFill>
                  <a:srgbClr val="FFFFFF"/>
                </a:solidFill>
              </a:rPr>
              <a:t>年修订</a:t>
            </a:r>
            <a:r>
              <a:rPr lang="zh-CN" altLang="en-US" sz="2000" b="1" dirty="0" smtClean="0">
                <a:solidFill>
                  <a:srgbClr val="FFFFFF"/>
                </a:solidFill>
              </a:rPr>
              <a:t>）</a:t>
            </a:r>
            <a:endParaRPr lang="en-US" altLang="zh-CN" sz="2000" b="1" dirty="0" smtClean="0">
              <a:solidFill>
                <a:srgbClr val="FFFFFF"/>
              </a:solidFill>
            </a:endParaRPr>
          </a:p>
          <a:p>
            <a:pPr algn="ctr" eaLnBrk="1" hangingPunct="1"/>
            <a:r>
              <a:rPr lang="zh-CN" altLang="en-US" sz="2000" b="1" dirty="0" smtClean="0">
                <a:solidFill>
                  <a:srgbClr val="FFFFFF"/>
                </a:solidFill>
              </a:rPr>
              <a:t>（</a:t>
            </a:r>
            <a:r>
              <a:rPr lang="en-US" altLang="zh-CN" sz="2000" b="1" dirty="0" smtClean="0">
                <a:solidFill>
                  <a:srgbClr val="FFFFFF"/>
                </a:solidFill>
              </a:rPr>
              <a:t>2020</a:t>
            </a:r>
            <a:r>
              <a:rPr lang="zh-CN" altLang="en-US" sz="2000" b="1" dirty="0" smtClean="0">
                <a:solidFill>
                  <a:srgbClr val="FFFFFF"/>
                </a:solidFill>
              </a:rPr>
              <a:t>年修订）</a:t>
            </a:r>
            <a:endParaRPr lang="zh-CN" altLang="en-US" sz="2000" b="1" dirty="0">
              <a:solidFill>
                <a:srgbClr val="FFFFFF"/>
              </a:solidFill>
            </a:endParaRPr>
          </a:p>
        </p:txBody>
      </p:sp>
      <p:sp>
        <p:nvSpPr>
          <p:cNvPr id="20" name="矩形 19"/>
          <p:cNvSpPr/>
          <p:nvPr/>
        </p:nvSpPr>
        <p:spPr>
          <a:xfrm>
            <a:off x="8748889" y="3490460"/>
            <a:ext cx="3370541" cy="3181273"/>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dirty="0">
                <a:solidFill>
                  <a:srgbClr val="000000"/>
                </a:solidFill>
              </a:rPr>
              <a:t>深化税务系统“放管服”改革，落实减税降费优惠政策，优化填报口径。</a:t>
            </a:r>
            <a:endParaRPr lang="en-US" altLang="zh-CN" sz="2000" dirty="0">
              <a:solidFill>
                <a:srgbClr val="000000"/>
              </a:solidFill>
            </a:endParaRPr>
          </a:p>
          <a:p>
            <a:pPr eaLnBrk="1" hangingPunct="1"/>
            <a:r>
              <a:rPr lang="zh-CN" altLang="en-US" sz="2000" dirty="0">
                <a:solidFill>
                  <a:srgbClr val="000000"/>
                </a:solidFill>
              </a:rPr>
              <a:t>设有</a:t>
            </a:r>
            <a:r>
              <a:rPr lang="en-US" altLang="zh-CN" sz="2000" dirty="0">
                <a:solidFill>
                  <a:srgbClr val="000000"/>
                </a:solidFill>
              </a:rPr>
              <a:t>1</a:t>
            </a:r>
            <a:r>
              <a:rPr lang="zh-CN" altLang="en-US" sz="2000" dirty="0">
                <a:solidFill>
                  <a:srgbClr val="000000"/>
                </a:solidFill>
              </a:rPr>
              <a:t>张主表、</a:t>
            </a:r>
            <a:r>
              <a:rPr lang="en-US" altLang="zh-CN" sz="2000" dirty="0">
                <a:solidFill>
                  <a:srgbClr val="000000"/>
                </a:solidFill>
              </a:rPr>
              <a:t>4</a:t>
            </a:r>
            <a:r>
              <a:rPr lang="zh-CN" altLang="en-US" sz="2000" dirty="0">
                <a:solidFill>
                  <a:srgbClr val="000000"/>
                </a:solidFill>
              </a:rPr>
              <a:t>张附表。</a:t>
            </a:r>
            <a:endParaRPr lang="en-US" altLang="zh-CN" sz="2000" dirty="0">
              <a:solidFill>
                <a:srgbClr val="000000"/>
              </a:solidFill>
            </a:endParaRPr>
          </a:p>
          <a:p>
            <a:pPr eaLnBrk="1" hangingPunct="1"/>
            <a:r>
              <a:rPr lang="zh-CN" altLang="en-US" sz="2000" dirty="0">
                <a:solidFill>
                  <a:srgbClr val="C00000"/>
                </a:solidFill>
                <a:latin typeface="微软雅黑" panose="020B0503020204020204" pitchFamily="34" charset="-122"/>
              </a:rPr>
              <a:t>（</a:t>
            </a:r>
            <a:r>
              <a:rPr lang="zh-CN" altLang="zh-CN" sz="2000" dirty="0">
                <a:solidFill>
                  <a:srgbClr val="C00000"/>
                </a:solidFill>
                <a:latin typeface="微软雅黑" panose="020B0503020204020204" pitchFamily="34" charset="-122"/>
              </a:rPr>
              <a:t>国家税务总局公告</a:t>
            </a:r>
            <a:r>
              <a:rPr lang="en-US" altLang="zh-CN" sz="2000" dirty="0">
                <a:solidFill>
                  <a:srgbClr val="C00000"/>
                </a:solidFill>
                <a:latin typeface="微软雅黑" panose="020B0503020204020204" pitchFamily="34" charset="-122"/>
              </a:rPr>
              <a:t>2018</a:t>
            </a:r>
            <a:r>
              <a:rPr lang="zh-CN" altLang="zh-CN" sz="2000" dirty="0">
                <a:solidFill>
                  <a:srgbClr val="C00000"/>
                </a:solidFill>
                <a:latin typeface="微软雅黑" panose="020B0503020204020204" pitchFamily="34" charset="-122"/>
              </a:rPr>
              <a:t>年第</a:t>
            </a:r>
            <a:r>
              <a:rPr lang="en-US" altLang="zh-CN" sz="2000" dirty="0">
                <a:solidFill>
                  <a:srgbClr val="C00000"/>
                </a:solidFill>
                <a:latin typeface="微软雅黑" panose="020B0503020204020204" pitchFamily="34" charset="-122"/>
              </a:rPr>
              <a:t>26</a:t>
            </a:r>
            <a:r>
              <a:rPr lang="zh-CN" altLang="zh-CN" sz="2000" dirty="0">
                <a:solidFill>
                  <a:srgbClr val="C00000"/>
                </a:solidFill>
                <a:latin typeface="微软雅黑" panose="020B0503020204020204" pitchFamily="34" charset="-122"/>
              </a:rPr>
              <a:t>号</a:t>
            </a:r>
            <a:r>
              <a:rPr lang="zh-CN" altLang="en-US" sz="2000" dirty="0" smtClean="0">
                <a:solidFill>
                  <a:srgbClr val="C00000"/>
                </a:solidFill>
                <a:latin typeface="微软雅黑" panose="020B0503020204020204" pitchFamily="34" charset="-122"/>
              </a:rPr>
              <a:t>发布</a:t>
            </a:r>
            <a:r>
              <a:rPr lang="en-US" altLang="zh-CN" sz="2000" dirty="0" smtClean="0">
                <a:solidFill>
                  <a:srgbClr val="C00000"/>
                </a:solidFill>
                <a:latin typeface="微软雅黑" panose="020B0503020204020204" pitchFamily="34" charset="-122"/>
              </a:rPr>
              <a:t>)</a:t>
            </a:r>
          </a:p>
          <a:p>
            <a:pPr eaLnBrk="1" hangingPunct="1"/>
            <a:r>
              <a:rPr lang="en-US" altLang="zh-CN" sz="2000" dirty="0" smtClean="0">
                <a:solidFill>
                  <a:srgbClr val="C00000"/>
                </a:solidFill>
                <a:latin typeface="微软雅黑" panose="020B0503020204020204" pitchFamily="34" charset="-122"/>
              </a:rPr>
              <a:t>(2019</a:t>
            </a:r>
            <a:r>
              <a:rPr lang="zh-CN" altLang="zh-CN" sz="2000" dirty="0">
                <a:solidFill>
                  <a:srgbClr val="C00000"/>
                </a:solidFill>
                <a:latin typeface="微软雅黑" panose="020B0503020204020204" pitchFamily="34" charset="-122"/>
              </a:rPr>
              <a:t>年第</a:t>
            </a:r>
            <a:r>
              <a:rPr lang="en-US" altLang="zh-CN" sz="2000" dirty="0">
                <a:solidFill>
                  <a:srgbClr val="C00000"/>
                </a:solidFill>
                <a:latin typeface="微软雅黑" panose="020B0503020204020204" pitchFamily="34" charset="-122"/>
              </a:rPr>
              <a:t>3</a:t>
            </a:r>
            <a:r>
              <a:rPr lang="zh-CN" altLang="zh-CN" sz="2000" dirty="0">
                <a:solidFill>
                  <a:srgbClr val="C00000"/>
                </a:solidFill>
                <a:latin typeface="微软雅黑" panose="020B0503020204020204" pitchFamily="34" charset="-122"/>
              </a:rPr>
              <a:t>号</a:t>
            </a:r>
            <a:r>
              <a:rPr lang="zh-CN" altLang="en-US" sz="2000" dirty="0">
                <a:solidFill>
                  <a:srgbClr val="C00000"/>
                </a:solidFill>
                <a:latin typeface="微软雅黑" panose="020B0503020204020204" pitchFamily="34" charset="-122"/>
              </a:rPr>
              <a:t>修订、</a:t>
            </a:r>
            <a:r>
              <a:rPr lang="en-US" altLang="zh-CN" sz="2000" dirty="0">
                <a:solidFill>
                  <a:srgbClr val="C00000"/>
                </a:solidFill>
                <a:latin typeface="微软雅黑" panose="020B0503020204020204" pitchFamily="34" charset="-122"/>
              </a:rPr>
              <a:t>2019</a:t>
            </a:r>
            <a:r>
              <a:rPr lang="zh-CN" altLang="zh-CN" sz="2000" dirty="0">
                <a:solidFill>
                  <a:srgbClr val="C00000"/>
                </a:solidFill>
                <a:latin typeface="微软雅黑" panose="020B0503020204020204" pitchFamily="34" charset="-122"/>
              </a:rPr>
              <a:t>年</a:t>
            </a:r>
            <a:r>
              <a:rPr lang="zh-CN" altLang="zh-CN" sz="2000" dirty="0" smtClean="0">
                <a:solidFill>
                  <a:srgbClr val="C00000"/>
                </a:solidFill>
                <a:latin typeface="微软雅黑" panose="020B0503020204020204" pitchFamily="34" charset="-122"/>
              </a:rPr>
              <a:t>第</a:t>
            </a:r>
            <a:r>
              <a:rPr lang="en-US" altLang="zh-CN" sz="2000" dirty="0" smtClean="0">
                <a:solidFill>
                  <a:srgbClr val="C00000"/>
                </a:solidFill>
                <a:latin typeface="微软雅黑" panose="020B0503020204020204" pitchFamily="34" charset="-122"/>
              </a:rPr>
              <a:t>23</a:t>
            </a:r>
            <a:r>
              <a:rPr lang="zh-CN" altLang="zh-CN" sz="2000" dirty="0" smtClean="0">
                <a:solidFill>
                  <a:srgbClr val="C00000"/>
                </a:solidFill>
                <a:latin typeface="微软雅黑" panose="020B0503020204020204" pitchFamily="34" charset="-122"/>
              </a:rPr>
              <a:t>号</a:t>
            </a:r>
            <a:r>
              <a:rPr lang="zh-CN" altLang="en-US" sz="2000" dirty="0">
                <a:solidFill>
                  <a:srgbClr val="C00000"/>
                </a:solidFill>
                <a:latin typeface="微软雅黑" panose="020B0503020204020204" pitchFamily="34" charset="-122"/>
              </a:rPr>
              <a:t>修订</a:t>
            </a:r>
            <a:r>
              <a:rPr lang="zh-CN" altLang="en-US" sz="2000" dirty="0" smtClean="0">
                <a:solidFill>
                  <a:srgbClr val="C00000"/>
                </a:solidFill>
                <a:latin typeface="微软雅黑" panose="020B0503020204020204" pitchFamily="34" charset="-122"/>
              </a:rPr>
              <a:t>）</a:t>
            </a:r>
            <a:endParaRPr lang="en-US" altLang="zh-CN" sz="2000" dirty="0" smtClean="0">
              <a:solidFill>
                <a:srgbClr val="C00000"/>
              </a:solidFill>
              <a:latin typeface="微软雅黑" panose="020B0503020204020204" pitchFamily="34" charset="-122"/>
            </a:endParaRPr>
          </a:p>
          <a:p>
            <a:r>
              <a:rPr lang="en-US" altLang="zh-CN" sz="2000" dirty="0" smtClean="0">
                <a:solidFill>
                  <a:srgbClr val="C00000"/>
                </a:solidFill>
                <a:latin typeface="微软雅黑" panose="020B0503020204020204" pitchFamily="34" charset="-122"/>
              </a:rPr>
              <a:t>(2020</a:t>
            </a:r>
            <a:r>
              <a:rPr lang="zh-CN" altLang="zh-CN" sz="2000" dirty="0" smtClean="0">
                <a:solidFill>
                  <a:srgbClr val="C00000"/>
                </a:solidFill>
                <a:latin typeface="微软雅黑" panose="020B0503020204020204" pitchFamily="34" charset="-122"/>
              </a:rPr>
              <a:t>年第</a:t>
            </a:r>
            <a:r>
              <a:rPr lang="en-US" altLang="zh-CN" sz="2000" dirty="0" smtClean="0">
                <a:solidFill>
                  <a:srgbClr val="C00000"/>
                </a:solidFill>
                <a:latin typeface="微软雅黑" panose="020B0503020204020204" pitchFamily="34" charset="-122"/>
              </a:rPr>
              <a:t>12</a:t>
            </a:r>
            <a:r>
              <a:rPr lang="zh-CN" altLang="zh-CN" sz="2000" dirty="0" smtClean="0">
                <a:solidFill>
                  <a:srgbClr val="C00000"/>
                </a:solidFill>
                <a:latin typeface="微软雅黑" panose="020B0503020204020204" pitchFamily="34" charset="-122"/>
              </a:rPr>
              <a:t>号</a:t>
            </a:r>
            <a:r>
              <a:rPr lang="zh-CN" altLang="en-US" sz="2000" dirty="0" smtClean="0">
                <a:solidFill>
                  <a:srgbClr val="C00000"/>
                </a:solidFill>
                <a:latin typeface="微软雅黑" panose="020B0503020204020204" pitchFamily="34" charset="-122"/>
              </a:rPr>
              <a:t>修订）</a:t>
            </a:r>
            <a:endParaRPr lang="en-US" altLang="zh-CN" sz="2000" dirty="0" smtClean="0">
              <a:solidFill>
                <a:srgbClr val="C00000"/>
              </a:solidFill>
              <a:latin typeface="微软雅黑" panose="020B0503020204020204" pitchFamily="34" charset="-122"/>
            </a:endParaRPr>
          </a:p>
          <a:p>
            <a:pPr eaLnBrk="1" hangingPunct="1"/>
            <a:endParaRPr lang="en-US" altLang="zh-CN" sz="2000" dirty="0" smtClean="0">
              <a:solidFill>
                <a:srgbClr val="C00000"/>
              </a:solidFill>
              <a:latin typeface="微软雅黑" panose="020B0503020204020204" pitchFamily="34" charset="-122"/>
            </a:endParaRPr>
          </a:p>
          <a:p>
            <a:pPr eaLnBrk="1" hangingPunct="1"/>
            <a:endParaRPr lang="zh-CN" altLang="en-US" sz="2000" dirty="0">
              <a:solidFill>
                <a:srgbClr val="C00000"/>
              </a:solidFill>
            </a:endParaRPr>
          </a:p>
          <a:p>
            <a:pPr eaLnBrk="1" hangingPunct="1"/>
            <a:endParaRPr lang="zh-CN" altLang="en-US" sz="1600" dirty="0">
              <a:solidFill>
                <a:srgbClr val="000000"/>
              </a:solidFill>
            </a:endParaRPr>
          </a:p>
        </p:txBody>
      </p:sp>
      <p:cxnSp>
        <p:nvCxnSpPr>
          <p:cNvPr id="21" name="直接连接符 20"/>
          <p:cNvCxnSpPr/>
          <p:nvPr/>
        </p:nvCxnSpPr>
        <p:spPr>
          <a:xfrm>
            <a:off x="10282238" y="2987675"/>
            <a:ext cx="627062" cy="509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dirty="0">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3" name="矩形 2"/>
          <p:cNvSpPr/>
          <p:nvPr/>
        </p:nvSpPr>
        <p:spPr>
          <a:xfrm>
            <a:off x="-170745" y="1052513"/>
            <a:ext cx="12192000" cy="580548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585788" y="1090613"/>
            <a:ext cx="1055687" cy="989012"/>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17"/>
          <p:cNvGrpSpPr/>
          <p:nvPr/>
        </p:nvGrpSpPr>
        <p:grpSpPr bwMode="auto">
          <a:xfrm>
            <a:off x="1719263" y="1141414"/>
            <a:ext cx="7996237" cy="920607"/>
            <a:chOff x="1718803" y="1524131"/>
            <a:chExt cx="8056659" cy="1178177"/>
          </a:xfrm>
        </p:grpSpPr>
        <p:sp>
          <p:nvSpPr>
            <p:cNvPr id="15" name="矩形 14"/>
            <p:cNvSpPr/>
            <p:nvPr/>
          </p:nvSpPr>
          <p:spPr>
            <a:xfrm>
              <a:off x="1718803" y="1524131"/>
              <a:ext cx="7891557" cy="977226"/>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3800" name="文本框 15"/>
            <p:cNvSpPr txBox="1">
              <a:spLocks noChangeArrowheads="1"/>
            </p:cNvSpPr>
            <p:nvPr/>
          </p:nvSpPr>
          <p:spPr bwMode="auto">
            <a:xfrm>
              <a:off x="1883664" y="1638812"/>
              <a:ext cx="7891798" cy="1063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网报需求</a:t>
              </a:r>
              <a:r>
                <a:rPr lang="en-US" altLang="zh-CN" sz="2400" dirty="0" smtClean="0"/>
                <a:t>——</a:t>
              </a:r>
              <a:r>
                <a:rPr lang="zh-CN" altLang="en-US" sz="2400" b="1" dirty="0" smtClean="0"/>
                <a:t>技术先进型服务企业白名单</a:t>
              </a:r>
              <a:endParaRPr lang="zh-CN" altLang="en-US" sz="2400" dirty="0" smtClean="0"/>
            </a:p>
            <a:p>
              <a:endParaRPr lang="zh-CN" altLang="en-US" sz="2400" dirty="0"/>
            </a:p>
          </p:txBody>
        </p:sp>
      </p:grpSp>
      <p:pic>
        <p:nvPicPr>
          <p:cNvPr id="73737" name="图形 5" descr="核对清单"/>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122363"/>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399018" y="2019843"/>
            <a:ext cx="11465603" cy="4370427"/>
          </a:xfrm>
          <a:prstGeom prst="rect">
            <a:avLst/>
          </a:prstGeom>
          <a:noFill/>
        </p:spPr>
        <p:txBody>
          <a:bodyPr wrap="square" rtlCol="0">
            <a:spAutoFit/>
          </a:bodyPr>
          <a:lstStyle/>
          <a:p>
            <a:pPr lvl="0"/>
            <a:r>
              <a:rPr lang="en-US" altLang="en-US" sz="2000" dirty="0" smtClean="0">
                <a:latin typeface="+mn-ea"/>
                <a:ea typeface="+mn-ea"/>
              </a:rPr>
              <a:t>1.2020</a:t>
            </a:r>
            <a:r>
              <a:rPr lang="zh-CN" altLang="en-US" sz="2000" dirty="0" smtClean="0">
                <a:latin typeface="+mn-ea"/>
                <a:ea typeface="+mn-ea"/>
              </a:rPr>
              <a:t>年有效期技术先进型服务企业白名单内的纳税人，不可同时享受小型微利企业所得税优惠和技术先进性服务企业所得税优惠，且优先享受小型微利企业所得税优惠。如果同时符合小微标准，享受小微，而</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21</a:t>
            </a:r>
            <a:r>
              <a:rPr lang="zh-CN" altLang="en-US" sz="2000" dirty="0" smtClean="0">
                <a:latin typeface="+mn-ea"/>
                <a:ea typeface="+mn-ea"/>
              </a:rPr>
              <a:t>行“技术先进性服务企业”和第</a:t>
            </a:r>
            <a:r>
              <a:rPr lang="en-US" altLang="en-US" sz="2000" dirty="0" smtClean="0">
                <a:latin typeface="+mn-ea"/>
                <a:ea typeface="+mn-ea"/>
              </a:rPr>
              <a:t>22</a:t>
            </a:r>
            <a:r>
              <a:rPr lang="zh-CN" altLang="en-US" sz="2000" dirty="0" smtClean="0">
                <a:latin typeface="+mn-ea"/>
                <a:ea typeface="+mn-ea"/>
              </a:rPr>
              <a:t>行“服务贸易类技术先进性服务企业”自动默认为</a:t>
            </a:r>
            <a:r>
              <a:rPr lang="en-US" altLang="en-US" sz="2000" dirty="0" smtClean="0">
                <a:latin typeface="+mn-ea"/>
                <a:ea typeface="+mn-ea"/>
              </a:rPr>
              <a:t>0</a:t>
            </a:r>
            <a:r>
              <a:rPr lang="zh-CN" altLang="en-US" sz="2000" dirty="0" smtClean="0">
                <a:latin typeface="+mn-ea"/>
                <a:ea typeface="+mn-ea"/>
              </a:rPr>
              <a:t>且不可修改。</a:t>
            </a:r>
            <a:endParaRPr lang="en-US" altLang="zh-CN" sz="2000" dirty="0" smtClean="0">
              <a:latin typeface="+mn-ea"/>
              <a:ea typeface="+mn-ea"/>
            </a:endParaRPr>
          </a:p>
          <a:p>
            <a:pPr lvl="0"/>
            <a:endParaRPr lang="zh-CN" altLang="en-US" sz="2000" dirty="0" smtClean="0">
              <a:latin typeface="+mn-ea"/>
              <a:ea typeface="+mn-ea"/>
            </a:endParaRPr>
          </a:p>
          <a:p>
            <a:pPr lvl="0"/>
            <a:r>
              <a:rPr lang="en-US" altLang="zh-CN" sz="2000" dirty="0" smtClean="0">
                <a:latin typeface="+mn-ea"/>
                <a:ea typeface="+mn-ea"/>
              </a:rPr>
              <a:t>2.</a:t>
            </a:r>
            <a:r>
              <a:rPr lang="zh-CN" altLang="en-US" sz="2000" dirty="0" smtClean="0">
                <a:latin typeface="+mn-ea"/>
                <a:ea typeface="+mn-ea"/>
              </a:rPr>
              <a:t>不符合小型微利企业优惠条件且在白名单的纳税人，才可以填报</a:t>
            </a:r>
            <a:r>
              <a:rPr lang="en-US" altLang="en-US" sz="2000" dirty="0" smtClean="0">
                <a:latin typeface="+mn-ea"/>
                <a:ea typeface="+mn-ea"/>
              </a:rPr>
              <a:t>A201030</a:t>
            </a:r>
            <a:r>
              <a:rPr lang="zh-CN" altLang="en-US" sz="2000" dirty="0" smtClean="0">
                <a:latin typeface="+mn-ea"/>
                <a:ea typeface="+mn-ea"/>
              </a:rPr>
              <a:t>表第</a:t>
            </a:r>
            <a:r>
              <a:rPr lang="en-US" altLang="en-US" sz="2000" dirty="0" smtClean="0">
                <a:latin typeface="+mn-ea"/>
                <a:ea typeface="+mn-ea"/>
              </a:rPr>
              <a:t>21</a:t>
            </a:r>
            <a:r>
              <a:rPr lang="zh-CN" altLang="en-US" sz="2000" dirty="0" smtClean="0">
                <a:latin typeface="+mn-ea"/>
                <a:ea typeface="+mn-ea"/>
              </a:rPr>
              <a:t>行“技术先进性服务企业”或第</a:t>
            </a:r>
            <a:r>
              <a:rPr lang="en-US" altLang="en-US" sz="2000" dirty="0" smtClean="0">
                <a:latin typeface="+mn-ea"/>
                <a:ea typeface="+mn-ea"/>
              </a:rPr>
              <a:t>22</a:t>
            </a:r>
            <a:r>
              <a:rPr lang="zh-CN" altLang="en-US" sz="2000" dirty="0" smtClean="0">
                <a:latin typeface="+mn-ea"/>
                <a:ea typeface="+mn-ea"/>
              </a:rPr>
              <a:t>行“服务贸易类技术先进性服务企业” （名单外企业，不可填报），</a:t>
            </a:r>
            <a:r>
              <a:rPr lang="en-US" altLang="en-US" sz="2000" dirty="0" smtClean="0">
                <a:latin typeface="+mn-ea"/>
                <a:ea typeface="+mn-ea"/>
              </a:rPr>
              <a:t>21</a:t>
            </a:r>
            <a:r>
              <a:rPr lang="zh-CN" altLang="en-US" sz="2000" dirty="0" smtClean="0">
                <a:latin typeface="+mn-ea"/>
                <a:ea typeface="+mn-ea"/>
              </a:rPr>
              <a:t>和</a:t>
            </a:r>
            <a:r>
              <a:rPr lang="en-US" altLang="en-US" sz="2000" dirty="0" smtClean="0">
                <a:latin typeface="+mn-ea"/>
                <a:ea typeface="+mn-ea"/>
              </a:rPr>
              <a:t>22</a:t>
            </a:r>
            <a:r>
              <a:rPr lang="zh-CN" altLang="en-US" sz="2000" dirty="0" smtClean="0">
                <a:latin typeface="+mn-ea"/>
                <a:ea typeface="+mn-ea"/>
              </a:rPr>
              <a:t>行不可同时填写。重复填写点击表单下方“确定”时弹出提醒“本表第</a:t>
            </a:r>
            <a:r>
              <a:rPr lang="en-US" altLang="en-US" sz="2000" dirty="0" smtClean="0">
                <a:latin typeface="+mn-ea"/>
                <a:ea typeface="+mn-ea"/>
              </a:rPr>
              <a:t>4</a:t>
            </a:r>
            <a:r>
              <a:rPr lang="zh-CN" altLang="en-US" sz="2000" dirty="0" smtClean="0">
                <a:latin typeface="+mn-ea"/>
                <a:ea typeface="+mn-ea"/>
              </a:rPr>
              <a:t>行至第</a:t>
            </a:r>
            <a:r>
              <a:rPr lang="en-US" altLang="en-US" sz="2000" dirty="0" smtClean="0">
                <a:latin typeface="+mn-ea"/>
                <a:ea typeface="+mn-ea"/>
              </a:rPr>
              <a:t>28.4</a:t>
            </a:r>
            <a:r>
              <a:rPr lang="zh-CN" altLang="en-US" sz="2000" dirty="0" smtClean="0">
                <a:latin typeface="+mn-ea"/>
                <a:ea typeface="+mn-ea"/>
              </a:rPr>
              <a:t>行（除第</a:t>
            </a:r>
            <a:r>
              <a:rPr lang="en-US" altLang="en-US" sz="2000" dirty="0" smtClean="0">
                <a:latin typeface="+mn-ea"/>
                <a:ea typeface="+mn-ea"/>
              </a:rPr>
              <a:t>23</a:t>
            </a:r>
            <a:r>
              <a:rPr lang="zh-CN" altLang="en-US" sz="2000" dirty="0" smtClean="0">
                <a:latin typeface="+mn-ea"/>
                <a:ea typeface="+mn-ea"/>
              </a:rPr>
              <a:t>行、第</a:t>
            </a:r>
            <a:r>
              <a:rPr lang="en-US" altLang="en-US" sz="2000" dirty="0" smtClean="0">
                <a:latin typeface="+mn-ea"/>
                <a:ea typeface="+mn-ea"/>
              </a:rPr>
              <a:t>28.2</a:t>
            </a:r>
            <a:r>
              <a:rPr lang="zh-CN" altLang="en-US" sz="2000" dirty="0" smtClean="0">
                <a:latin typeface="+mn-ea"/>
                <a:ea typeface="+mn-ea"/>
              </a:rPr>
              <a:t>行）不能叠加享受减免所得税优惠，请准确选择优惠项目！”</a:t>
            </a:r>
            <a:endParaRPr lang="en-US" altLang="zh-CN" sz="2000" dirty="0" smtClean="0">
              <a:latin typeface="+mn-ea"/>
              <a:ea typeface="+mn-ea"/>
            </a:endParaRPr>
          </a:p>
          <a:p>
            <a:pPr lvl="0"/>
            <a:endParaRPr lang="zh-CN" altLang="en-US" sz="2000" dirty="0" smtClean="0">
              <a:latin typeface="+mn-ea"/>
              <a:ea typeface="+mn-ea"/>
            </a:endParaRPr>
          </a:p>
          <a:p>
            <a:pPr lvl="0"/>
            <a:r>
              <a:rPr lang="en-US" altLang="en-US" sz="2000" dirty="0" smtClean="0">
                <a:latin typeface="+mn-ea"/>
                <a:ea typeface="+mn-ea"/>
              </a:rPr>
              <a:t>3.A201030</a:t>
            </a:r>
            <a:r>
              <a:rPr lang="zh-CN" altLang="en-US" sz="2000" dirty="0" smtClean="0">
                <a:latin typeface="+mn-ea"/>
                <a:ea typeface="+mn-ea"/>
              </a:rPr>
              <a:t>表第</a:t>
            </a:r>
            <a:r>
              <a:rPr lang="en-US" altLang="en-US" sz="2000" dirty="0" smtClean="0">
                <a:latin typeface="+mn-ea"/>
                <a:ea typeface="+mn-ea"/>
              </a:rPr>
              <a:t>21</a:t>
            </a:r>
            <a:r>
              <a:rPr lang="zh-CN" altLang="en-US" sz="2000" dirty="0" smtClean="0">
                <a:latin typeface="+mn-ea"/>
                <a:ea typeface="+mn-ea"/>
              </a:rPr>
              <a:t>行“技术先进性服务企业” 或第</a:t>
            </a:r>
            <a:r>
              <a:rPr lang="en-US" altLang="en-US" sz="2000" dirty="0" smtClean="0">
                <a:latin typeface="+mn-ea"/>
                <a:ea typeface="+mn-ea"/>
              </a:rPr>
              <a:t>22</a:t>
            </a:r>
            <a:r>
              <a:rPr lang="zh-CN" altLang="en-US" sz="2000" dirty="0" smtClean="0">
                <a:latin typeface="+mn-ea"/>
                <a:ea typeface="+mn-ea"/>
              </a:rPr>
              <a:t>行“服务贸易类技术先进性服务企业”录入数据必须</a:t>
            </a:r>
            <a:r>
              <a:rPr lang="en-US" altLang="en-US" sz="2000" dirty="0" smtClean="0">
                <a:latin typeface="+mn-ea"/>
                <a:ea typeface="+mn-ea"/>
              </a:rPr>
              <a:t>= A200000</a:t>
            </a:r>
            <a:r>
              <a:rPr lang="zh-CN" altLang="en-US" sz="2000" dirty="0" smtClean="0">
                <a:latin typeface="+mn-ea"/>
                <a:ea typeface="+mn-ea"/>
              </a:rPr>
              <a:t>第</a:t>
            </a:r>
            <a:r>
              <a:rPr lang="en-US" altLang="en-US" sz="2000" dirty="0" smtClean="0">
                <a:latin typeface="+mn-ea"/>
                <a:ea typeface="+mn-ea"/>
              </a:rPr>
              <a:t>9</a:t>
            </a:r>
            <a:r>
              <a:rPr lang="zh-CN" altLang="en-US" sz="2000" dirty="0" smtClean="0">
                <a:latin typeface="+mn-ea"/>
                <a:ea typeface="+mn-ea"/>
              </a:rPr>
              <a:t>行“实际利润额（</a:t>
            </a:r>
            <a:r>
              <a:rPr lang="en-US" altLang="en-US" sz="2000" dirty="0" smtClean="0">
                <a:latin typeface="+mn-ea"/>
                <a:ea typeface="+mn-ea"/>
              </a:rPr>
              <a:t>3+4-5-6-7-8</a:t>
            </a:r>
            <a:r>
              <a:rPr lang="zh-CN" altLang="en-US" sz="2000" dirty="0" smtClean="0">
                <a:latin typeface="+mn-ea"/>
                <a:ea typeface="+mn-ea"/>
              </a:rPr>
              <a:t>）</a:t>
            </a:r>
            <a:r>
              <a:rPr lang="en-US" altLang="en-US" sz="2000" dirty="0" smtClean="0">
                <a:latin typeface="+mn-ea"/>
                <a:ea typeface="+mn-ea"/>
              </a:rPr>
              <a:t> \ </a:t>
            </a:r>
            <a:r>
              <a:rPr lang="zh-CN" altLang="en-US" sz="2000" dirty="0" smtClean="0">
                <a:latin typeface="+mn-ea"/>
                <a:ea typeface="+mn-ea"/>
              </a:rPr>
              <a:t>按照上一纳税年度应纳税所得额平均额确定的应纳税所得额”</a:t>
            </a:r>
            <a:r>
              <a:rPr lang="en-US" altLang="zh-CN" sz="2000" dirty="0" smtClean="0">
                <a:latin typeface="+mn-ea"/>
                <a:ea typeface="+mn-ea"/>
              </a:rPr>
              <a:t>×</a:t>
            </a:r>
            <a:r>
              <a:rPr lang="en-US" altLang="en-US" sz="2000" dirty="0" smtClean="0">
                <a:latin typeface="+mn-ea"/>
                <a:ea typeface="+mn-ea"/>
              </a:rPr>
              <a:t>0.1</a:t>
            </a:r>
            <a:r>
              <a:rPr lang="zh-CN" altLang="en-US" sz="2000" dirty="0" smtClean="0">
                <a:latin typeface="+mn-ea"/>
                <a:ea typeface="+mn-ea"/>
              </a:rPr>
              <a:t>。</a:t>
            </a:r>
          </a:p>
          <a:p>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3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Grp="1"/>
          </p:cNvSpPr>
          <p:nvPr>
            <p:ph type="body" sz="quarter" idx="10"/>
          </p:nvPr>
        </p:nvSpPr>
        <p:spPr>
          <a:xfrm>
            <a:off x="169863" y="366713"/>
            <a:ext cx="5638800" cy="723900"/>
          </a:xfrm>
        </p:spPr>
        <p:txBody>
          <a:bodyPr vert="horz" wrap="square" lIns="91440" tIns="45720" rIns="91440" bIns="45720" numCol="1" compatLnSpc="1"/>
          <a:lstStyle/>
          <a:p>
            <a:r>
              <a:rPr>
                <a:solidFill>
                  <a:srgbClr val="404040"/>
                </a:solidFill>
              </a:rPr>
              <a:t>调整及填报情况详解</a:t>
            </a:r>
          </a:p>
        </p:txBody>
      </p:sp>
      <p:sp>
        <p:nvSpPr>
          <p:cNvPr id="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txBox="1"/>
          <p:nvPr/>
        </p:nvSpPr>
        <p:spPr>
          <a:xfrm>
            <a:off x="-355600" y="1803400"/>
            <a:ext cx="1016000" cy="1016000"/>
          </a:xfrm>
          <a:prstGeom prst="rect">
            <a:avLst/>
          </a:prstGeom>
          <a:noFill/>
        </p:spPr>
        <p:txBody>
          <a:bodyPr vert="wordArtVert">
            <a:spAutoFit/>
          </a:bodyPr>
          <a:lstStyle/>
          <a:p>
            <a:pPr eaLnBrk="1" fontAlgn="auto" hangingPunct="1">
              <a:spcBef>
                <a:spcPts val="0"/>
              </a:spcBef>
              <a:spcAft>
                <a:spcPts val="0"/>
              </a:spcAft>
              <a:defRPr/>
            </a:pPr>
            <a:r>
              <a:rPr lang="en-US" altLang="zh-CN" sz="100">
                <a:latin typeface="+mn-lt"/>
                <a:ea typeface="+mn-ea"/>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latin typeface="+mn-lt"/>
              <a:ea typeface="+mn-ea"/>
            </a:endParaRPr>
          </a:p>
        </p:txBody>
      </p:sp>
      <p:sp>
        <p:nvSpPr>
          <p:cNvPr id="12" name="矩形 11"/>
          <p:cNvSpPr/>
          <p:nvPr/>
        </p:nvSpPr>
        <p:spPr>
          <a:xfrm>
            <a:off x="585788" y="1035050"/>
            <a:ext cx="1055687" cy="987425"/>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638175" y="1500188"/>
            <a:ext cx="11002963" cy="5164137"/>
          </a:xfrm>
          <a:prstGeom prst="rect">
            <a:avLst/>
          </a:prstGeom>
          <a:no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 name="组合 17"/>
          <p:cNvGrpSpPr/>
          <p:nvPr/>
        </p:nvGrpSpPr>
        <p:grpSpPr bwMode="auto">
          <a:xfrm>
            <a:off x="1604962" y="1035050"/>
            <a:ext cx="9393238" cy="992547"/>
            <a:chOff x="1604502" y="1473365"/>
            <a:chExt cx="5334898" cy="1016494"/>
          </a:xfrm>
        </p:grpSpPr>
        <p:sp>
          <p:nvSpPr>
            <p:cNvPr id="15" name="矩形 14"/>
            <p:cNvSpPr/>
            <p:nvPr/>
          </p:nvSpPr>
          <p:spPr>
            <a:xfrm>
              <a:off x="1604502" y="1473365"/>
              <a:ext cx="5334898" cy="992545"/>
            </a:xfrm>
            <a:prstGeom prst="rect">
              <a:avLst/>
            </a:prstGeom>
            <a:solidFill>
              <a:schemeClr val="bg1"/>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7600" name="文本框 15"/>
            <p:cNvSpPr txBox="1">
              <a:spLocks noChangeArrowheads="1"/>
            </p:cNvSpPr>
            <p:nvPr/>
          </p:nvSpPr>
          <p:spPr bwMode="auto">
            <a:xfrm>
              <a:off x="1883664" y="1638813"/>
              <a:ext cx="4984458" cy="851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dirty="0" smtClean="0"/>
                <a:t>中华人民共和国企业所得税月（季）度预缴和年度纳税申报表（</a:t>
              </a:r>
              <a:r>
                <a:rPr lang="en-US" altLang="zh-CN" sz="2400" dirty="0" smtClean="0"/>
                <a:t>B</a:t>
              </a:r>
              <a:r>
                <a:rPr lang="zh-CN" altLang="en-US" sz="2400" dirty="0" smtClean="0"/>
                <a:t>类，</a:t>
              </a:r>
              <a:r>
                <a:rPr lang="en-US" altLang="zh-CN" sz="2400" dirty="0" smtClean="0"/>
                <a:t>2018</a:t>
              </a:r>
              <a:r>
                <a:rPr lang="zh-CN" altLang="en-US" sz="2400" dirty="0" smtClean="0"/>
                <a:t>年版）</a:t>
              </a:r>
              <a:r>
                <a:rPr lang="en-US" altLang="zh-CN" sz="2400" dirty="0" smtClean="0"/>
                <a:t>B100000</a:t>
              </a:r>
              <a:endParaRPr lang="zh-CN" altLang="en-US" sz="2400" dirty="0"/>
            </a:p>
          </p:txBody>
        </p:sp>
      </p:grpSp>
      <p:pic>
        <p:nvPicPr>
          <p:cNvPr id="67593" name="图形 4" descr="报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175" y="104298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914399" y="2201333"/>
            <a:ext cx="10272889" cy="4431983"/>
          </a:xfrm>
          <a:prstGeom prst="rect">
            <a:avLst/>
          </a:prstGeom>
          <a:noFill/>
        </p:spPr>
        <p:txBody>
          <a:bodyPr wrap="square" rtlCol="0">
            <a:spAutoFit/>
          </a:bodyPr>
          <a:lstStyle/>
          <a:p>
            <a:r>
              <a:rPr lang="zh-CN" altLang="en-US" sz="2200" dirty="0" smtClean="0">
                <a:latin typeface="+mn-ea"/>
                <a:ea typeface="+mn-ea"/>
              </a:rPr>
              <a:t>（</a:t>
            </a:r>
            <a:r>
              <a:rPr lang="en-US" sz="2200" dirty="0" smtClean="0">
                <a:latin typeface="+mn-ea"/>
                <a:ea typeface="+mn-ea"/>
              </a:rPr>
              <a:t>1</a:t>
            </a:r>
            <a:r>
              <a:rPr lang="zh-CN" altLang="en-US" sz="2200" dirty="0" smtClean="0">
                <a:latin typeface="+mn-ea"/>
                <a:ea typeface="+mn-ea"/>
              </a:rPr>
              <a:t>）将原表单中的“按季度填报信息”和“按年度填报信息”调整至“核定征收方式”下方，并对该区域表单样式进行修改；按年度填报信息区域新增“国家限制或禁止行业”、“资产总额（填写平均值，单位：万元）”和“从业人数（填写平均值，单位：人）”</a:t>
            </a:r>
            <a:r>
              <a:rPr lang="en-US" altLang="en-US" sz="2200" dirty="0" smtClean="0">
                <a:latin typeface="+mn-ea"/>
                <a:ea typeface="+mn-ea"/>
              </a:rPr>
              <a:t>3</a:t>
            </a:r>
            <a:r>
              <a:rPr lang="zh-CN" altLang="en-US" sz="2200" dirty="0" smtClean="0">
                <a:latin typeface="+mn-ea"/>
                <a:ea typeface="+mn-ea"/>
              </a:rPr>
              <a:t>个填报项目；</a:t>
            </a:r>
            <a:endParaRPr lang="en-US" altLang="zh-CN" sz="2200" dirty="0" smtClean="0">
              <a:latin typeface="+mn-ea"/>
              <a:ea typeface="+mn-ea"/>
            </a:endParaRPr>
          </a:p>
          <a:p>
            <a:endParaRPr lang="zh-CN" altLang="en-US" sz="2200" dirty="0" smtClean="0">
              <a:latin typeface="+mn-ea"/>
              <a:ea typeface="+mn-ea"/>
            </a:endParaRPr>
          </a:p>
          <a:p>
            <a:r>
              <a:rPr lang="zh-CN" altLang="en-US" sz="2200" dirty="0" smtClean="0">
                <a:latin typeface="+mn-ea"/>
                <a:ea typeface="+mn-ea"/>
              </a:rPr>
              <a:t>（</a:t>
            </a:r>
            <a:r>
              <a:rPr lang="en-US" sz="2200" dirty="0" smtClean="0">
                <a:latin typeface="+mn-ea"/>
                <a:ea typeface="+mn-ea"/>
              </a:rPr>
              <a:t>2</a:t>
            </a:r>
            <a:r>
              <a:rPr lang="zh-CN" altLang="en-US" sz="2200" dirty="0" smtClean="0">
                <a:latin typeface="+mn-ea"/>
                <a:ea typeface="+mn-ea"/>
              </a:rPr>
              <a:t>）调整</a:t>
            </a:r>
            <a:r>
              <a:rPr lang="en-US" altLang="zh-CN" sz="2200" dirty="0" smtClean="0">
                <a:latin typeface="+mn-ea"/>
                <a:ea typeface="+mn-ea"/>
              </a:rPr>
              <a:t>5-7</a:t>
            </a:r>
            <a:r>
              <a:rPr lang="zh-CN" altLang="en-US" sz="2200" dirty="0" smtClean="0">
                <a:latin typeface="+mn-ea"/>
                <a:ea typeface="+mn-ea"/>
              </a:rPr>
              <a:t>行信息；</a:t>
            </a:r>
            <a:endParaRPr lang="en-US" altLang="zh-CN" sz="2200" dirty="0" smtClean="0">
              <a:latin typeface="+mn-ea"/>
              <a:ea typeface="+mn-ea"/>
            </a:endParaRPr>
          </a:p>
          <a:p>
            <a:endParaRPr lang="zh-CN" altLang="en-US" sz="2200" dirty="0" smtClean="0">
              <a:latin typeface="+mn-ea"/>
              <a:ea typeface="+mn-ea"/>
            </a:endParaRPr>
          </a:p>
          <a:p>
            <a:r>
              <a:rPr lang="zh-CN" altLang="en-US" sz="2200" dirty="0" smtClean="0">
                <a:latin typeface="+mn-ea"/>
                <a:ea typeface="+mn-ea"/>
              </a:rPr>
              <a:t>（</a:t>
            </a:r>
            <a:r>
              <a:rPr lang="en-US" altLang="en-US" sz="2200" dirty="0" smtClean="0">
                <a:latin typeface="+mn-ea"/>
                <a:ea typeface="+mn-ea"/>
              </a:rPr>
              <a:t>3</a:t>
            </a:r>
            <a:r>
              <a:rPr lang="zh-CN" altLang="en-US" sz="2200" dirty="0" smtClean="0">
                <a:latin typeface="+mn-ea"/>
                <a:ea typeface="+mn-ea"/>
              </a:rPr>
              <a:t>）新增第</a:t>
            </a:r>
            <a:r>
              <a:rPr lang="en-US" altLang="en-US" sz="2200" dirty="0" smtClean="0">
                <a:latin typeface="+mn-ea"/>
                <a:ea typeface="+mn-ea"/>
              </a:rPr>
              <a:t>L19</a:t>
            </a:r>
            <a:r>
              <a:rPr lang="zh-CN" altLang="en-US" sz="2200" dirty="0" smtClean="0">
                <a:latin typeface="+mn-ea"/>
                <a:ea typeface="+mn-ea"/>
              </a:rPr>
              <a:t>行，项目名称为“减：符合条件的小型微利企业延缓缴纳所得税额（是否延缓缴纳所得税　□是　□否）”；</a:t>
            </a:r>
            <a:endParaRPr lang="en-US" altLang="zh-CN" sz="2200" dirty="0" smtClean="0">
              <a:latin typeface="+mn-ea"/>
              <a:ea typeface="+mn-ea"/>
            </a:endParaRPr>
          </a:p>
          <a:p>
            <a:endParaRPr lang="en-US" altLang="zh-CN" sz="2200" dirty="0" smtClean="0">
              <a:latin typeface="+mn-ea"/>
              <a:ea typeface="+mn-ea"/>
            </a:endParaRPr>
          </a:p>
          <a:p>
            <a:r>
              <a:rPr lang="zh-CN" altLang="en-US" sz="2200" dirty="0" smtClean="0">
                <a:latin typeface="+mn-ea"/>
                <a:ea typeface="+mn-ea"/>
              </a:rPr>
              <a:t>（</a:t>
            </a:r>
            <a:r>
              <a:rPr lang="en-US" altLang="zh-CN" sz="2200" dirty="0" smtClean="0">
                <a:latin typeface="+mn-ea"/>
                <a:ea typeface="+mn-ea"/>
              </a:rPr>
              <a:t>4</a:t>
            </a:r>
            <a:r>
              <a:rPr lang="zh-CN" altLang="en-US" sz="2200" dirty="0" smtClean="0">
                <a:latin typeface="+mn-ea"/>
                <a:ea typeface="+mn-ea"/>
              </a:rPr>
              <a:t>）原第</a:t>
            </a:r>
            <a:r>
              <a:rPr lang="en-US" altLang="en-US" sz="2200" dirty="0" smtClean="0">
                <a:latin typeface="+mn-ea"/>
                <a:ea typeface="+mn-ea"/>
              </a:rPr>
              <a:t>19</a:t>
            </a:r>
            <a:r>
              <a:rPr lang="zh-CN" altLang="en-US" sz="2200" dirty="0" smtClean="0">
                <a:latin typeface="+mn-ea"/>
                <a:ea typeface="+mn-ea"/>
              </a:rPr>
              <a:t>行项目名称修改为“本期应补（退）所得税额（</a:t>
            </a:r>
            <a:r>
              <a:rPr lang="en-US" altLang="en-US" sz="2200" dirty="0" smtClean="0">
                <a:latin typeface="+mn-ea"/>
                <a:ea typeface="+mn-ea"/>
              </a:rPr>
              <a:t>16-17-18</a:t>
            </a:r>
            <a:r>
              <a:rPr lang="en-US" altLang="en-US" sz="2200" b="1" dirty="0" smtClean="0">
                <a:solidFill>
                  <a:srgbClr val="C00000"/>
                </a:solidFill>
                <a:latin typeface="+mn-ea"/>
                <a:ea typeface="+mn-ea"/>
              </a:rPr>
              <a:t>-L19</a:t>
            </a:r>
            <a:r>
              <a:rPr lang="zh-CN" altLang="en-US" sz="2200" dirty="0" smtClean="0">
                <a:latin typeface="+mn-ea"/>
                <a:ea typeface="+mn-ea"/>
              </a:rPr>
              <a:t>）</a:t>
            </a:r>
            <a:r>
              <a:rPr lang="en-US" altLang="en-US" sz="2200" dirty="0" smtClean="0">
                <a:latin typeface="+mn-ea"/>
                <a:ea typeface="+mn-ea"/>
              </a:rPr>
              <a:t> \ </a:t>
            </a:r>
            <a:r>
              <a:rPr lang="zh-CN" altLang="en-US" sz="2200" dirty="0" smtClean="0">
                <a:latin typeface="+mn-ea"/>
                <a:ea typeface="+mn-ea"/>
              </a:rPr>
              <a:t>税务机关核定本期应纳所得税额”。</a:t>
            </a:r>
          </a:p>
          <a:p>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87021" y="2731914"/>
          <a:ext cx="9139060" cy="3525683"/>
        </p:xfrm>
        <a:graphic>
          <a:graphicData uri="http://schemas.openxmlformats.org/drawingml/2006/table">
            <a:tbl>
              <a:tblPr/>
              <a:tblGrid>
                <a:gridCol w="1522591"/>
                <a:gridCol w="761295"/>
                <a:gridCol w="563922"/>
                <a:gridCol w="859980"/>
                <a:gridCol w="563922"/>
                <a:gridCol w="891701"/>
                <a:gridCol w="563922"/>
                <a:gridCol w="828260"/>
                <a:gridCol w="563922"/>
                <a:gridCol w="359500"/>
                <a:gridCol w="359500"/>
                <a:gridCol w="1300545"/>
              </a:tblGrid>
              <a:tr h="278001">
                <a:tc rowSpan="2">
                  <a:txBody>
                    <a:bodyPr/>
                    <a:lstStyle/>
                    <a:p>
                      <a:pPr algn="ctr" fontAlgn="ctr"/>
                      <a:r>
                        <a:rPr lang="zh-CN" altLang="en-US" sz="1600" b="0" i="0" u="none" strike="noStrike" dirty="0">
                          <a:solidFill>
                            <a:srgbClr val="000000"/>
                          </a:solidFill>
                          <a:latin typeface="宋体" panose="02010600030101010101" pitchFamily="2" charset="-122"/>
                        </a:rPr>
                        <a:t>核定征收方式</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11">
                  <a:txBody>
                    <a:bodyPr/>
                    <a:lstStyle/>
                    <a:p>
                      <a:pPr algn="l" fontAlgn="ctr"/>
                      <a:r>
                        <a:rPr lang="en-US" altLang="zh-CN" sz="1600" b="0" i="0" u="none" strike="noStrike">
                          <a:solidFill>
                            <a:srgbClr val="000000"/>
                          </a:solidFill>
                          <a:latin typeface="Wingdings 2" panose="05020102010507070707"/>
                        </a:rPr>
                        <a:t>£</a:t>
                      </a:r>
                      <a:r>
                        <a:rPr lang="zh-CN" altLang="en-US" sz="1600" b="0" i="0" u="none" strike="noStrike">
                          <a:solidFill>
                            <a:srgbClr val="000000"/>
                          </a:solidFill>
                          <a:latin typeface="宋体" panose="02010600030101010101" pitchFamily="2" charset="-122"/>
                        </a:rPr>
                        <a:t>核定应税所得率（能核算收入总额的）  </a:t>
                      </a:r>
                      <a:r>
                        <a:rPr lang="en-US" altLang="zh-CN" sz="1600" b="0" i="0" u="none" strike="noStrike">
                          <a:solidFill>
                            <a:srgbClr val="000000"/>
                          </a:solidFill>
                          <a:latin typeface="Wingdings 2" panose="05020102010507070707"/>
                        </a:rPr>
                        <a:t>£</a:t>
                      </a:r>
                      <a:r>
                        <a:rPr lang="zh-CN" altLang="en-US" sz="1600" b="0" i="0" u="none" strike="noStrike">
                          <a:solidFill>
                            <a:srgbClr val="000000"/>
                          </a:solidFill>
                          <a:latin typeface="宋体" panose="02010600030101010101" pitchFamily="2" charset="-122"/>
                        </a:rPr>
                        <a:t>核定应税所得率（能核算成本费用总额的） </a:t>
                      </a:r>
                      <a:endParaRPr lang="zh-CN" altLang="en-US" sz="1600" b="0" i="0" u="none" strike="noStrike">
                        <a:solidFill>
                          <a:srgbClr val="000000"/>
                        </a:solidFill>
                        <a:latin typeface="Wingdings 2" panose="05020102010507070707"/>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78001">
                <a:tc vMerge="1">
                  <a:txBody>
                    <a:bodyPr/>
                    <a:lstStyle/>
                    <a:p>
                      <a:endParaRPr lang="zh-CN"/>
                    </a:p>
                  </a:txBody>
                  <a:tcPr/>
                </a:tc>
                <a:tc gridSpan="11">
                  <a:txBody>
                    <a:bodyPr/>
                    <a:lstStyle/>
                    <a:p>
                      <a:pPr algn="l" fontAlgn="ctr"/>
                      <a:r>
                        <a:rPr lang="en-US" altLang="zh-CN" sz="1600" b="0" i="0" u="none" strike="noStrike">
                          <a:solidFill>
                            <a:srgbClr val="000000"/>
                          </a:solidFill>
                          <a:latin typeface="Wingdings 2" panose="05020102010507070707"/>
                        </a:rPr>
                        <a:t>£</a:t>
                      </a:r>
                      <a:r>
                        <a:rPr lang="zh-CN" altLang="en-US" sz="1600" b="0" i="0" u="none" strike="noStrike">
                          <a:solidFill>
                            <a:srgbClr val="000000"/>
                          </a:solidFill>
                          <a:latin typeface="宋体" panose="02010600030101010101" pitchFamily="2" charset="-122"/>
                        </a:rPr>
                        <a:t>核定应纳所得税额</a:t>
                      </a:r>
                      <a:endParaRPr lang="zh-CN" altLang="en-US" sz="1600" b="0" i="0" u="none" strike="noStrike">
                        <a:solidFill>
                          <a:srgbClr val="000000"/>
                        </a:solidFill>
                        <a:latin typeface="Wingdings 2" panose="05020102010507070707"/>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2633">
                <a:tc gridSpan="12">
                  <a:txBody>
                    <a:bodyPr/>
                    <a:lstStyle/>
                    <a:p>
                      <a:pPr algn="ctr" fontAlgn="ctr"/>
                      <a:r>
                        <a:rPr lang="zh-CN" altLang="en-US" sz="1600" b="1" i="0" u="none" strike="noStrike" dirty="0">
                          <a:solidFill>
                            <a:srgbClr val="000000"/>
                          </a:solidFill>
                          <a:latin typeface="宋体" panose="02010600030101010101" pitchFamily="2" charset="-122"/>
                        </a:rPr>
                        <a:t>按   季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78001">
                <a:tc rowSpan="2" gridSpan="2">
                  <a:txBody>
                    <a:bodyPr/>
                    <a:lstStyle/>
                    <a:p>
                      <a:pPr algn="ctr" fontAlgn="ctr"/>
                      <a:r>
                        <a:rPr lang="zh-CN" altLang="en-US" sz="1600" b="0" i="0" u="none" strike="noStrike">
                          <a:solidFill>
                            <a:srgbClr val="000000"/>
                          </a:solidFill>
                          <a:latin typeface="宋体" panose="02010600030101010101" pitchFamily="2" charset="-122"/>
                        </a:rPr>
                        <a:t>项　　目</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一季度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二季度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三季度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四季度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rowSpan="2">
                  <a:txBody>
                    <a:bodyPr/>
                    <a:lstStyle/>
                    <a:p>
                      <a:pPr algn="ctr" fontAlgn="ctr"/>
                      <a:r>
                        <a:rPr lang="zh-CN" altLang="en-US" sz="1600" b="0" i="0" u="none" strike="noStrike">
                          <a:solidFill>
                            <a:srgbClr val="000000"/>
                          </a:solidFill>
                          <a:latin typeface="宋体" panose="02010600030101010101" pitchFamily="2" charset="-122"/>
                        </a:rPr>
                        <a:t>季度平均值</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001">
                <a:tc gridSpan="2" vMerge="1">
                  <a:txBody>
                    <a:bodyPr/>
                    <a:lstStyle/>
                    <a:p>
                      <a:endParaRPr lang="zh-CN"/>
                    </a:p>
                  </a:txBody>
                  <a:tcPr/>
                </a:tc>
                <a:tc hMerge="1" v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vMerge="1">
                  <a:txBody>
                    <a:bodyPr/>
                    <a:lstStyle/>
                    <a:p>
                      <a:endParaRPr lang="zh-CN"/>
                    </a:p>
                  </a:txBody>
                  <a:tcPr/>
                </a:tc>
              </a:tr>
              <a:tr h="278001">
                <a:tc gridSpan="2">
                  <a:txBody>
                    <a:bodyPr/>
                    <a:lstStyle/>
                    <a:p>
                      <a:pPr algn="ctr" fontAlgn="t"/>
                      <a:r>
                        <a:rPr lang="zh-CN" altLang="en-US" sz="1600" b="0" i="0" u="none" strike="noStrike">
                          <a:solidFill>
                            <a:srgbClr val="000000"/>
                          </a:solidFill>
                          <a:latin typeface="宋体" panose="02010600030101010101" pitchFamily="2" charset="-122"/>
                        </a:rPr>
                        <a:t>从业人数</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001">
                <a:tc gridSpan="2">
                  <a:txBody>
                    <a:bodyPr/>
                    <a:lstStyle/>
                    <a:p>
                      <a:pPr algn="ctr" fontAlgn="t"/>
                      <a:r>
                        <a:rPr lang="zh-CN" altLang="en-US" sz="1600" b="0" i="0" u="none" strike="noStrike">
                          <a:solidFill>
                            <a:srgbClr val="000000"/>
                          </a:solidFill>
                          <a:latin typeface="宋体" panose="02010600030101010101" pitchFamily="2" charset="-122"/>
                        </a:rPr>
                        <a:t>资产总额（万元）</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001">
                <a:tc gridSpan="2">
                  <a:txBody>
                    <a:bodyPr/>
                    <a:lstStyle/>
                    <a:p>
                      <a:pPr algn="ctr" fontAlgn="t"/>
                      <a:r>
                        <a:rPr lang="zh-CN" altLang="en-US" sz="1600" b="0" i="0" u="none" strike="noStrike">
                          <a:solidFill>
                            <a:srgbClr val="000000"/>
                          </a:solidFill>
                          <a:latin typeface="宋体" panose="02010600030101010101" pitchFamily="2" charset="-122"/>
                        </a:rPr>
                        <a:t>国家限制或禁止行业</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292633">
                <a:tc gridSpan="12">
                  <a:txBody>
                    <a:bodyPr/>
                    <a:lstStyle/>
                    <a:p>
                      <a:pPr algn="ctr" fontAlgn="ctr"/>
                      <a:r>
                        <a:rPr lang="zh-CN" altLang="en-US" sz="1600" b="1" i="0" u="none" strike="noStrike">
                          <a:solidFill>
                            <a:srgbClr val="000000"/>
                          </a:solidFill>
                          <a:latin typeface="宋体" panose="02010600030101010101" pitchFamily="2" charset="-122"/>
                        </a:rPr>
                        <a:t>按   年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482845">
                <a:tc gridSpan="2">
                  <a:txBody>
                    <a:bodyPr/>
                    <a:lstStyle/>
                    <a:p>
                      <a:pPr algn="ctr" fontAlgn="ctr"/>
                      <a:r>
                        <a:rPr lang="zh-CN" altLang="en-US" sz="1600" b="1" i="0" u="none" strike="noStrike">
                          <a:solidFill>
                            <a:srgbClr val="C00000"/>
                          </a:solidFill>
                          <a:latin typeface="宋体" panose="02010600030101010101" pitchFamily="2" charset="-122"/>
                        </a:rPr>
                        <a:t>从业人数（填写平均值）</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1" i="0" u="none" strike="noStrike" dirty="0">
                          <a:solidFill>
                            <a:srgbClr val="C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1" i="0" u="none" strike="noStrike" dirty="0">
                          <a:solidFill>
                            <a:srgbClr val="C00000"/>
                          </a:solidFill>
                          <a:latin typeface="宋体" panose="02010600030101010101" pitchFamily="2" charset="-122"/>
                        </a:rPr>
                        <a:t>资产总额（填写平均值，单位：万元）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78001">
                <a:tc gridSpan="2">
                  <a:txBody>
                    <a:bodyPr/>
                    <a:lstStyle/>
                    <a:p>
                      <a:pPr algn="ctr" fontAlgn="ctr"/>
                      <a:r>
                        <a:rPr lang="zh-CN" altLang="en-US" sz="1600" b="1" i="0" u="none" strike="noStrike">
                          <a:solidFill>
                            <a:srgbClr val="C00000"/>
                          </a:solidFill>
                          <a:latin typeface="宋体" panose="02010600030101010101" pitchFamily="2" charset="-122"/>
                        </a:rPr>
                        <a:t>国家限制或禁止行业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1" i="0" u="none" strike="noStrike" dirty="0">
                          <a:solidFill>
                            <a:srgbClr val="C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graphicFrame>
        <p:nvGraphicFramePr>
          <p:cNvPr id="4" name="表格 3"/>
          <p:cNvGraphicFramePr>
            <a:graphicFrameLocks noGrp="1"/>
          </p:cNvGraphicFramePr>
          <p:nvPr/>
        </p:nvGraphicFramePr>
        <p:xfrm>
          <a:off x="574322" y="173391"/>
          <a:ext cx="9156701" cy="2377896"/>
        </p:xfrm>
        <a:graphic>
          <a:graphicData uri="http://schemas.openxmlformats.org/drawingml/2006/table">
            <a:tbl>
              <a:tblPr/>
              <a:tblGrid>
                <a:gridCol w="2497282"/>
                <a:gridCol w="2497282"/>
                <a:gridCol w="1664855"/>
                <a:gridCol w="2497282"/>
              </a:tblGrid>
              <a:tr h="396316">
                <a:tc gridSpan="4">
                  <a:txBody>
                    <a:bodyPr/>
                    <a:lstStyle/>
                    <a:p>
                      <a:pPr algn="ctr" fontAlgn="ctr"/>
                      <a:r>
                        <a:rPr lang="zh-CN" altLang="en-US" sz="1400" b="1" i="0" u="none" strike="noStrike" dirty="0">
                          <a:solidFill>
                            <a:srgbClr val="000000"/>
                          </a:solidFill>
                          <a:latin typeface="宋体" panose="02010600030101010101" pitchFamily="2" charset="-122"/>
                        </a:rPr>
                        <a:t>按   季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96316">
                <a:tc>
                  <a:txBody>
                    <a:bodyPr/>
                    <a:lstStyle/>
                    <a:p>
                      <a:pPr algn="just" fontAlgn="ctr"/>
                      <a:r>
                        <a:rPr lang="zh-CN" altLang="en-US" sz="1400" b="0" i="0" u="none" strike="noStrike">
                          <a:solidFill>
                            <a:srgbClr val="000000"/>
                          </a:solidFill>
                          <a:latin typeface="宋体" panose="02010600030101010101" pitchFamily="2" charset="-122"/>
                        </a:rPr>
                        <a:t>季初从业人数</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400" b="0" i="0" u="none" strike="noStrike">
                          <a:solidFill>
                            <a:srgbClr val="000000"/>
                          </a:solidFill>
                          <a:latin typeface="宋体" panose="02010600030101010101" pitchFamily="2" charset="-122"/>
                        </a:rPr>
                        <a:t>季末从业人数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16">
                <a:tc>
                  <a:txBody>
                    <a:bodyPr/>
                    <a:lstStyle/>
                    <a:p>
                      <a:pPr algn="just" fontAlgn="ctr"/>
                      <a:r>
                        <a:rPr lang="zh-CN" altLang="en-US" sz="1400" b="0" i="0" u="none" strike="noStrike">
                          <a:solidFill>
                            <a:srgbClr val="000000"/>
                          </a:solidFill>
                          <a:latin typeface="宋体" panose="02010600030101010101" pitchFamily="2" charset="-122"/>
                        </a:rPr>
                        <a:t>季初资产总额（万元）</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400" b="0" i="0" u="none" strike="noStrike">
                          <a:solidFill>
                            <a:srgbClr val="000000"/>
                          </a:solidFill>
                          <a:latin typeface="宋体" panose="02010600030101010101" pitchFamily="2" charset="-122"/>
                        </a:rPr>
                        <a:t>季末资产总额（万元）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16">
                <a:tc>
                  <a:txBody>
                    <a:bodyPr/>
                    <a:lstStyle/>
                    <a:p>
                      <a:pPr algn="just" fontAlgn="ctr"/>
                      <a:r>
                        <a:rPr lang="zh-CN" altLang="en-US" sz="1400" b="0" i="0" u="none" strike="noStrike">
                          <a:solidFill>
                            <a:srgbClr val="000000"/>
                          </a:solidFill>
                          <a:latin typeface="宋体" panose="02010600030101010101" pitchFamily="2" charset="-122"/>
                        </a:rPr>
                        <a:t>国家限制或禁止行业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zh-CN" altLang="en-US" sz="1400" b="0" i="0" u="none" strike="noStrike">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316">
                <a:tc gridSpan="4">
                  <a:txBody>
                    <a:bodyPr/>
                    <a:lstStyle/>
                    <a:p>
                      <a:pPr algn="ctr" fontAlgn="ctr"/>
                      <a:r>
                        <a:rPr lang="zh-CN" altLang="en-US" sz="1400" b="1" i="0" u="none" strike="noStrike" dirty="0">
                          <a:solidFill>
                            <a:srgbClr val="000000"/>
                          </a:solidFill>
                          <a:latin typeface="宋体" panose="02010600030101010101" pitchFamily="2" charset="-122"/>
                        </a:rPr>
                        <a:t>按   年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96316">
                <a:tc>
                  <a:txBody>
                    <a:bodyPr/>
                    <a:lstStyle/>
                    <a:p>
                      <a:pPr algn="just" fontAlgn="ctr"/>
                      <a:r>
                        <a:rPr lang="zh-CN" altLang="en-US" sz="1400" b="0" i="0" u="none" strike="noStrike">
                          <a:solidFill>
                            <a:srgbClr val="000000"/>
                          </a:solidFill>
                          <a:latin typeface="宋体" panose="02010600030101010101" pitchFamily="2" charset="-122"/>
                        </a:rPr>
                        <a:t>小型微利企业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ctr"/>
                      <a:r>
                        <a:rPr lang="zh-CN" altLang="en-US" sz="1400" b="1"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909477" y="5516210"/>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8" name="椭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864322" y="345899"/>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smtClean="0">
                <a:solidFill>
                  <a:schemeClr val="tx1"/>
                </a:solidFill>
              </a:rPr>
              <a:t>旧</a:t>
            </a:r>
            <a:endParaRPr lang="zh-CN" altLang="en-US" sz="4000" dirty="0">
              <a:solidFill>
                <a:schemeClr val="tx1"/>
              </a:solidFill>
            </a:endParaRPr>
          </a:p>
        </p:txBody>
      </p:sp>
      <p:sp>
        <p:nvSpPr>
          <p:cNvPr id="9" name="左弧形箭头 8"/>
          <p:cNvSpPr/>
          <p:nvPr/>
        </p:nvSpPr>
        <p:spPr bwMode="auto">
          <a:xfrm>
            <a:off x="0" y="564444"/>
            <a:ext cx="575733" cy="3194755"/>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87021" y="2731914"/>
          <a:ext cx="9139060" cy="3525683"/>
        </p:xfrm>
        <a:graphic>
          <a:graphicData uri="http://schemas.openxmlformats.org/drawingml/2006/table">
            <a:tbl>
              <a:tblPr/>
              <a:tblGrid>
                <a:gridCol w="1522591"/>
                <a:gridCol w="761295"/>
                <a:gridCol w="563922"/>
                <a:gridCol w="859980"/>
                <a:gridCol w="563922"/>
                <a:gridCol w="891701"/>
                <a:gridCol w="563922"/>
                <a:gridCol w="828260"/>
                <a:gridCol w="563922"/>
                <a:gridCol w="359500"/>
                <a:gridCol w="359500"/>
                <a:gridCol w="1300545"/>
              </a:tblGrid>
              <a:tr h="278001">
                <a:tc rowSpan="2">
                  <a:txBody>
                    <a:bodyPr/>
                    <a:lstStyle/>
                    <a:p>
                      <a:pPr algn="ctr" fontAlgn="ctr"/>
                      <a:r>
                        <a:rPr lang="zh-CN" altLang="en-US" sz="1600" b="0" i="0" u="none" strike="noStrike" dirty="0">
                          <a:solidFill>
                            <a:srgbClr val="000000"/>
                          </a:solidFill>
                          <a:latin typeface="宋体" panose="02010600030101010101" pitchFamily="2" charset="-122"/>
                        </a:rPr>
                        <a:t>核定征收方式</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11">
                  <a:txBody>
                    <a:bodyPr/>
                    <a:lstStyle/>
                    <a:p>
                      <a:pPr algn="l" fontAlgn="ctr"/>
                      <a:r>
                        <a:rPr lang="en-US" altLang="zh-CN" sz="1600" b="0" i="0" u="none" strike="noStrike">
                          <a:solidFill>
                            <a:srgbClr val="000000"/>
                          </a:solidFill>
                          <a:latin typeface="Wingdings 2" panose="05020102010507070707"/>
                        </a:rPr>
                        <a:t>£</a:t>
                      </a:r>
                      <a:r>
                        <a:rPr lang="zh-CN" altLang="en-US" sz="1600" b="0" i="0" u="none" strike="noStrike">
                          <a:solidFill>
                            <a:srgbClr val="000000"/>
                          </a:solidFill>
                          <a:latin typeface="宋体" panose="02010600030101010101" pitchFamily="2" charset="-122"/>
                        </a:rPr>
                        <a:t>核定应税所得率（能核算收入总额的）  </a:t>
                      </a:r>
                      <a:r>
                        <a:rPr lang="en-US" altLang="zh-CN" sz="1600" b="0" i="0" u="none" strike="noStrike">
                          <a:solidFill>
                            <a:srgbClr val="000000"/>
                          </a:solidFill>
                          <a:latin typeface="Wingdings 2" panose="05020102010507070707"/>
                        </a:rPr>
                        <a:t>£</a:t>
                      </a:r>
                      <a:r>
                        <a:rPr lang="zh-CN" altLang="en-US" sz="1600" b="0" i="0" u="none" strike="noStrike">
                          <a:solidFill>
                            <a:srgbClr val="000000"/>
                          </a:solidFill>
                          <a:latin typeface="宋体" panose="02010600030101010101" pitchFamily="2" charset="-122"/>
                        </a:rPr>
                        <a:t>核定应税所得率（能核算成本费用总额的） </a:t>
                      </a:r>
                      <a:endParaRPr lang="zh-CN" altLang="en-US" sz="1600" b="0" i="0" u="none" strike="noStrike">
                        <a:solidFill>
                          <a:srgbClr val="000000"/>
                        </a:solidFill>
                        <a:latin typeface="Wingdings 2" panose="05020102010507070707"/>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78001">
                <a:tc vMerge="1">
                  <a:txBody>
                    <a:bodyPr/>
                    <a:lstStyle/>
                    <a:p>
                      <a:endParaRPr lang="zh-CN"/>
                    </a:p>
                  </a:txBody>
                  <a:tcPr/>
                </a:tc>
                <a:tc gridSpan="11">
                  <a:txBody>
                    <a:bodyPr/>
                    <a:lstStyle/>
                    <a:p>
                      <a:pPr algn="l" fontAlgn="ctr"/>
                      <a:r>
                        <a:rPr lang="en-US" altLang="zh-CN" sz="1600" b="0" i="0" u="none" strike="noStrike">
                          <a:solidFill>
                            <a:srgbClr val="000000"/>
                          </a:solidFill>
                          <a:latin typeface="Wingdings 2" panose="05020102010507070707"/>
                        </a:rPr>
                        <a:t>£</a:t>
                      </a:r>
                      <a:r>
                        <a:rPr lang="zh-CN" altLang="en-US" sz="1600" b="0" i="0" u="none" strike="noStrike">
                          <a:solidFill>
                            <a:srgbClr val="000000"/>
                          </a:solidFill>
                          <a:latin typeface="宋体" panose="02010600030101010101" pitchFamily="2" charset="-122"/>
                        </a:rPr>
                        <a:t>核定应纳所得税额</a:t>
                      </a:r>
                      <a:endParaRPr lang="zh-CN" altLang="en-US" sz="1600" b="0" i="0" u="none" strike="noStrike">
                        <a:solidFill>
                          <a:srgbClr val="000000"/>
                        </a:solidFill>
                        <a:latin typeface="Wingdings 2" panose="05020102010507070707"/>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2633">
                <a:tc gridSpan="12">
                  <a:txBody>
                    <a:bodyPr/>
                    <a:lstStyle/>
                    <a:p>
                      <a:pPr algn="ctr" fontAlgn="ctr"/>
                      <a:r>
                        <a:rPr lang="zh-CN" altLang="en-US" sz="1600" b="1" i="0" u="none" strike="noStrike" dirty="0">
                          <a:solidFill>
                            <a:srgbClr val="000000"/>
                          </a:solidFill>
                          <a:latin typeface="宋体" panose="02010600030101010101" pitchFamily="2" charset="-122"/>
                        </a:rPr>
                        <a:t>按   季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78001">
                <a:tc rowSpan="2" gridSpan="2">
                  <a:txBody>
                    <a:bodyPr/>
                    <a:lstStyle/>
                    <a:p>
                      <a:pPr algn="ctr" fontAlgn="ctr"/>
                      <a:r>
                        <a:rPr lang="zh-CN" altLang="en-US" sz="1600" b="0" i="0" u="none" strike="noStrike">
                          <a:solidFill>
                            <a:srgbClr val="000000"/>
                          </a:solidFill>
                          <a:latin typeface="宋体" panose="02010600030101010101" pitchFamily="2" charset="-122"/>
                        </a:rPr>
                        <a:t>项　　目</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一季度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二季度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三季度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3">
                  <a:txBody>
                    <a:bodyPr/>
                    <a:lstStyle/>
                    <a:p>
                      <a:pPr algn="ctr" fontAlgn="ctr"/>
                      <a:r>
                        <a:rPr lang="zh-CN" altLang="en-US" sz="1600" b="0" i="0" u="none" strike="noStrike">
                          <a:solidFill>
                            <a:srgbClr val="000000"/>
                          </a:solidFill>
                          <a:latin typeface="宋体" panose="02010600030101010101" pitchFamily="2" charset="-122"/>
                        </a:rPr>
                        <a:t>四季度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rowSpan="2">
                  <a:txBody>
                    <a:bodyPr/>
                    <a:lstStyle/>
                    <a:p>
                      <a:pPr algn="ctr" fontAlgn="ctr"/>
                      <a:r>
                        <a:rPr lang="zh-CN" altLang="en-US" sz="1600" b="0" i="0" u="none" strike="noStrike">
                          <a:solidFill>
                            <a:srgbClr val="000000"/>
                          </a:solidFill>
                          <a:latin typeface="宋体" panose="02010600030101010101" pitchFamily="2" charset="-122"/>
                        </a:rPr>
                        <a:t>季度平均值</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001">
                <a:tc gridSpan="2" vMerge="1">
                  <a:txBody>
                    <a:bodyPr/>
                    <a:lstStyle/>
                    <a:p>
                      <a:endParaRPr lang="zh-CN"/>
                    </a:p>
                  </a:txBody>
                  <a:tcPr/>
                </a:tc>
                <a:tc hMerge="1" v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季初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600" b="0" i="0" u="none" strike="noStrike">
                          <a:solidFill>
                            <a:srgbClr val="000000"/>
                          </a:solidFill>
                          <a:latin typeface="宋体" panose="02010600030101010101" pitchFamily="2" charset="-122"/>
                        </a:rPr>
                        <a:t>季末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vMerge="1">
                  <a:txBody>
                    <a:bodyPr/>
                    <a:lstStyle/>
                    <a:p>
                      <a:endParaRPr lang="zh-CN"/>
                    </a:p>
                  </a:txBody>
                  <a:tcPr/>
                </a:tc>
              </a:tr>
              <a:tr h="278001">
                <a:tc gridSpan="2">
                  <a:txBody>
                    <a:bodyPr/>
                    <a:lstStyle/>
                    <a:p>
                      <a:pPr algn="ctr" fontAlgn="t"/>
                      <a:r>
                        <a:rPr lang="zh-CN" altLang="en-US" sz="1600" b="0" i="0" u="none" strike="noStrike">
                          <a:solidFill>
                            <a:srgbClr val="000000"/>
                          </a:solidFill>
                          <a:latin typeface="宋体" panose="02010600030101010101" pitchFamily="2" charset="-122"/>
                        </a:rPr>
                        <a:t>从业人数</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001">
                <a:tc gridSpan="2">
                  <a:txBody>
                    <a:bodyPr/>
                    <a:lstStyle/>
                    <a:p>
                      <a:pPr algn="ctr" fontAlgn="t"/>
                      <a:r>
                        <a:rPr lang="zh-CN" altLang="en-US" sz="1600" b="0" i="0" u="none" strike="noStrike">
                          <a:solidFill>
                            <a:srgbClr val="000000"/>
                          </a:solidFill>
                          <a:latin typeface="宋体" panose="02010600030101010101" pitchFamily="2" charset="-122"/>
                        </a:rPr>
                        <a:t>资产总额（万元）</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001">
                <a:tc gridSpan="2">
                  <a:txBody>
                    <a:bodyPr/>
                    <a:lstStyle/>
                    <a:p>
                      <a:pPr algn="ctr" fontAlgn="t"/>
                      <a:r>
                        <a:rPr lang="zh-CN" altLang="en-US" sz="1600" b="0" i="0" u="none" strike="noStrike">
                          <a:solidFill>
                            <a:srgbClr val="000000"/>
                          </a:solidFill>
                          <a:latin typeface="宋体" panose="02010600030101010101" pitchFamily="2" charset="-122"/>
                        </a:rPr>
                        <a:t>国家限制或禁止行业</a:t>
                      </a:r>
                    </a:p>
                  </a:txBody>
                  <a:tcPr marL="9525" marR="9525" marT="952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292633">
                <a:tc gridSpan="12">
                  <a:txBody>
                    <a:bodyPr/>
                    <a:lstStyle/>
                    <a:p>
                      <a:pPr algn="ctr" fontAlgn="ctr"/>
                      <a:r>
                        <a:rPr lang="zh-CN" altLang="en-US" sz="1600" b="1" i="0" u="none" strike="noStrike">
                          <a:solidFill>
                            <a:srgbClr val="000000"/>
                          </a:solidFill>
                          <a:latin typeface="宋体" panose="02010600030101010101" pitchFamily="2" charset="-122"/>
                        </a:rPr>
                        <a:t>按   年   度   填   报   信   息</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482845">
                <a:tc gridSpan="2">
                  <a:txBody>
                    <a:bodyPr/>
                    <a:lstStyle/>
                    <a:p>
                      <a:pPr algn="ctr" fontAlgn="ctr"/>
                      <a:r>
                        <a:rPr lang="zh-CN" altLang="en-US" sz="1600" b="1" i="0" u="none" strike="noStrike">
                          <a:solidFill>
                            <a:srgbClr val="C00000"/>
                          </a:solidFill>
                          <a:latin typeface="宋体" panose="02010600030101010101" pitchFamily="2" charset="-122"/>
                        </a:rPr>
                        <a:t>从业人数（填写平均值）</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1" i="0" u="none" strike="noStrike" dirty="0">
                          <a:solidFill>
                            <a:srgbClr val="C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1" i="0" u="none" strike="noStrike" dirty="0">
                          <a:solidFill>
                            <a:srgbClr val="C00000"/>
                          </a:solidFill>
                          <a:latin typeface="宋体" panose="02010600030101010101" pitchFamily="2" charset="-122"/>
                        </a:rPr>
                        <a:t>资产总额（填写平均值，单位：万元）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fontAlgn="ctr"/>
                      <a:r>
                        <a:rPr lang="zh-CN" altLang="en-US" sz="16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278001">
                <a:tc gridSpan="2">
                  <a:txBody>
                    <a:bodyPr/>
                    <a:lstStyle/>
                    <a:p>
                      <a:pPr algn="ctr" fontAlgn="ctr"/>
                      <a:r>
                        <a:rPr lang="zh-CN" altLang="en-US" sz="1600" b="1" i="0" u="none" strike="noStrike">
                          <a:solidFill>
                            <a:srgbClr val="C00000"/>
                          </a:solidFill>
                          <a:latin typeface="宋体" panose="02010600030101010101" pitchFamily="2" charset="-122"/>
                        </a:rPr>
                        <a:t>国家限制或禁止行业</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fontAlgn="ctr"/>
                      <a:r>
                        <a:rPr lang="zh-CN" altLang="en-US" sz="1600" b="1" i="0" u="none" strike="noStrike" dirty="0">
                          <a:solidFill>
                            <a:srgbClr val="C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fontAlgn="ctr"/>
                      <a:r>
                        <a:rPr lang="zh-CN" altLang="en-US" sz="1600" b="0" i="0" u="none" strike="noStrike">
                          <a:solidFill>
                            <a:srgbClr val="000000"/>
                          </a:solidFill>
                          <a:latin typeface="宋体" panose="02010600030101010101" pitchFamily="2" charset="-122"/>
                        </a:rPr>
                        <a:t>小型微利企业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fontAlgn="ctr"/>
                      <a:r>
                        <a:rPr lang="zh-CN" altLang="en-US" sz="1600" b="0" i="0" u="none" strike="noStrike" dirty="0">
                          <a:solidFill>
                            <a:srgbClr val="000000"/>
                          </a:solidFill>
                          <a:latin typeface="宋体" panose="02010600030101010101" pitchFamily="2" charset="-122"/>
                        </a:rPr>
                        <a:t>□ 是   □ 否</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r>
            </a:tbl>
          </a:graphicData>
        </a:graphic>
      </p:graphicFrame>
      <p:sp>
        <p:nvSpPr>
          <p:cNvPr id="6" name="椭圆 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909477" y="5516210"/>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a:solidFill>
                  <a:schemeClr val="tx1"/>
                </a:solidFill>
              </a:rPr>
              <a:t>新</a:t>
            </a:r>
          </a:p>
        </p:txBody>
      </p:sp>
      <p:sp>
        <p:nvSpPr>
          <p:cNvPr id="8" name="椭圆 7"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p:nvPr/>
        </p:nvSpPr>
        <p:spPr>
          <a:xfrm>
            <a:off x="10864322" y="345899"/>
            <a:ext cx="925512" cy="909637"/>
          </a:xfrm>
          <a:prstGeom prst="ellipse">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4000" dirty="0" smtClean="0">
                <a:solidFill>
                  <a:schemeClr val="tx1"/>
                </a:solidFill>
              </a:rPr>
              <a:t>旧</a:t>
            </a:r>
            <a:endParaRPr lang="zh-CN" altLang="en-US" sz="4000" dirty="0">
              <a:solidFill>
                <a:schemeClr val="tx1"/>
              </a:solidFill>
            </a:endParaRPr>
          </a:p>
        </p:txBody>
      </p:sp>
      <p:sp>
        <p:nvSpPr>
          <p:cNvPr id="10" name="圆角矩形 9"/>
          <p:cNvSpPr/>
          <p:nvPr/>
        </p:nvSpPr>
        <p:spPr>
          <a:xfrm>
            <a:off x="598311" y="5220474"/>
            <a:ext cx="9110133" cy="1044859"/>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535290" y="372530"/>
            <a:ext cx="8703732" cy="18852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rPr>
              <a:t>自动带出可修改，根据纳税人对应年度</a:t>
            </a:r>
            <a:r>
              <a:rPr lang="en-US" dirty="0" smtClean="0">
                <a:solidFill>
                  <a:schemeClr val="tx1"/>
                </a:solidFill>
              </a:rPr>
              <a:t>4</a:t>
            </a:r>
            <a:r>
              <a:rPr lang="zh-CN" altLang="en-US" dirty="0" smtClean="0">
                <a:solidFill>
                  <a:schemeClr val="tx1"/>
                </a:solidFill>
              </a:rPr>
              <a:t>季度（</a:t>
            </a:r>
            <a:r>
              <a:rPr lang="en-US" dirty="0" smtClean="0">
                <a:solidFill>
                  <a:schemeClr val="tx1"/>
                </a:solidFill>
              </a:rPr>
              <a:t>12</a:t>
            </a:r>
            <a:r>
              <a:rPr lang="zh-CN" altLang="en-US" dirty="0" smtClean="0">
                <a:solidFill>
                  <a:schemeClr val="tx1"/>
                </a:solidFill>
              </a:rPr>
              <a:t>月）预缴申报表的“按季度填报信息</a:t>
            </a:r>
            <a:r>
              <a:rPr lang="en-US" dirty="0" smtClean="0">
                <a:solidFill>
                  <a:schemeClr val="tx1"/>
                </a:solidFill>
              </a:rPr>
              <a:t>-</a:t>
            </a:r>
            <a:r>
              <a:rPr lang="zh-CN" altLang="en-US" dirty="0" smtClean="0">
                <a:solidFill>
                  <a:schemeClr val="tx1"/>
                </a:solidFill>
              </a:rPr>
              <a:t>资产总额（万元）</a:t>
            </a:r>
            <a:r>
              <a:rPr lang="en-US" dirty="0" smtClean="0">
                <a:solidFill>
                  <a:schemeClr val="tx1"/>
                </a:solidFill>
              </a:rPr>
              <a:t>-</a:t>
            </a:r>
            <a:r>
              <a:rPr lang="zh-CN" altLang="en-US" dirty="0" smtClean="0">
                <a:solidFill>
                  <a:schemeClr val="tx1"/>
                </a:solidFill>
              </a:rPr>
              <a:t>季度平均值”自动带出。</a:t>
            </a:r>
          </a:p>
          <a:p>
            <a:r>
              <a:rPr lang="zh-CN" altLang="en-US" dirty="0" smtClean="0">
                <a:solidFill>
                  <a:schemeClr val="tx1"/>
                </a:solidFill>
              </a:rPr>
              <a:t>若纳税人手动修改的，弹出对话框提醒纳税人：“此处资产总额填写全年季度平均值，填报单位是万元，币种为人民币，请确认。”取值范围</a:t>
            </a:r>
            <a:r>
              <a:rPr lang="en-US" dirty="0" smtClean="0">
                <a:solidFill>
                  <a:schemeClr val="tx1"/>
                </a:solidFill>
              </a:rPr>
              <a:t>&gt;0</a:t>
            </a:r>
            <a:r>
              <a:rPr lang="zh-CN" altLang="en-US" dirty="0" smtClean="0">
                <a:solidFill>
                  <a:schemeClr val="tx1"/>
                </a:solidFill>
              </a:rPr>
              <a:t>，保留两位小数。</a:t>
            </a:r>
            <a:endParaRPr lang="en-US" altLang="zh-CN" dirty="0" smtClean="0">
              <a:solidFill>
                <a:schemeClr val="tx1"/>
              </a:solidFill>
            </a:endParaRPr>
          </a:p>
          <a:p>
            <a:r>
              <a:rPr lang="zh-CN" altLang="en-US" dirty="0" smtClean="0">
                <a:solidFill>
                  <a:schemeClr val="tx1"/>
                </a:solidFill>
              </a:rPr>
              <a:t>从业人数必须大于</a:t>
            </a:r>
            <a:r>
              <a:rPr lang="en-US" dirty="0" smtClean="0">
                <a:solidFill>
                  <a:schemeClr val="tx1"/>
                </a:solidFill>
              </a:rPr>
              <a:t>0</a:t>
            </a:r>
            <a:r>
              <a:rPr lang="zh-CN" altLang="en-US" dirty="0" smtClean="0">
                <a:solidFill>
                  <a:schemeClr val="tx1"/>
                </a:solidFill>
              </a:rPr>
              <a:t>且为整数。”</a:t>
            </a:r>
            <a:r>
              <a:rPr lang="en-US" dirty="0" smtClean="0">
                <a:solidFill>
                  <a:schemeClr val="tx1"/>
                </a:solidFill>
              </a:rPr>
              <a:t>&gt;0</a:t>
            </a:r>
            <a:r>
              <a:rPr lang="zh-CN" altLang="en-US" dirty="0" smtClean="0">
                <a:solidFill>
                  <a:schemeClr val="tx1"/>
                </a:solidFill>
              </a:rPr>
              <a:t>的整数。</a:t>
            </a:r>
          </a:p>
          <a:p>
            <a:r>
              <a:rPr lang="zh-CN" altLang="en-US" dirty="0" smtClean="0">
                <a:solidFill>
                  <a:schemeClr val="tx1"/>
                </a:solidFill>
              </a:rPr>
              <a:t>预缴申报时，不得填写。</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143614" y="3274565"/>
            <a:ext cx="12048386" cy="2098946"/>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199292" y="658325"/>
            <a:ext cx="11743864" cy="18035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54573" y="174448"/>
          <a:ext cx="10031205" cy="5888232"/>
        </p:xfrm>
        <a:graphic>
          <a:graphicData uri="http://schemas.openxmlformats.org/drawingml/2006/table">
            <a:tbl>
              <a:tblPr/>
              <a:tblGrid>
                <a:gridCol w="582405"/>
                <a:gridCol w="8150578"/>
                <a:gridCol w="1298222"/>
              </a:tblGrid>
              <a:tr h="333552">
                <a:tc>
                  <a:txBody>
                    <a:bodyPr/>
                    <a:lstStyle/>
                    <a:p>
                      <a:pPr algn="ctr" fontAlgn="ctr"/>
                      <a:r>
                        <a:rPr lang="zh-CN" altLang="en-US" sz="1400" b="1" i="0" u="none" strike="noStrike" dirty="0">
                          <a:solidFill>
                            <a:schemeClr val="bg1"/>
                          </a:solidFill>
                          <a:latin typeface="宋体" panose="02010600030101010101" pitchFamily="2" charset="-122"/>
                        </a:rPr>
                        <a:t>行次</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400" b="1" i="0" u="none" strike="noStrike" dirty="0">
                          <a:solidFill>
                            <a:schemeClr val="bg1"/>
                          </a:solidFill>
                          <a:latin typeface="宋体" panose="02010600030101010101" pitchFamily="2" charset="-122"/>
                        </a:rPr>
                        <a:t>项　　　　目</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400" b="1" i="0" u="none" strike="noStrike" dirty="0">
                          <a:solidFill>
                            <a:schemeClr val="bg1"/>
                          </a:solidFill>
                          <a:latin typeface="宋体" panose="02010600030101010101" pitchFamily="2" charset="-122"/>
                        </a:rPr>
                        <a:t>本年累计金额</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0508">
                <a:tc>
                  <a:txBody>
                    <a:bodyPr/>
                    <a:lstStyle/>
                    <a:p>
                      <a:pPr algn="ctr" fontAlgn="ctr"/>
                      <a:r>
                        <a:rPr lang="en-US" altLang="zh-CN" sz="1400" b="1" i="0" u="none" strike="noStrike">
                          <a:solidFill>
                            <a:schemeClr val="bg1"/>
                          </a:solidFill>
                          <a:latin typeface="宋体" panose="02010600030101010101" pitchFamily="2" charset="-122"/>
                        </a:rPr>
                        <a:t>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收入总额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减：不征税收入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减：免税收入（</a:t>
                      </a:r>
                      <a:r>
                        <a:rPr lang="en-US" altLang="zh-CN" sz="1400" b="0" i="0" u="none" strike="noStrike">
                          <a:solidFill>
                            <a:srgbClr val="000000"/>
                          </a:solidFill>
                          <a:latin typeface="宋体" panose="02010600030101010101" pitchFamily="2" charset="-122"/>
                        </a:rPr>
                        <a:t>4+5+10+11</a:t>
                      </a:r>
                      <a:r>
                        <a:rPr lang="zh-CN" altLang="en-US" sz="1400" b="0" i="0" u="none" strike="noStrike">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国债利息收入免征企业所得税</a:t>
                      </a:r>
                    </a:p>
                  </a:txBody>
                  <a:tcPr marL="771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33">
                <a:tc>
                  <a:txBody>
                    <a:bodyPr/>
                    <a:lstStyle/>
                    <a:p>
                      <a:pPr algn="ctr" fontAlgn="ctr"/>
                      <a:r>
                        <a:rPr lang="en-US" altLang="zh-CN" sz="1400" b="1" i="0" u="none" strike="noStrike" dirty="0">
                          <a:solidFill>
                            <a:schemeClr val="bg1"/>
                          </a:solidFill>
                          <a:latin typeface="宋体" panose="02010600030101010101" pitchFamily="2" charset="-122"/>
                        </a:rPr>
                        <a:t>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符合条件的居民企业之间的股息、红利等权益性投资收益免征企业所得税</a:t>
                      </a:r>
                      <a:r>
                        <a:rPr lang="zh-CN" altLang="en-US" sz="1400" b="1" i="0" u="none" strike="noStrike" dirty="0">
                          <a:solidFill>
                            <a:srgbClr val="C00000"/>
                          </a:solidFill>
                          <a:latin typeface="宋体" panose="02010600030101010101" pitchFamily="2" charset="-122"/>
                        </a:rPr>
                        <a:t>（</a:t>
                      </a:r>
                      <a:r>
                        <a:rPr lang="en-US" altLang="zh-CN" sz="1400" b="1" i="0" u="none" strike="noStrike" dirty="0">
                          <a:solidFill>
                            <a:srgbClr val="C00000"/>
                          </a:solidFill>
                          <a:latin typeface="宋体" panose="02010600030101010101" pitchFamily="2" charset="-122"/>
                        </a:rPr>
                        <a:t>6+7.1+7.2+8+9</a:t>
                      </a:r>
                      <a:r>
                        <a:rPr lang="zh-CN" altLang="en-US" sz="1400" b="1" i="0" u="none" strike="noStrike" dirty="0">
                          <a:solidFill>
                            <a:srgbClr val="C00000"/>
                          </a:solidFill>
                          <a:latin typeface="宋体" panose="02010600030101010101" pitchFamily="2" charset="-122"/>
                        </a:rPr>
                        <a:t>）</a:t>
                      </a:r>
                    </a:p>
                  </a:txBody>
                  <a:tcPr marL="771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dirty="0">
                          <a:solidFill>
                            <a:schemeClr val="bg1"/>
                          </a:solidFill>
                          <a:latin typeface="宋体" panose="02010600030101010101" pitchFamily="2" charset="-122"/>
                        </a:rPr>
                        <a:t>6</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1" i="0" u="none" strike="noStrike" dirty="0">
                          <a:solidFill>
                            <a:srgbClr val="C00000"/>
                          </a:solidFill>
                          <a:latin typeface="宋体" panose="02010600030101010101" pitchFamily="2" charset="-122"/>
                        </a:rPr>
                        <a:t>其中：一般股息红利等权益性投资收益免征企业所得税</a:t>
                      </a:r>
                    </a:p>
                  </a:txBody>
                  <a:tcPr marL="771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449">
                <a:tc>
                  <a:txBody>
                    <a:bodyPr/>
                    <a:lstStyle/>
                    <a:p>
                      <a:pPr algn="ctr" fontAlgn="ctr"/>
                      <a:r>
                        <a:rPr lang="en-US" altLang="zh-CN" sz="1400" b="1" i="0" u="none" strike="noStrike" dirty="0">
                          <a:solidFill>
                            <a:schemeClr val="bg1"/>
                          </a:solidFill>
                          <a:latin typeface="宋体" panose="02010600030101010101" pitchFamily="2" charset="-122"/>
                        </a:rPr>
                        <a:t>7</a:t>
                      </a:r>
                      <a:r>
                        <a:rPr lang="en-US" altLang="zh-CN" sz="1400" b="1" i="0" u="none" strike="noStrike" dirty="0">
                          <a:solidFill>
                            <a:srgbClr val="C00000"/>
                          </a:solidFill>
                          <a:latin typeface="宋体" panose="02010600030101010101" pitchFamily="2" charset="-122"/>
                        </a:rPr>
                        <a:t>.1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通过沪港通投资且连续持有</a:t>
                      </a:r>
                      <a:r>
                        <a:rPr lang="en-US" altLang="zh-CN" sz="1400" b="0" i="0" u="none" strike="noStrike" dirty="0">
                          <a:solidFill>
                            <a:srgbClr val="000000"/>
                          </a:solidFill>
                          <a:latin typeface="宋体" panose="02010600030101010101" pitchFamily="2" charset="-122"/>
                        </a:rPr>
                        <a:t>H</a:t>
                      </a:r>
                      <a:r>
                        <a:rPr lang="zh-CN" altLang="en-US" sz="1400" b="0" i="0" u="none" strike="noStrike" dirty="0">
                          <a:solidFill>
                            <a:srgbClr val="000000"/>
                          </a:solidFill>
                          <a:latin typeface="宋体" panose="02010600030101010101" pitchFamily="2" charset="-122"/>
                        </a:rPr>
                        <a:t>股满</a:t>
                      </a:r>
                      <a:r>
                        <a:rPr lang="en-US" altLang="zh-CN" sz="1400" b="0" i="0" u="none" strike="noStrike" dirty="0">
                          <a:solidFill>
                            <a:srgbClr val="000000"/>
                          </a:solidFill>
                          <a:latin typeface="宋体" panose="02010600030101010101" pitchFamily="2" charset="-122"/>
                        </a:rPr>
                        <a:t>12</a:t>
                      </a:r>
                      <a:r>
                        <a:rPr lang="zh-CN" altLang="en-US" sz="1400" b="0" i="0" u="none" strike="noStrike" dirty="0">
                          <a:solidFill>
                            <a:srgbClr val="000000"/>
                          </a:solidFill>
                          <a:latin typeface="宋体" panose="02010600030101010101" pitchFamily="2" charset="-122"/>
                        </a:rPr>
                        <a:t>个月取得的股息红利所得免征企业所得税</a:t>
                      </a:r>
                    </a:p>
                  </a:txBody>
                  <a:tcPr marL="15430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algn="ctr" fontAlgn="ctr"/>
                      <a:r>
                        <a:rPr lang="en-US" altLang="zh-CN" sz="1400" b="1" i="0" u="none" strike="noStrike" dirty="0">
                          <a:solidFill>
                            <a:srgbClr val="C00000"/>
                          </a:solidFill>
                          <a:latin typeface="宋体" panose="02010600030101010101" pitchFamily="2" charset="-122"/>
                        </a:rPr>
                        <a:t>7.2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通过深港通投资且连续持有</a:t>
                      </a:r>
                      <a:r>
                        <a:rPr lang="en-US" altLang="zh-CN" sz="1400" b="0" i="0" u="none" strike="noStrike" dirty="0">
                          <a:solidFill>
                            <a:srgbClr val="000000"/>
                          </a:solidFill>
                          <a:latin typeface="宋体" panose="02010600030101010101" pitchFamily="2" charset="-122"/>
                        </a:rPr>
                        <a:t>H</a:t>
                      </a:r>
                      <a:r>
                        <a:rPr lang="zh-CN" altLang="en-US" sz="1400" b="0" i="0" u="none" strike="noStrike" dirty="0">
                          <a:solidFill>
                            <a:srgbClr val="000000"/>
                          </a:solidFill>
                          <a:latin typeface="宋体" panose="02010600030101010101" pitchFamily="2" charset="-122"/>
                        </a:rPr>
                        <a:t>股满</a:t>
                      </a:r>
                      <a:r>
                        <a:rPr lang="en-US" altLang="zh-CN" sz="1400" b="0" i="0" u="none" strike="noStrike" dirty="0">
                          <a:solidFill>
                            <a:srgbClr val="000000"/>
                          </a:solidFill>
                          <a:latin typeface="宋体" panose="02010600030101010101" pitchFamily="2" charset="-122"/>
                        </a:rPr>
                        <a:t>12</a:t>
                      </a:r>
                      <a:r>
                        <a:rPr lang="zh-CN" altLang="en-US" sz="1400" b="0" i="0" u="none" strike="noStrike" dirty="0">
                          <a:solidFill>
                            <a:srgbClr val="000000"/>
                          </a:solidFill>
                          <a:latin typeface="宋体" panose="02010600030101010101" pitchFamily="2" charset="-122"/>
                        </a:rPr>
                        <a:t>个月取得的股息红利所得免征企业所得税</a:t>
                      </a:r>
                    </a:p>
                  </a:txBody>
                  <a:tcPr marL="15430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667">
                <a:tc>
                  <a:txBody>
                    <a:bodyPr/>
                    <a:lstStyle/>
                    <a:p>
                      <a:pPr algn="ctr" fontAlgn="ctr"/>
                      <a:r>
                        <a:rPr lang="en-US" altLang="zh-CN" sz="1400" b="1" i="0" u="none" strike="noStrike">
                          <a:solidFill>
                            <a:schemeClr val="bg1"/>
                          </a:solidFill>
                          <a:latin typeface="宋体" panose="02010600030101010101" pitchFamily="2" charset="-122"/>
                        </a:rPr>
                        <a:t>8</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居民企业持有创新企业</a:t>
                      </a:r>
                      <a:r>
                        <a:rPr lang="en-US" altLang="zh-CN" sz="1400" b="0" i="0" u="none" strike="noStrike" dirty="0">
                          <a:solidFill>
                            <a:srgbClr val="000000"/>
                          </a:solidFill>
                          <a:latin typeface="宋体" panose="02010600030101010101" pitchFamily="2" charset="-122"/>
                        </a:rPr>
                        <a:t>CDR</a:t>
                      </a:r>
                      <a:r>
                        <a:rPr lang="zh-CN" altLang="en-US" sz="1400" b="0" i="0" u="none" strike="noStrike" dirty="0">
                          <a:solidFill>
                            <a:srgbClr val="000000"/>
                          </a:solidFill>
                          <a:latin typeface="宋体" panose="02010600030101010101" pitchFamily="2" charset="-122"/>
                        </a:rPr>
                        <a:t>取得的股息红利所得免征企业所得税</a:t>
                      </a:r>
                    </a:p>
                  </a:txBody>
                  <a:tcPr marL="15430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936">
                <a:tc>
                  <a:txBody>
                    <a:bodyPr/>
                    <a:lstStyle/>
                    <a:p>
                      <a:pPr algn="ctr" fontAlgn="ctr"/>
                      <a:r>
                        <a:rPr lang="en-US" altLang="zh-CN" sz="1400" b="1" i="0" u="none" strike="noStrike">
                          <a:solidFill>
                            <a:schemeClr val="bg1"/>
                          </a:solidFill>
                          <a:latin typeface="宋体" panose="02010600030101010101" pitchFamily="2" charset="-122"/>
                        </a:rPr>
                        <a:t>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符合条件的居民企业之间属于股息、红利性质的永续债利息收入免征企业所得税</a:t>
                      </a:r>
                    </a:p>
                  </a:txBody>
                  <a:tcPr marL="15430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10</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      投资者从证券投资基金分配中取得的收入免征企业所得税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11</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      取得的地方政府债券利息收入免征企业所得税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12</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应税收入额（</a:t>
                      </a:r>
                      <a:r>
                        <a:rPr lang="en-US" altLang="zh-CN" sz="1400" b="0" i="0" u="none" strike="noStrike" dirty="0">
                          <a:solidFill>
                            <a:srgbClr val="000000"/>
                          </a:solidFill>
                          <a:latin typeface="宋体" panose="02010600030101010101" pitchFamily="2" charset="-122"/>
                        </a:rPr>
                        <a:t>1-2-3</a:t>
                      </a:r>
                      <a:r>
                        <a:rPr lang="zh-CN" altLang="en-US" sz="1400" b="0" i="0" u="none" strike="noStrike" dirty="0">
                          <a:solidFill>
                            <a:srgbClr val="000000"/>
                          </a:solidFill>
                          <a:latin typeface="宋体" panose="02010600030101010101" pitchFamily="2" charset="-122"/>
                        </a:rPr>
                        <a:t>） </a:t>
                      </a:r>
                      <a:r>
                        <a:rPr lang="en-US" altLang="zh-CN" sz="1400" b="0" i="0" u="none" strike="noStrike" dirty="0">
                          <a:solidFill>
                            <a:srgbClr val="000000"/>
                          </a:solidFill>
                          <a:latin typeface="宋体" panose="02010600030101010101" pitchFamily="2" charset="-122"/>
                        </a:rPr>
                        <a:t>\ </a:t>
                      </a:r>
                      <a:r>
                        <a:rPr lang="zh-CN" altLang="en-US" sz="1400" b="0" i="0" u="none" strike="noStrike" dirty="0">
                          <a:solidFill>
                            <a:srgbClr val="000000"/>
                          </a:solidFill>
                          <a:latin typeface="宋体" panose="02010600030101010101" pitchFamily="2" charset="-122"/>
                        </a:rPr>
                        <a:t>成本费用总额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dirty="0">
                          <a:solidFill>
                            <a:schemeClr val="bg1"/>
                          </a:solidFill>
                          <a:latin typeface="宋体" panose="02010600030101010101" pitchFamily="2" charset="-122"/>
                        </a:rPr>
                        <a:t>13</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税务机关核定的应税所得率（</a:t>
                      </a:r>
                      <a:r>
                        <a:rPr lang="en-US" altLang="zh-CN" sz="1400" b="0" i="0" u="none" strike="noStrike">
                          <a:solidFill>
                            <a:srgbClr val="000000"/>
                          </a:solidFill>
                          <a:latin typeface="宋体" panose="02010600030101010101" pitchFamily="2" charset="-122"/>
                        </a:rPr>
                        <a:t>%</a:t>
                      </a:r>
                      <a:r>
                        <a:rPr lang="zh-CN" altLang="en-US" sz="1400" b="0" i="0" u="none" strike="noStrike">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14</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应纳税所得额（第</a:t>
                      </a:r>
                      <a:r>
                        <a:rPr lang="en-US" altLang="zh-CN" sz="1400" b="0" i="0" u="none" strike="noStrike">
                          <a:solidFill>
                            <a:srgbClr val="000000"/>
                          </a:solidFill>
                          <a:latin typeface="宋体" panose="02010600030101010101" pitchFamily="2" charset="-122"/>
                        </a:rPr>
                        <a:t>12×13</a:t>
                      </a:r>
                      <a:r>
                        <a:rPr lang="zh-CN" altLang="en-US" sz="1400" b="0" i="0" u="none" strike="noStrike">
                          <a:solidFill>
                            <a:srgbClr val="000000"/>
                          </a:solidFill>
                          <a:latin typeface="宋体" panose="02010600030101010101" pitchFamily="2" charset="-122"/>
                        </a:rPr>
                        <a:t>行） </a:t>
                      </a:r>
                      <a:r>
                        <a:rPr lang="en-US" altLang="zh-CN" sz="1400" b="0" i="0" u="none" strike="noStrike">
                          <a:solidFill>
                            <a:srgbClr val="000000"/>
                          </a:solidFill>
                          <a:latin typeface="宋体" panose="02010600030101010101" pitchFamily="2" charset="-122"/>
                        </a:rPr>
                        <a:t>\ [</a:t>
                      </a:r>
                      <a:r>
                        <a:rPr lang="zh-CN" altLang="en-US" sz="1400" b="0" i="0" u="none" strike="noStrike">
                          <a:solidFill>
                            <a:srgbClr val="000000"/>
                          </a:solidFill>
                          <a:latin typeface="宋体" panose="02010600030101010101" pitchFamily="2" charset="-122"/>
                        </a:rPr>
                        <a:t>第</a:t>
                      </a:r>
                      <a:r>
                        <a:rPr lang="en-US" altLang="zh-CN" sz="1400" b="0" i="0" u="none" strike="noStrike">
                          <a:solidFill>
                            <a:srgbClr val="000000"/>
                          </a:solidFill>
                          <a:latin typeface="宋体" panose="02010600030101010101" pitchFamily="2" charset="-122"/>
                        </a:rPr>
                        <a:t>12</a:t>
                      </a:r>
                      <a:r>
                        <a:rPr lang="zh-CN" altLang="en-US" sz="1400" b="0" i="0" u="none" strike="noStrike">
                          <a:solidFill>
                            <a:srgbClr val="000000"/>
                          </a:solidFill>
                          <a:latin typeface="宋体" panose="02010600030101010101" pitchFamily="2" charset="-122"/>
                        </a:rPr>
                        <a:t>行</a:t>
                      </a:r>
                      <a:r>
                        <a:rPr lang="en-US" altLang="zh-CN" sz="1400" b="0" i="0" u="none" strike="noStrike">
                          <a:solidFill>
                            <a:srgbClr val="000000"/>
                          </a:solidFill>
                          <a:latin typeface="宋体" panose="02010600030101010101" pitchFamily="2" charset="-122"/>
                        </a:rPr>
                        <a:t>÷</a:t>
                      </a:r>
                      <a:r>
                        <a:rPr lang="zh-CN" altLang="en-US" sz="1400" b="0" i="0" u="none" strike="noStrike">
                          <a:solidFill>
                            <a:srgbClr val="000000"/>
                          </a:solidFill>
                          <a:latin typeface="宋体" panose="02010600030101010101" pitchFamily="2" charset="-122"/>
                        </a:rPr>
                        <a:t>（</a:t>
                      </a:r>
                      <a:r>
                        <a:rPr lang="en-US" altLang="zh-CN" sz="1400" b="0" i="0" u="none" strike="noStrike">
                          <a:solidFill>
                            <a:srgbClr val="000000"/>
                          </a:solidFill>
                          <a:latin typeface="宋体" panose="02010600030101010101" pitchFamily="2" charset="-122"/>
                        </a:rPr>
                        <a:t>1-</a:t>
                      </a:r>
                      <a:r>
                        <a:rPr lang="zh-CN" altLang="en-US" sz="1400" b="0" i="0" u="none" strike="noStrike">
                          <a:solidFill>
                            <a:srgbClr val="000000"/>
                          </a:solidFill>
                          <a:latin typeface="宋体" panose="02010600030101010101" pitchFamily="2" charset="-122"/>
                        </a:rPr>
                        <a:t>第</a:t>
                      </a:r>
                      <a:r>
                        <a:rPr lang="en-US" altLang="zh-CN" sz="1400" b="0" i="0" u="none" strike="noStrike">
                          <a:solidFill>
                            <a:srgbClr val="000000"/>
                          </a:solidFill>
                          <a:latin typeface="宋体" panose="02010600030101010101" pitchFamily="2" charset="-122"/>
                        </a:rPr>
                        <a:t>13</a:t>
                      </a:r>
                      <a:r>
                        <a:rPr lang="zh-CN" altLang="en-US" sz="1400" b="0" i="0" u="none" strike="noStrike">
                          <a:solidFill>
                            <a:srgbClr val="000000"/>
                          </a:solidFill>
                          <a:latin typeface="宋体" panose="02010600030101010101" pitchFamily="2" charset="-122"/>
                        </a:rPr>
                        <a:t>行）</a:t>
                      </a:r>
                      <a:r>
                        <a:rPr lang="en-US" altLang="zh-CN" sz="1400" b="0" i="0" u="none" strike="noStrike">
                          <a:solidFill>
                            <a:srgbClr val="000000"/>
                          </a:solidFill>
                          <a:latin typeface="宋体" panose="02010600030101010101" pitchFamily="2" charset="-122"/>
                        </a:rPr>
                        <a:t>×</a:t>
                      </a:r>
                      <a:r>
                        <a:rPr lang="zh-CN" altLang="en-US" sz="1400" b="0" i="0" u="none" strike="noStrike">
                          <a:solidFill>
                            <a:srgbClr val="000000"/>
                          </a:solidFill>
                          <a:latin typeface="宋体" panose="02010600030101010101" pitchFamily="2" charset="-122"/>
                        </a:rPr>
                        <a:t>第</a:t>
                      </a:r>
                      <a:r>
                        <a:rPr lang="en-US" altLang="zh-CN" sz="1400" b="0" i="0" u="none" strike="noStrike">
                          <a:solidFill>
                            <a:srgbClr val="000000"/>
                          </a:solidFill>
                          <a:latin typeface="宋体" panose="02010600030101010101" pitchFamily="2" charset="-122"/>
                        </a:rPr>
                        <a:t>13</a:t>
                      </a:r>
                      <a:r>
                        <a:rPr lang="zh-CN" altLang="en-US" sz="1400" b="0" i="0" u="none" strike="noStrike">
                          <a:solidFill>
                            <a:srgbClr val="000000"/>
                          </a:solidFill>
                          <a:latin typeface="宋体" panose="02010600030101010101" pitchFamily="2" charset="-122"/>
                        </a:rPr>
                        <a:t>行</a:t>
                      </a:r>
                      <a:r>
                        <a:rPr lang="en-US" altLang="zh-CN" sz="1400" b="0" i="0" u="none" strike="noStrike">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15</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税率（</a:t>
                      </a:r>
                      <a:r>
                        <a:rPr lang="en-US" altLang="zh-CN" sz="1400" b="0" i="0" u="none" strike="noStrike">
                          <a:solidFill>
                            <a:srgbClr val="000000"/>
                          </a:solidFill>
                          <a:latin typeface="宋体" panose="02010600030101010101" pitchFamily="2" charset="-122"/>
                        </a:rPr>
                        <a:t>25%</a:t>
                      </a:r>
                      <a:r>
                        <a:rPr lang="zh-CN" altLang="en-US" sz="1400" b="0" i="0" u="none" strike="noStrike">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16</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dirty="0">
                          <a:solidFill>
                            <a:srgbClr val="000000"/>
                          </a:solidFill>
                          <a:latin typeface="宋体" panose="02010600030101010101" pitchFamily="2" charset="-122"/>
                        </a:rPr>
                        <a:t>应纳所得税额（</a:t>
                      </a:r>
                      <a:r>
                        <a:rPr lang="en-US" altLang="zh-CN" sz="1400" b="0" i="0" u="none" strike="noStrike" dirty="0">
                          <a:solidFill>
                            <a:srgbClr val="000000"/>
                          </a:solidFill>
                          <a:latin typeface="宋体" panose="02010600030101010101" pitchFamily="2" charset="-122"/>
                        </a:rPr>
                        <a:t>14×15</a:t>
                      </a:r>
                      <a:r>
                        <a:rPr lang="zh-CN" altLang="en-US" sz="1400" b="0" i="0" u="none" strike="noStrike" dirty="0">
                          <a:solidFill>
                            <a:srgbClr val="000000"/>
                          </a:solidFill>
                          <a:latin typeface="宋体" panose="02010600030101010101" pitchFamily="2" charset="-122"/>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17</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减：符合条件的小型微利企业减免企业所得税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a:solidFill>
                            <a:schemeClr val="bg1"/>
                          </a:solidFill>
                          <a:latin typeface="宋体" panose="02010600030101010101" pitchFamily="2" charset="-122"/>
                        </a:rPr>
                        <a:t>18</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减：实际已缴纳所得税额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sz="1400" b="1" i="0" u="none" strike="noStrike">
                          <a:solidFill>
                            <a:schemeClr val="bg1"/>
                          </a:solidFill>
                          <a:latin typeface="宋体" panose="02010600030101010101" pitchFamily="2" charset="-122"/>
                        </a:rPr>
                        <a:t>L19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减：符合条件的小型微利企业延缓缴纳所得税额（是否延缓缴纳所得税　□ 是　□ 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508">
                <a:tc>
                  <a:txBody>
                    <a:bodyPr/>
                    <a:lstStyle/>
                    <a:p>
                      <a:pPr algn="ctr" fontAlgn="ctr"/>
                      <a:r>
                        <a:rPr lang="en-US" altLang="zh-CN" sz="1400" b="1" i="0" u="none" strike="noStrike" dirty="0">
                          <a:solidFill>
                            <a:schemeClr val="bg1"/>
                          </a:solidFill>
                          <a:latin typeface="宋体" panose="02010600030101010101" pitchFamily="2" charset="-122"/>
                        </a:rPr>
                        <a:t>19</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r>
                        <a:rPr lang="zh-CN" altLang="en-US" sz="1400" b="0" i="0" u="none" strike="noStrike">
                          <a:solidFill>
                            <a:srgbClr val="000000"/>
                          </a:solidFill>
                          <a:latin typeface="宋体" panose="02010600030101010101" pitchFamily="2" charset="-122"/>
                        </a:rPr>
                        <a:t>本期应补（退）所得税额（</a:t>
                      </a:r>
                      <a:r>
                        <a:rPr lang="en-US" altLang="zh-CN" sz="1400" b="0" i="0" u="none" strike="noStrike">
                          <a:solidFill>
                            <a:srgbClr val="000000"/>
                          </a:solidFill>
                          <a:latin typeface="宋体" panose="02010600030101010101" pitchFamily="2" charset="-122"/>
                        </a:rPr>
                        <a:t>16-17-18-L19</a:t>
                      </a:r>
                      <a:r>
                        <a:rPr lang="zh-CN" altLang="en-US" sz="1400" b="0" i="0" u="none" strike="noStrike">
                          <a:solidFill>
                            <a:srgbClr val="000000"/>
                          </a:solidFill>
                          <a:latin typeface="宋体" panose="02010600030101010101" pitchFamily="2" charset="-122"/>
                        </a:rPr>
                        <a:t>） </a:t>
                      </a:r>
                      <a:r>
                        <a:rPr lang="en-US" altLang="zh-CN" sz="1400" b="0" i="0" u="none" strike="noStrike">
                          <a:solidFill>
                            <a:srgbClr val="000000"/>
                          </a:solidFill>
                          <a:latin typeface="宋体" panose="02010600030101010101" pitchFamily="2" charset="-122"/>
                        </a:rPr>
                        <a:t>\ </a:t>
                      </a:r>
                      <a:r>
                        <a:rPr lang="zh-CN" altLang="en-US" sz="1400" b="0" i="0" u="none" strike="noStrike">
                          <a:solidFill>
                            <a:srgbClr val="000000"/>
                          </a:solidFill>
                          <a:latin typeface="宋体" panose="02010600030101010101" pitchFamily="2" charset="-122"/>
                        </a:rPr>
                        <a:t>税务机关核定本期应纳所得税额</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rPr>
                        <a:t>　</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圆角矩形 4"/>
          <p:cNvSpPr/>
          <p:nvPr/>
        </p:nvSpPr>
        <p:spPr>
          <a:xfrm>
            <a:off x="270935" y="1478843"/>
            <a:ext cx="10092265" cy="1264357"/>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p:cNvSpPr/>
          <p:nvPr/>
        </p:nvSpPr>
        <p:spPr>
          <a:xfrm>
            <a:off x="265290" y="5565422"/>
            <a:ext cx="10086621" cy="270934"/>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AppData\Roaming\feiq\RichOle\2776940681.bmp"/>
          <p:cNvPicPr>
            <a:picLocks noChangeAspect="1" noChangeArrowheads="1"/>
          </p:cNvPicPr>
          <p:nvPr/>
        </p:nvPicPr>
        <p:blipFill>
          <a:blip r:embed="rId2"/>
          <a:srcRect/>
          <a:stretch>
            <a:fillRect/>
          </a:stretch>
        </p:blipFill>
        <p:spPr bwMode="auto">
          <a:xfrm>
            <a:off x="119304" y="1372685"/>
            <a:ext cx="12072696" cy="1330569"/>
          </a:xfrm>
          <a:prstGeom prst="rect">
            <a:avLst/>
          </a:prstGeom>
          <a:noFill/>
        </p:spPr>
      </p:pic>
      <p:pic>
        <p:nvPicPr>
          <p:cNvPr id="1029" name="Picture 5"/>
          <p:cNvPicPr>
            <a:picLocks noChangeAspect="1" noChangeArrowheads="1"/>
          </p:cNvPicPr>
          <p:nvPr/>
        </p:nvPicPr>
        <p:blipFill>
          <a:blip r:embed="rId3"/>
          <a:srcRect/>
          <a:stretch>
            <a:fillRect/>
          </a:stretch>
        </p:blipFill>
        <p:spPr bwMode="auto">
          <a:xfrm>
            <a:off x="326469" y="3429977"/>
            <a:ext cx="5762625" cy="25146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6920646" y="4292437"/>
            <a:ext cx="4352925"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bwMode="auto">
          <a:xfrm>
            <a:off x="0" y="3930650"/>
            <a:ext cx="12203113" cy="2927350"/>
            <a:chOff x="0" y="0"/>
            <a:chExt cx="12208276" cy="2927410"/>
          </a:xfrm>
        </p:grpSpPr>
        <p:sp>
          <p:nvSpPr>
            <p:cNvPr id="2064" name="矩形 1"/>
            <p:cNvSpPr>
              <a:spLocks noChangeArrowheads="1"/>
            </p:cNvSpPr>
            <p:nvPr/>
          </p:nvSpPr>
          <p:spPr bwMode="auto">
            <a:xfrm>
              <a:off x="0" y="0"/>
              <a:ext cx="12202851" cy="2330681"/>
            </a:xfrm>
            <a:custGeom>
              <a:avLst/>
              <a:gdLst>
                <a:gd name="T0" fmla="*/ 0 w 12202851"/>
                <a:gd name="T1" fmla="*/ 0 h 2330681"/>
                <a:gd name="T2" fmla="*/ 12202387 w 12202851"/>
                <a:gd name="T3" fmla="*/ 1029739 h 2330681"/>
                <a:gd name="T4" fmla="*/ 12192003 w 12202851"/>
                <a:gd name="T5" fmla="*/ 2330681 h 2330681"/>
                <a:gd name="T6" fmla="*/ 0 w 12202851"/>
                <a:gd name="T7" fmla="*/ 2330681 h 2330681"/>
                <a:gd name="T8" fmla="*/ 0 w 12202851"/>
                <a:gd name="T9" fmla="*/ 0 h 2330681"/>
                <a:gd name="T10" fmla="*/ 0 60000 65536"/>
                <a:gd name="T11" fmla="*/ 0 60000 65536"/>
                <a:gd name="T12" fmla="*/ 0 60000 65536"/>
                <a:gd name="T13" fmla="*/ 0 60000 65536"/>
                <a:gd name="T14" fmla="*/ 0 60000 65536"/>
                <a:gd name="T15" fmla="*/ 0 w 12202851"/>
                <a:gd name="T16" fmla="*/ 0 h 2330681"/>
                <a:gd name="T17" fmla="*/ 12202851 w 12202851"/>
                <a:gd name="T18" fmla="*/ 2330681 h 2330681"/>
              </a:gdLst>
              <a:ahLst/>
              <a:cxnLst>
                <a:cxn ang="T10">
                  <a:pos x="T0" y="T1"/>
                </a:cxn>
                <a:cxn ang="T11">
                  <a:pos x="T2" y="T3"/>
                </a:cxn>
                <a:cxn ang="T12">
                  <a:pos x="T4" y="T5"/>
                </a:cxn>
                <a:cxn ang="T13">
                  <a:pos x="T6" y="T7"/>
                </a:cxn>
                <a:cxn ang="T14">
                  <a:pos x="T8" y="T9"/>
                </a:cxn>
              </a:cxnLst>
              <a:rect l="T15" t="T16" r="T17" b="T18"/>
              <a:pathLst>
                <a:path w="12202851" h="2330681">
                  <a:moveTo>
                    <a:pt x="0" y="0"/>
                  </a:moveTo>
                  <a:cubicBezTo>
                    <a:pt x="3502891" y="1818409"/>
                    <a:pt x="8046951" y="2097925"/>
                    <a:pt x="12202391" y="1029739"/>
                  </a:cubicBezTo>
                  <a:cubicBezTo>
                    <a:pt x="12205855" y="1403812"/>
                    <a:pt x="12188536" y="1956608"/>
                    <a:pt x="12192000" y="2330681"/>
                  </a:cubicBezTo>
                  <a:lnTo>
                    <a:pt x="0" y="2330681"/>
                  </a:lnTo>
                  <a:lnTo>
                    <a:pt x="0" y="0"/>
                  </a:lnTo>
                  <a:close/>
                </a:path>
              </a:pathLst>
            </a:custGeom>
            <a:solidFill>
              <a:srgbClr val="004579"/>
            </a:solidFill>
            <a:ln w="9525">
              <a:noFill/>
              <a:miter lim="800000"/>
            </a:ln>
          </p:spPr>
          <p:txBody>
            <a:bodyPr anchor="ctr"/>
            <a:lstStyle/>
            <a:p>
              <a:pPr algn="ctr"/>
              <a:endParaRPr lang="zh-CN" altLang="en-US">
                <a:solidFill>
                  <a:srgbClr val="FFFFFF"/>
                </a:solidFill>
              </a:endParaRPr>
            </a:p>
          </p:txBody>
        </p:sp>
        <p:sp>
          <p:nvSpPr>
            <p:cNvPr id="2065" name="矩形 1"/>
            <p:cNvSpPr>
              <a:spLocks noChangeArrowheads="1"/>
            </p:cNvSpPr>
            <p:nvPr/>
          </p:nvSpPr>
          <p:spPr bwMode="auto">
            <a:xfrm>
              <a:off x="5425" y="49129"/>
              <a:ext cx="12202851" cy="2639291"/>
            </a:xfrm>
            <a:custGeom>
              <a:avLst/>
              <a:gdLst>
                <a:gd name="T0" fmla="*/ 0 w 12202851"/>
                <a:gd name="T1" fmla="*/ 0 h 2639291"/>
                <a:gd name="T2" fmla="*/ 12202387 w 12202851"/>
                <a:gd name="T3" fmla="*/ 1406938 h 2639291"/>
                <a:gd name="T4" fmla="*/ 12192003 w 12202851"/>
                <a:gd name="T5" fmla="*/ 2639291 h 2639291"/>
                <a:gd name="T6" fmla="*/ 0 w 12202851"/>
                <a:gd name="T7" fmla="*/ 2639291 h 2639291"/>
                <a:gd name="T8" fmla="*/ 0 w 12202851"/>
                <a:gd name="T9" fmla="*/ 0 h 2639291"/>
                <a:gd name="T10" fmla="*/ 0 60000 65536"/>
                <a:gd name="T11" fmla="*/ 0 60000 65536"/>
                <a:gd name="T12" fmla="*/ 0 60000 65536"/>
                <a:gd name="T13" fmla="*/ 0 60000 65536"/>
                <a:gd name="T14" fmla="*/ 0 60000 65536"/>
                <a:gd name="T15" fmla="*/ 0 w 12202851"/>
                <a:gd name="T16" fmla="*/ 0 h 2639291"/>
                <a:gd name="T17" fmla="*/ 12202851 w 12202851"/>
                <a:gd name="T18" fmla="*/ 2639291 h 2639291"/>
              </a:gdLst>
              <a:ahLst/>
              <a:cxnLst>
                <a:cxn ang="T10">
                  <a:pos x="T0" y="T1"/>
                </a:cxn>
                <a:cxn ang="T11">
                  <a:pos x="T2" y="T3"/>
                </a:cxn>
                <a:cxn ang="T12">
                  <a:pos x="T4" y="T5"/>
                </a:cxn>
                <a:cxn ang="T13">
                  <a:pos x="T6" y="T7"/>
                </a:cxn>
                <a:cxn ang="T14">
                  <a:pos x="T8" y="T9"/>
                </a:cxn>
              </a:cxnLst>
              <a:rect l="T15" t="T16" r="T17" b="T18"/>
              <a:pathLst>
                <a:path w="12202851" h="2639291">
                  <a:moveTo>
                    <a:pt x="0" y="0"/>
                  </a:moveTo>
                  <a:cubicBezTo>
                    <a:pt x="3502891" y="1818409"/>
                    <a:pt x="8024091" y="2726575"/>
                    <a:pt x="12202391" y="1406929"/>
                  </a:cubicBezTo>
                  <a:cubicBezTo>
                    <a:pt x="12205855" y="1781002"/>
                    <a:pt x="12188536" y="2265218"/>
                    <a:pt x="12192000" y="2639291"/>
                  </a:cubicBezTo>
                  <a:lnTo>
                    <a:pt x="0" y="2639291"/>
                  </a:lnTo>
                  <a:lnTo>
                    <a:pt x="0" y="0"/>
                  </a:lnTo>
                  <a:close/>
                </a:path>
              </a:pathLst>
            </a:custGeom>
            <a:solidFill>
              <a:schemeClr val="accent1"/>
            </a:solidFill>
            <a:ln w="9525">
              <a:noFill/>
              <a:miter lim="800000"/>
            </a:ln>
          </p:spPr>
          <p:txBody>
            <a:bodyPr anchor="ctr"/>
            <a:lstStyle/>
            <a:p>
              <a:pPr algn="ctr"/>
              <a:endParaRPr lang="zh-CN" altLang="en-US">
                <a:solidFill>
                  <a:srgbClr val="FFFFFF"/>
                </a:solidFill>
              </a:endParaRPr>
            </a:p>
          </p:txBody>
        </p:sp>
        <p:sp>
          <p:nvSpPr>
            <p:cNvPr id="2066" name="矩形 1"/>
            <p:cNvSpPr>
              <a:spLocks noChangeArrowheads="1"/>
            </p:cNvSpPr>
            <p:nvPr/>
          </p:nvSpPr>
          <p:spPr bwMode="auto">
            <a:xfrm>
              <a:off x="5425" y="59519"/>
              <a:ext cx="12192999" cy="2867891"/>
            </a:xfrm>
            <a:custGeom>
              <a:avLst/>
              <a:gdLst>
                <a:gd name="T0" fmla="*/ 0 w 12192999"/>
                <a:gd name="T1" fmla="*/ 0 h 2867891"/>
                <a:gd name="T2" fmla="*/ 12192007 w 12192999"/>
                <a:gd name="T3" fmla="*/ 1735291 h 2867891"/>
                <a:gd name="T4" fmla="*/ 12192007 w 12192999"/>
                <a:gd name="T5" fmla="*/ 2867891 h 2867891"/>
                <a:gd name="T6" fmla="*/ 0 w 12192999"/>
                <a:gd name="T7" fmla="*/ 2867891 h 2867891"/>
                <a:gd name="T8" fmla="*/ 0 w 12192999"/>
                <a:gd name="T9" fmla="*/ 0 h 2867891"/>
                <a:gd name="T10" fmla="*/ 0 60000 65536"/>
                <a:gd name="T11" fmla="*/ 0 60000 65536"/>
                <a:gd name="T12" fmla="*/ 0 60000 65536"/>
                <a:gd name="T13" fmla="*/ 0 60000 65536"/>
                <a:gd name="T14" fmla="*/ 0 60000 65536"/>
                <a:gd name="T15" fmla="*/ 0 w 12192999"/>
                <a:gd name="T16" fmla="*/ 0 h 2867891"/>
                <a:gd name="T17" fmla="*/ 12192999 w 12192999"/>
                <a:gd name="T18" fmla="*/ 2867891 h 2867891"/>
              </a:gdLst>
              <a:ahLst/>
              <a:cxnLst>
                <a:cxn ang="T10">
                  <a:pos x="T0" y="T1"/>
                </a:cxn>
                <a:cxn ang="T11">
                  <a:pos x="T2" y="T3"/>
                </a:cxn>
                <a:cxn ang="T12">
                  <a:pos x="T4" y="T5"/>
                </a:cxn>
                <a:cxn ang="T13">
                  <a:pos x="T6" y="T7"/>
                </a:cxn>
                <a:cxn ang="T14">
                  <a:pos x="T8" y="T9"/>
                </a:cxn>
              </a:cxnLst>
              <a:rect l="T15" t="T16" r="T17" b="T18"/>
              <a:pathLst>
                <a:path w="12192999" h="2867891">
                  <a:moveTo>
                    <a:pt x="0" y="0"/>
                  </a:moveTo>
                  <a:cubicBezTo>
                    <a:pt x="3502891" y="1818409"/>
                    <a:pt x="8013700" y="3054928"/>
                    <a:pt x="12192000" y="1735282"/>
                  </a:cubicBezTo>
                  <a:cubicBezTo>
                    <a:pt x="12195464" y="2109355"/>
                    <a:pt x="12188536" y="2493818"/>
                    <a:pt x="12192000" y="2867891"/>
                  </a:cubicBezTo>
                  <a:lnTo>
                    <a:pt x="0" y="2867891"/>
                  </a:lnTo>
                  <a:lnTo>
                    <a:pt x="0" y="0"/>
                  </a:lnTo>
                  <a:close/>
                </a:path>
              </a:pathLst>
            </a:custGeom>
            <a:solidFill>
              <a:schemeClr val="accent1"/>
            </a:solidFill>
            <a:ln w="9525">
              <a:noFill/>
              <a:miter lim="800000"/>
            </a:ln>
          </p:spPr>
          <p:txBody>
            <a:bodyPr anchor="ctr"/>
            <a:lstStyle/>
            <a:p>
              <a:pPr algn="ctr"/>
              <a:endParaRPr lang="zh-CN" altLang="en-US">
                <a:solidFill>
                  <a:srgbClr val="FFFFFF"/>
                </a:solidFill>
              </a:endParaRPr>
            </a:p>
          </p:txBody>
        </p:sp>
      </p:grpSp>
      <p:grpSp>
        <p:nvGrpSpPr>
          <p:cNvPr id="3" name="组合 10" descr="e7d195523061f1c062df869295d8a0a11120349891c27003D2E1C84926AC27B998C4E6DB32CFD86673C8A95AFDAA40B3D72EE1B14BA0CD5ADF6A90DFBF7FD9C4343ADB56E206D0753FACD027C6C9A50526FC4BD1306CADB5DBE36AF44B6E2575F1099EFFC2F449B3DA04817500EFF45D88C990B6333AAADA4C31C4448B291D0A81CBCC3A1B517CB0FE04B7C462ACA843"/>
          <p:cNvGrpSpPr/>
          <p:nvPr/>
        </p:nvGrpSpPr>
        <p:grpSpPr bwMode="auto">
          <a:xfrm>
            <a:off x="5419725" y="508000"/>
            <a:ext cx="1352550" cy="207963"/>
            <a:chOff x="0" y="0"/>
            <a:chExt cx="5800725" cy="895350"/>
          </a:xfrm>
        </p:grpSpPr>
        <p:sp>
          <p:nvSpPr>
            <p:cNvPr id="2056" name="Freeform 6"/>
            <p:cNvSpPr>
              <a:spLocks noChangeArrowheads="1"/>
            </p:cNvSpPr>
            <p:nvPr/>
          </p:nvSpPr>
          <p:spPr bwMode="auto">
            <a:xfrm>
              <a:off x="4930775" y="0"/>
              <a:ext cx="869950" cy="895350"/>
            </a:xfrm>
            <a:custGeom>
              <a:avLst/>
              <a:gdLst>
                <a:gd name="T0" fmla="*/ 2147483647 w 548"/>
                <a:gd name="T1" fmla="*/ 0 h 564"/>
                <a:gd name="T2" fmla="*/ 2147483647 w 548"/>
                <a:gd name="T3" fmla="*/ 2147483647 h 564"/>
                <a:gd name="T4" fmla="*/ 2147483647 w 548"/>
                <a:gd name="T5" fmla="*/ 2147483647 h 564"/>
                <a:gd name="T6" fmla="*/ 2147483647 w 548"/>
                <a:gd name="T7" fmla="*/ 2147483647 h 564"/>
                <a:gd name="T8" fmla="*/ 2147483647 w 548"/>
                <a:gd name="T9" fmla="*/ 2147483647 h 564"/>
                <a:gd name="T10" fmla="*/ 2147483647 w 548"/>
                <a:gd name="T11" fmla="*/ 2147483647 h 564"/>
                <a:gd name="T12" fmla="*/ 2147483647 w 548"/>
                <a:gd name="T13" fmla="*/ 2147483647 h 564"/>
                <a:gd name="T14" fmla="*/ 2147483647 w 548"/>
                <a:gd name="T15" fmla="*/ 2147483647 h 564"/>
                <a:gd name="T16" fmla="*/ 2147483647 w 548"/>
                <a:gd name="T17" fmla="*/ 2147483647 h 564"/>
                <a:gd name="T18" fmla="*/ 2147483647 w 548"/>
                <a:gd name="T19" fmla="*/ 2147483647 h 564"/>
                <a:gd name="T20" fmla="*/ 2147483647 w 548"/>
                <a:gd name="T21" fmla="*/ 2147483647 h 564"/>
                <a:gd name="T22" fmla="*/ 2147483647 w 548"/>
                <a:gd name="T23" fmla="*/ 2147483647 h 564"/>
                <a:gd name="T24" fmla="*/ 2147483647 w 548"/>
                <a:gd name="T25" fmla="*/ 2147483647 h 564"/>
                <a:gd name="T26" fmla="*/ 2147483647 w 548"/>
                <a:gd name="T27" fmla="*/ 2147483647 h 564"/>
                <a:gd name="T28" fmla="*/ 2147483647 w 548"/>
                <a:gd name="T29" fmla="*/ 2147483647 h 564"/>
                <a:gd name="T30" fmla="*/ 2147483647 w 548"/>
                <a:gd name="T31" fmla="*/ 2147483647 h 564"/>
                <a:gd name="T32" fmla="*/ 2147483647 w 548"/>
                <a:gd name="T33" fmla="*/ 2147483647 h 564"/>
                <a:gd name="T34" fmla="*/ 2147483647 w 548"/>
                <a:gd name="T35" fmla="*/ 2147483647 h 564"/>
                <a:gd name="T36" fmla="*/ 2147483647 w 548"/>
                <a:gd name="T37" fmla="*/ 2147483647 h 564"/>
                <a:gd name="T38" fmla="*/ 2147483647 w 548"/>
                <a:gd name="T39" fmla="*/ 2147483647 h 564"/>
                <a:gd name="T40" fmla="*/ 2147483647 w 548"/>
                <a:gd name="T41" fmla="*/ 2147483647 h 564"/>
                <a:gd name="T42" fmla="*/ 2147483647 w 548"/>
                <a:gd name="T43" fmla="*/ 2147483647 h 564"/>
                <a:gd name="T44" fmla="*/ 2147483647 w 548"/>
                <a:gd name="T45" fmla="*/ 2147483647 h 564"/>
                <a:gd name="T46" fmla="*/ 2147483647 w 548"/>
                <a:gd name="T47" fmla="*/ 2147483647 h 564"/>
                <a:gd name="T48" fmla="*/ 2147483647 w 548"/>
                <a:gd name="T49" fmla="*/ 2147483647 h 564"/>
                <a:gd name="T50" fmla="*/ 2147483647 w 548"/>
                <a:gd name="T51" fmla="*/ 2147483647 h 564"/>
                <a:gd name="T52" fmla="*/ 2147483647 w 548"/>
                <a:gd name="T53" fmla="*/ 2147483647 h 564"/>
                <a:gd name="T54" fmla="*/ 2147483647 w 548"/>
                <a:gd name="T55" fmla="*/ 2147483647 h 564"/>
                <a:gd name="T56" fmla="*/ 2147483647 w 548"/>
                <a:gd name="T57" fmla="*/ 2147483647 h 564"/>
                <a:gd name="T58" fmla="*/ 2147483647 w 548"/>
                <a:gd name="T59" fmla="*/ 2147483647 h 564"/>
                <a:gd name="T60" fmla="*/ 2147483647 w 548"/>
                <a:gd name="T61" fmla="*/ 2147483647 h 564"/>
                <a:gd name="T62" fmla="*/ 2147483647 w 548"/>
                <a:gd name="T63" fmla="*/ 2147483647 h 564"/>
                <a:gd name="T64" fmla="*/ 2147483647 w 548"/>
                <a:gd name="T65" fmla="*/ 2147483647 h 564"/>
                <a:gd name="T66" fmla="*/ 2147483647 w 548"/>
                <a:gd name="T67" fmla="*/ 2147483647 h 564"/>
                <a:gd name="T68" fmla="*/ 2147483647 w 548"/>
                <a:gd name="T69" fmla="*/ 2147483647 h 564"/>
                <a:gd name="T70" fmla="*/ 2147483647 w 548"/>
                <a:gd name="T71" fmla="*/ 2147483647 h 564"/>
                <a:gd name="T72" fmla="*/ 2147483647 w 548"/>
                <a:gd name="T73" fmla="*/ 2147483647 h 564"/>
                <a:gd name="T74" fmla="*/ 2147483647 w 548"/>
                <a:gd name="T75" fmla="*/ 2147483647 h 564"/>
                <a:gd name="T76" fmla="*/ 2147483647 w 548"/>
                <a:gd name="T77" fmla="*/ 2147483647 h 564"/>
                <a:gd name="T78" fmla="*/ 2147483647 w 548"/>
                <a:gd name="T79" fmla="*/ 2147483647 h 564"/>
                <a:gd name="T80" fmla="*/ 2147483647 w 548"/>
                <a:gd name="T81" fmla="*/ 2147483647 h 564"/>
                <a:gd name="T82" fmla="*/ 2147483647 w 548"/>
                <a:gd name="T83" fmla="*/ 2147483647 h 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8"/>
                <a:gd name="T127" fmla="*/ 0 h 564"/>
                <a:gd name="T128" fmla="*/ 548 w 548"/>
                <a:gd name="T129" fmla="*/ 564 h 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8" h="564">
                  <a:moveTo>
                    <a:pt x="0" y="0"/>
                  </a:moveTo>
                  <a:lnTo>
                    <a:pt x="548" y="0"/>
                  </a:lnTo>
                  <a:lnTo>
                    <a:pt x="548" y="147"/>
                  </a:lnTo>
                  <a:lnTo>
                    <a:pt x="466" y="147"/>
                  </a:lnTo>
                  <a:lnTo>
                    <a:pt x="423" y="147"/>
                  </a:lnTo>
                  <a:lnTo>
                    <a:pt x="374" y="147"/>
                  </a:lnTo>
                  <a:lnTo>
                    <a:pt x="360" y="145"/>
                  </a:lnTo>
                  <a:lnTo>
                    <a:pt x="343" y="145"/>
                  </a:lnTo>
                  <a:lnTo>
                    <a:pt x="327" y="144"/>
                  </a:lnTo>
                  <a:lnTo>
                    <a:pt x="309" y="144"/>
                  </a:lnTo>
                  <a:lnTo>
                    <a:pt x="292" y="144"/>
                  </a:lnTo>
                  <a:lnTo>
                    <a:pt x="277" y="145"/>
                  </a:lnTo>
                  <a:lnTo>
                    <a:pt x="262" y="148"/>
                  </a:lnTo>
                  <a:lnTo>
                    <a:pt x="250" y="152"/>
                  </a:lnTo>
                  <a:lnTo>
                    <a:pt x="241" y="158"/>
                  </a:lnTo>
                  <a:lnTo>
                    <a:pt x="235" y="167"/>
                  </a:lnTo>
                  <a:lnTo>
                    <a:pt x="232" y="179"/>
                  </a:lnTo>
                  <a:lnTo>
                    <a:pt x="236" y="190"/>
                  </a:lnTo>
                  <a:lnTo>
                    <a:pt x="244" y="199"/>
                  </a:lnTo>
                  <a:lnTo>
                    <a:pt x="256" y="206"/>
                  </a:lnTo>
                  <a:lnTo>
                    <a:pt x="271" y="210"/>
                  </a:lnTo>
                  <a:lnTo>
                    <a:pt x="289" y="212"/>
                  </a:lnTo>
                  <a:lnTo>
                    <a:pt x="310" y="213"/>
                  </a:lnTo>
                  <a:lnTo>
                    <a:pt x="332" y="213"/>
                  </a:lnTo>
                  <a:lnTo>
                    <a:pt x="356" y="213"/>
                  </a:lnTo>
                  <a:lnTo>
                    <a:pt x="381" y="211"/>
                  </a:lnTo>
                  <a:lnTo>
                    <a:pt x="404" y="210"/>
                  </a:lnTo>
                  <a:lnTo>
                    <a:pt x="427" y="209"/>
                  </a:lnTo>
                  <a:lnTo>
                    <a:pt x="448" y="208"/>
                  </a:lnTo>
                  <a:lnTo>
                    <a:pt x="468" y="208"/>
                  </a:lnTo>
                  <a:lnTo>
                    <a:pt x="485" y="208"/>
                  </a:lnTo>
                  <a:lnTo>
                    <a:pt x="498" y="210"/>
                  </a:lnTo>
                  <a:lnTo>
                    <a:pt x="498" y="352"/>
                  </a:lnTo>
                  <a:lnTo>
                    <a:pt x="483" y="355"/>
                  </a:lnTo>
                  <a:lnTo>
                    <a:pt x="464" y="356"/>
                  </a:lnTo>
                  <a:lnTo>
                    <a:pt x="444" y="356"/>
                  </a:lnTo>
                  <a:lnTo>
                    <a:pt x="422" y="355"/>
                  </a:lnTo>
                  <a:lnTo>
                    <a:pt x="399" y="354"/>
                  </a:lnTo>
                  <a:lnTo>
                    <a:pt x="375" y="351"/>
                  </a:lnTo>
                  <a:lnTo>
                    <a:pt x="352" y="350"/>
                  </a:lnTo>
                  <a:lnTo>
                    <a:pt x="330" y="349"/>
                  </a:lnTo>
                  <a:lnTo>
                    <a:pt x="308" y="349"/>
                  </a:lnTo>
                  <a:lnTo>
                    <a:pt x="288" y="350"/>
                  </a:lnTo>
                  <a:lnTo>
                    <a:pt x="270" y="352"/>
                  </a:lnTo>
                  <a:lnTo>
                    <a:pt x="256" y="357"/>
                  </a:lnTo>
                  <a:lnTo>
                    <a:pt x="244" y="364"/>
                  </a:lnTo>
                  <a:lnTo>
                    <a:pt x="236" y="373"/>
                  </a:lnTo>
                  <a:lnTo>
                    <a:pt x="232" y="385"/>
                  </a:lnTo>
                  <a:lnTo>
                    <a:pt x="235" y="396"/>
                  </a:lnTo>
                  <a:lnTo>
                    <a:pt x="241" y="406"/>
                  </a:lnTo>
                  <a:lnTo>
                    <a:pt x="252" y="413"/>
                  </a:lnTo>
                  <a:lnTo>
                    <a:pt x="267" y="418"/>
                  </a:lnTo>
                  <a:lnTo>
                    <a:pt x="286" y="422"/>
                  </a:lnTo>
                  <a:lnTo>
                    <a:pt x="306" y="424"/>
                  </a:lnTo>
                  <a:lnTo>
                    <a:pt x="329" y="425"/>
                  </a:lnTo>
                  <a:lnTo>
                    <a:pt x="353" y="425"/>
                  </a:lnTo>
                  <a:lnTo>
                    <a:pt x="379" y="424"/>
                  </a:lnTo>
                  <a:lnTo>
                    <a:pt x="404" y="423"/>
                  </a:lnTo>
                  <a:lnTo>
                    <a:pt x="430" y="422"/>
                  </a:lnTo>
                  <a:lnTo>
                    <a:pt x="454" y="420"/>
                  </a:lnTo>
                  <a:lnTo>
                    <a:pt x="478" y="419"/>
                  </a:lnTo>
                  <a:lnTo>
                    <a:pt x="499" y="418"/>
                  </a:lnTo>
                  <a:lnTo>
                    <a:pt x="519" y="418"/>
                  </a:lnTo>
                  <a:lnTo>
                    <a:pt x="535" y="419"/>
                  </a:lnTo>
                  <a:lnTo>
                    <a:pt x="548" y="422"/>
                  </a:lnTo>
                  <a:lnTo>
                    <a:pt x="548" y="564"/>
                  </a:lnTo>
                  <a:lnTo>
                    <a:pt x="91" y="564"/>
                  </a:lnTo>
                  <a:lnTo>
                    <a:pt x="90" y="529"/>
                  </a:lnTo>
                  <a:lnTo>
                    <a:pt x="88" y="494"/>
                  </a:lnTo>
                  <a:lnTo>
                    <a:pt x="88" y="457"/>
                  </a:lnTo>
                  <a:lnTo>
                    <a:pt x="90" y="419"/>
                  </a:lnTo>
                  <a:lnTo>
                    <a:pt x="91" y="381"/>
                  </a:lnTo>
                  <a:lnTo>
                    <a:pt x="93" y="344"/>
                  </a:lnTo>
                  <a:lnTo>
                    <a:pt x="94" y="306"/>
                  </a:lnTo>
                  <a:lnTo>
                    <a:pt x="94" y="269"/>
                  </a:lnTo>
                  <a:lnTo>
                    <a:pt x="94" y="232"/>
                  </a:lnTo>
                  <a:lnTo>
                    <a:pt x="93" y="198"/>
                  </a:lnTo>
                  <a:lnTo>
                    <a:pt x="91" y="164"/>
                  </a:lnTo>
                  <a:lnTo>
                    <a:pt x="85" y="132"/>
                  </a:lnTo>
                  <a:lnTo>
                    <a:pt x="79" y="103"/>
                  </a:lnTo>
                  <a:lnTo>
                    <a:pt x="69" y="75"/>
                  </a:lnTo>
                  <a:lnTo>
                    <a:pt x="56" y="52"/>
                  </a:lnTo>
                  <a:lnTo>
                    <a:pt x="42" y="31"/>
                  </a:lnTo>
                  <a:lnTo>
                    <a:pt x="22" y="13"/>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57" name="Freeform 9"/>
            <p:cNvSpPr>
              <a:spLocks noChangeArrowheads="1"/>
            </p:cNvSpPr>
            <p:nvPr/>
          </p:nvSpPr>
          <p:spPr bwMode="auto">
            <a:xfrm>
              <a:off x="3971925" y="0"/>
              <a:ext cx="1020763" cy="895350"/>
            </a:xfrm>
            <a:custGeom>
              <a:avLst/>
              <a:gdLst>
                <a:gd name="T0" fmla="*/ 2147483647 w 643"/>
                <a:gd name="T1" fmla="*/ 0 h 564"/>
                <a:gd name="T2" fmla="*/ 2147483647 w 643"/>
                <a:gd name="T3" fmla="*/ 2147483647 h 564"/>
                <a:gd name="T4" fmla="*/ 2147483647 w 643"/>
                <a:gd name="T5" fmla="*/ 2147483647 h 564"/>
                <a:gd name="T6" fmla="*/ 2147483647 w 643"/>
                <a:gd name="T7" fmla="*/ 2147483647 h 564"/>
                <a:gd name="T8" fmla="*/ 2147483647 w 643"/>
                <a:gd name="T9" fmla="*/ 2147483647 h 564"/>
                <a:gd name="T10" fmla="*/ 2147483647 w 643"/>
                <a:gd name="T11" fmla="*/ 2147483647 h 564"/>
                <a:gd name="T12" fmla="*/ 2147483647 w 643"/>
                <a:gd name="T13" fmla="*/ 2147483647 h 564"/>
                <a:gd name="T14" fmla="*/ 2147483647 w 643"/>
                <a:gd name="T15" fmla="*/ 2147483647 h 564"/>
                <a:gd name="T16" fmla="*/ 2147483647 w 643"/>
                <a:gd name="T17" fmla="*/ 2147483647 h 564"/>
                <a:gd name="T18" fmla="*/ 2147483647 w 643"/>
                <a:gd name="T19" fmla="*/ 2147483647 h 564"/>
                <a:gd name="T20" fmla="*/ 2147483647 w 643"/>
                <a:gd name="T21" fmla="*/ 2147483647 h 564"/>
                <a:gd name="T22" fmla="*/ 2147483647 w 643"/>
                <a:gd name="T23" fmla="*/ 2147483647 h 564"/>
                <a:gd name="T24" fmla="*/ 2147483647 w 643"/>
                <a:gd name="T25" fmla="*/ 2147483647 h 564"/>
                <a:gd name="T26" fmla="*/ 2147483647 w 643"/>
                <a:gd name="T27" fmla="*/ 2147483647 h 564"/>
                <a:gd name="T28" fmla="*/ 2147483647 w 643"/>
                <a:gd name="T29" fmla="*/ 2147483647 h 564"/>
                <a:gd name="T30" fmla="*/ 2147483647 w 643"/>
                <a:gd name="T31" fmla="*/ 2147483647 h 564"/>
                <a:gd name="T32" fmla="*/ 2147483647 w 643"/>
                <a:gd name="T33" fmla="*/ 2147483647 h 564"/>
                <a:gd name="T34" fmla="*/ 2147483647 w 643"/>
                <a:gd name="T35" fmla="*/ 2147483647 h 564"/>
                <a:gd name="T36" fmla="*/ 2147483647 w 643"/>
                <a:gd name="T37" fmla="*/ 2147483647 h 564"/>
                <a:gd name="T38" fmla="*/ 2147483647 w 643"/>
                <a:gd name="T39" fmla="*/ 2147483647 h 564"/>
                <a:gd name="T40" fmla="*/ 2147483647 w 643"/>
                <a:gd name="T41" fmla="*/ 2147483647 h 564"/>
                <a:gd name="T42" fmla="*/ 2147483647 w 643"/>
                <a:gd name="T43" fmla="*/ 2147483647 h 564"/>
                <a:gd name="T44" fmla="*/ 2147483647 w 643"/>
                <a:gd name="T45" fmla="*/ 2147483647 h 564"/>
                <a:gd name="T46" fmla="*/ 2147483647 w 643"/>
                <a:gd name="T47" fmla="*/ 2147483647 h 564"/>
                <a:gd name="T48" fmla="*/ 2147483647 w 643"/>
                <a:gd name="T49" fmla="*/ 2147483647 h 564"/>
                <a:gd name="T50" fmla="*/ 2147483647 w 643"/>
                <a:gd name="T51" fmla="*/ 2147483647 h 564"/>
                <a:gd name="T52" fmla="*/ 2147483647 w 643"/>
                <a:gd name="T53" fmla="*/ 2147483647 h 564"/>
                <a:gd name="T54" fmla="*/ 2147483647 w 643"/>
                <a:gd name="T55" fmla="*/ 2147483647 h 564"/>
                <a:gd name="T56" fmla="*/ 2147483647 w 643"/>
                <a:gd name="T57" fmla="*/ 2147483647 h 564"/>
                <a:gd name="T58" fmla="*/ 2147483647 w 643"/>
                <a:gd name="T59" fmla="*/ 2147483647 h 564"/>
                <a:gd name="T60" fmla="*/ 2147483647 w 643"/>
                <a:gd name="T61" fmla="*/ 2147483647 h 564"/>
                <a:gd name="T62" fmla="*/ 2147483647 w 643"/>
                <a:gd name="T63" fmla="*/ 2147483647 h 564"/>
                <a:gd name="T64" fmla="*/ 2147483647 w 643"/>
                <a:gd name="T65" fmla="*/ 2147483647 h 564"/>
                <a:gd name="T66" fmla="*/ 2147483647 w 643"/>
                <a:gd name="T67" fmla="*/ 2147483647 h 564"/>
                <a:gd name="T68" fmla="*/ 2147483647 w 643"/>
                <a:gd name="T69" fmla="*/ 2147483647 h 564"/>
                <a:gd name="T70" fmla="*/ 2147483647 w 643"/>
                <a:gd name="T71" fmla="*/ 2147483647 h 564"/>
                <a:gd name="T72" fmla="*/ 2147483647 w 643"/>
                <a:gd name="T73" fmla="*/ 2147483647 h 5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3"/>
                <a:gd name="T112" fmla="*/ 0 h 564"/>
                <a:gd name="T113" fmla="*/ 643 w 643"/>
                <a:gd name="T114" fmla="*/ 564 h 5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3" h="564">
                  <a:moveTo>
                    <a:pt x="0" y="0"/>
                  </a:moveTo>
                  <a:lnTo>
                    <a:pt x="475" y="0"/>
                  </a:lnTo>
                  <a:lnTo>
                    <a:pt x="509" y="7"/>
                  </a:lnTo>
                  <a:lnTo>
                    <a:pt x="537" y="18"/>
                  </a:lnTo>
                  <a:lnTo>
                    <a:pt x="564" y="32"/>
                  </a:lnTo>
                  <a:lnTo>
                    <a:pt x="587" y="50"/>
                  </a:lnTo>
                  <a:lnTo>
                    <a:pt x="607" y="70"/>
                  </a:lnTo>
                  <a:lnTo>
                    <a:pt x="623" y="93"/>
                  </a:lnTo>
                  <a:lnTo>
                    <a:pt x="634" y="121"/>
                  </a:lnTo>
                  <a:lnTo>
                    <a:pt x="640" y="151"/>
                  </a:lnTo>
                  <a:lnTo>
                    <a:pt x="643" y="184"/>
                  </a:lnTo>
                  <a:lnTo>
                    <a:pt x="639" y="216"/>
                  </a:lnTo>
                  <a:lnTo>
                    <a:pt x="633" y="242"/>
                  </a:lnTo>
                  <a:lnTo>
                    <a:pt x="621" y="267"/>
                  </a:lnTo>
                  <a:lnTo>
                    <a:pt x="605" y="287"/>
                  </a:lnTo>
                  <a:lnTo>
                    <a:pt x="586" y="306"/>
                  </a:lnTo>
                  <a:lnTo>
                    <a:pt x="564" y="320"/>
                  </a:lnTo>
                  <a:lnTo>
                    <a:pt x="539" y="334"/>
                  </a:lnTo>
                  <a:lnTo>
                    <a:pt x="511" y="342"/>
                  </a:lnTo>
                  <a:lnTo>
                    <a:pt x="480" y="350"/>
                  </a:lnTo>
                  <a:lnTo>
                    <a:pt x="447" y="355"/>
                  </a:lnTo>
                  <a:lnTo>
                    <a:pt x="411" y="358"/>
                  </a:lnTo>
                  <a:lnTo>
                    <a:pt x="375" y="358"/>
                  </a:lnTo>
                  <a:lnTo>
                    <a:pt x="337" y="356"/>
                  </a:lnTo>
                  <a:lnTo>
                    <a:pt x="298" y="352"/>
                  </a:lnTo>
                  <a:lnTo>
                    <a:pt x="298" y="564"/>
                  </a:lnTo>
                  <a:lnTo>
                    <a:pt x="110" y="564"/>
                  </a:lnTo>
                  <a:lnTo>
                    <a:pt x="126" y="551"/>
                  </a:lnTo>
                  <a:lnTo>
                    <a:pt x="138" y="534"/>
                  </a:lnTo>
                  <a:lnTo>
                    <a:pt x="147" y="514"/>
                  </a:lnTo>
                  <a:lnTo>
                    <a:pt x="153" y="492"/>
                  </a:lnTo>
                  <a:lnTo>
                    <a:pt x="157" y="467"/>
                  </a:lnTo>
                  <a:lnTo>
                    <a:pt x="159" y="440"/>
                  </a:lnTo>
                  <a:lnTo>
                    <a:pt x="159" y="413"/>
                  </a:lnTo>
                  <a:lnTo>
                    <a:pt x="159" y="384"/>
                  </a:lnTo>
                  <a:lnTo>
                    <a:pt x="157" y="354"/>
                  </a:lnTo>
                  <a:lnTo>
                    <a:pt x="155" y="324"/>
                  </a:lnTo>
                  <a:lnTo>
                    <a:pt x="154" y="293"/>
                  </a:lnTo>
                  <a:lnTo>
                    <a:pt x="154" y="265"/>
                  </a:lnTo>
                  <a:lnTo>
                    <a:pt x="154" y="237"/>
                  </a:lnTo>
                  <a:lnTo>
                    <a:pt x="157" y="210"/>
                  </a:lnTo>
                  <a:lnTo>
                    <a:pt x="344" y="210"/>
                  </a:lnTo>
                  <a:lnTo>
                    <a:pt x="357" y="211"/>
                  </a:lnTo>
                  <a:lnTo>
                    <a:pt x="372" y="212"/>
                  </a:lnTo>
                  <a:lnTo>
                    <a:pt x="389" y="212"/>
                  </a:lnTo>
                  <a:lnTo>
                    <a:pt x="407" y="213"/>
                  </a:lnTo>
                  <a:lnTo>
                    <a:pt x="425" y="214"/>
                  </a:lnTo>
                  <a:lnTo>
                    <a:pt x="441" y="213"/>
                  </a:lnTo>
                  <a:lnTo>
                    <a:pt x="458" y="212"/>
                  </a:lnTo>
                  <a:lnTo>
                    <a:pt x="471" y="209"/>
                  </a:lnTo>
                  <a:lnTo>
                    <a:pt x="483" y="203"/>
                  </a:lnTo>
                  <a:lnTo>
                    <a:pt x="492" y="197"/>
                  </a:lnTo>
                  <a:lnTo>
                    <a:pt x="498" y="187"/>
                  </a:lnTo>
                  <a:lnTo>
                    <a:pt x="499" y="173"/>
                  </a:lnTo>
                  <a:lnTo>
                    <a:pt x="495" y="162"/>
                  </a:lnTo>
                  <a:lnTo>
                    <a:pt x="487" y="153"/>
                  </a:lnTo>
                  <a:lnTo>
                    <a:pt x="474" y="147"/>
                  </a:lnTo>
                  <a:lnTo>
                    <a:pt x="458" y="142"/>
                  </a:lnTo>
                  <a:lnTo>
                    <a:pt x="440" y="140"/>
                  </a:lnTo>
                  <a:lnTo>
                    <a:pt x="420" y="139"/>
                  </a:lnTo>
                  <a:lnTo>
                    <a:pt x="399" y="139"/>
                  </a:lnTo>
                  <a:lnTo>
                    <a:pt x="378" y="140"/>
                  </a:lnTo>
                  <a:lnTo>
                    <a:pt x="357" y="141"/>
                  </a:lnTo>
                  <a:lnTo>
                    <a:pt x="338" y="141"/>
                  </a:lnTo>
                  <a:lnTo>
                    <a:pt x="320" y="142"/>
                  </a:lnTo>
                  <a:lnTo>
                    <a:pt x="211" y="142"/>
                  </a:lnTo>
                  <a:lnTo>
                    <a:pt x="161" y="142"/>
                  </a:lnTo>
                  <a:lnTo>
                    <a:pt x="110" y="142"/>
                  </a:lnTo>
                  <a:lnTo>
                    <a:pt x="101" y="114"/>
                  </a:lnTo>
                  <a:lnTo>
                    <a:pt x="90" y="91"/>
                  </a:lnTo>
                  <a:lnTo>
                    <a:pt x="75" y="70"/>
                  </a:lnTo>
                  <a:lnTo>
                    <a:pt x="58" y="50"/>
                  </a:lnTo>
                  <a:lnTo>
                    <a:pt x="40" y="33"/>
                  </a:lnTo>
                  <a:lnTo>
                    <a:pt x="20" y="16"/>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58" name="Freeform 10"/>
            <p:cNvSpPr>
              <a:spLocks noChangeArrowheads="1"/>
            </p:cNvSpPr>
            <p:nvPr/>
          </p:nvSpPr>
          <p:spPr bwMode="auto">
            <a:xfrm>
              <a:off x="4603750" y="669925"/>
              <a:ext cx="384175" cy="225425"/>
            </a:xfrm>
            <a:custGeom>
              <a:avLst/>
              <a:gdLst>
                <a:gd name="T0" fmla="*/ 0 w 242"/>
                <a:gd name="T1" fmla="*/ 0 h 142"/>
                <a:gd name="T2" fmla="*/ 2147483647 w 242"/>
                <a:gd name="T3" fmla="*/ 0 h 142"/>
                <a:gd name="T4" fmla="*/ 2147483647 w 242"/>
                <a:gd name="T5" fmla="*/ 2147483647 h 142"/>
                <a:gd name="T6" fmla="*/ 2147483647 w 242"/>
                <a:gd name="T7" fmla="*/ 2147483647 h 142"/>
                <a:gd name="T8" fmla="*/ 2147483647 w 242"/>
                <a:gd name="T9" fmla="*/ 2147483647 h 142"/>
                <a:gd name="T10" fmla="*/ 2147483647 w 242"/>
                <a:gd name="T11" fmla="*/ 2147483647 h 142"/>
                <a:gd name="T12" fmla="*/ 2147483647 w 242"/>
                <a:gd name="T13" fmla="*/ 2147483647 h 142"/>
                <a:gd name="T14" fmla="*/ 2147483647 w 242"/>
                <a:gd name="T15" fmla="*/ 2147483647 h 142"/>
                <a:gd name="T16" fmla="*/ 2147483647 w 242"/>
                <a:gd name="T17" fmla="*/ 2147483647 h 142"/>
                <a:gd name="T18" fmla="*/ 2147483647 w 242"/>
                <a:gd name="T19" fmla="*/ 2147483647 h 142"/>
                <a:gd name="T20" fmla="*/ 2147483647 w 242"/>
                <a:gd name="T21" fmla="*/ 2147483647 h 142"/>
                <a:gd name="T22" fmla="*/ 2147483647 w 242"/>
                <a:gd name="T23" fmla="*/ 2147483647 h 142"/>
                <a:gd name="T24" fmla="*/ 0 w 242"/>
                <a:gd name="T25" fmla="*/ 0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142"/>
                <a:gd name="T41" fmla="*/ 242 w 242"/>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142">
                  <a:moveTo>
                    <a:pt x="0" y="0"/>
                  </a:moveTo>
                  <a:lnTo>
                    <a:pt x="133" y="0"/>
                  </a:lnTo>
                  <a:lnTo>
                    <a:pt x="163" y="33"/>
                  </a:lnTo>
                  <a:lnTo>
                    <a:pt x="189" y="69"/>
                  </a:lnTo>
                  <a:lnTo>
                    <a:pt x="216" y="105"/>
                  </a:lnTo>
                  <a:lnTo>
                    <a:pt x="242" y="142"/>
                  </a:lnTo>
                  <a:lnTo>
                    <a:pt x="101" y="142"/>
                  </a:lnTo>
                  <a:lnTo>
                    <a:pt x="84" y="118"/>
                  </a:lnTo>
                  <a:lnTo>
                    <a:pt x="65" y="94"/>
                  </a:lnTo>
                  <a:lnTo>
                    <a:pt x="46" y="70"/>
                  </a:lnTo>
                  <a:lnTo>
                    <a:pt x="28" y="45"/>
                  </a:lnTo>
                  <a:lnTo>
                    <a:pt x="12" y="22"/>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59" name="Freeform 12"/>
            <p:cNvSpPr>
              <a:spLocks noEditPoints="1" noChangeArrowheads="1"/>
            </p:cNvSpPr>
            <p:nvPr/>
          </p:nvSpPr>
          <p:spPr bwMode="auto">
            <a:xfrm>
              <a:off x="3360738" y="0"/>
              <a:ext cx="735013" cy="895350"/>
            </a:xfrm>
            <a:custGeom>
              <a:avLst/>
              <a:gdLst>
                <a:gd name="T0" fmla="*/ 2147483647 w 463"/>
                <a:gd name="T1" fmla="*/ 2147483647 h 564"/>
                <a:gd name="T2" fmla="*/ 2147483647 w 463"/>
                <a:gd name="T3" fmla="*/ 2147483647 h 564"/>
                <a:gd name="T4" fmla="*/ 2147483647 w 463"/>
                <a:gd name="T5" fmla="*/ 2147483647 h 564"/>
                <a:gd name="T6" fmla="*/ 2147483647 w 463"/>
                <a:gd name="T7" fmla="*/ 2147483647 h 564"/>
                <a:gd name="T8" fmla="*/ 2147483647 w 463"/>
                <a:gd name="T9" fmla="*/ 2147483647 h 564"/>
                <a:gd name="T10" fmla="*/ 2147483647 w 463"/>
                <a:gd name="T11" fmla="*/ 2147483647 h 564"/>
                <a:gd name="T12" fmla="*/ 2147483647 w 463"/>
                <a:gd name="T13" fmla="*/ 2147483647 h 564"/>
                <a:gd name="T14" fmla="*/ 2147483647 w 463"/>
                <a:gd name="T15" fmla="*/ 2147483647 h 564"/>
                <a:gd name="T16" fmla="*/ 2147483647 w 463"/>
                <a:gd name="T17" fmla="*/ 0 h 564"/>
                <a:gd name="T18" fmla="*/ 2147483647 w 463"/>
                <a:gd name="T19" fmla="*/ 2147483647 h 564"/>
                <a:gd name="T20" fmla="*/ 2147483647 w 463"/>
                <a:gd name="T21" fmla="*/ 2147483647 h 564"/>
                <a:gd name="T22" fmla="*/ 2147483647 w 463"/>
                <a:gd name="T23" fmla="*/ 2147483647 h 564"/>
                <a:gd name="T24" fmla="*/ 2147483647 w 463"/>
                <a:gd name="T25" fmla="*/ 2147483647 h 564"/>
                <a:gd name="T26" fmla="*/ 2147483647 w 463"/>
                <a:gd name="T27" fmla="*/ 2147483647 h 564"/>
                <a:gd name="T28" fmla="*/ 2147483647 w 463"/>
                <a:gd name="T29" fmla="*/ 2147483647 h 564"/>
                <a:gd name="T30" fmla="*/ 2147483647 w 463"/>
                <a:gd name="T31" fmla="*/ 2147483647 h 564"/>
                <a:gd name="T32" fmla="*/ 2147483647 w 463"/>
                <a:gd name="T33" fmla="*/ 2147483647 h 564"/>
                <a:gd name="T34" fmla="*/ 2147483647 w 463"/>
                <a:gd name="T35" fmla="*/ 2147483647 h 564"/>
                <a:gd name="T36" fmla="*/ 2147483647 w 463"/>
                <a:gd name="T37" fmla="*/ 2147483647 h 564"/>
                <a:gd name="T38" fmla="*/ 2147483647 w 463"/>
                <a:gd name="T39" fmla="*/ 2147483647 h 564"/>
                <a:gd name="T40" fmla="*/ 2147483647 w 463"/>
                <a:gd name="T41" fmla="*/ 2147483647 h 564"/>
                <a:gd name="T42" fmla="*/ 2147483647 w 463"/>
                <a:gd name="T43" fmla="*/ 2147483647 h 564"/>
                <a:gd name="T44" fmla="*/ 2147483647 w 463"/>
                <a:gd name="T45" fmla="*/ 2147483647 h 564"/>
                <a:gd name="T46" fmla="*/ 2147483647 w 463"/>
                <a:gd name="T47" fmla="*/ 2147483647 h 564"/>
                <a:gd name="T48" fmla="*/ 2147483647 w 463"/>
                <a:gd name="T49" fmla="*/ 2147483647 h 564"/>
                <a:gd name="T50" fmla="*/ 2147483647 w 463"/>
                <a:gd name="T51" fmla="*/ 2147483647 h 564"/>
                <a:gd name="T52" fmla="*/ 2147483647 w 463"/>
                <a:gd name="T53" fmla="*/ 2147483647 h 564"/>
                <a:gd name="T54" fmla="*/ 0 w 463"/>
                <a:gd name="T55" fmla="*/ 2147483647 h 564"/>
                <a:gd name="T56" fmla="*/ 2147483647 w 463"/>
                <a:gd name="T57" fmla="*/ 2147483647 h 564"/>
                <a:gd name="T58" fmla="*/ 2147483647 w 463"/>
                <a:gd name="T59" fmla="*/ 2147483647 h 564"/>
                <a:gd name="T60" fmla="*/ 2147483647 w 463"/>
                <a:gd name="T61" fmla="*/ 2147483647 h 564"/>
                <a:gd name="T62" fmla="*/ 2147483647 w 463"/>
                <a:gd name="T63" fmla="*/ 2147483647 h 564"/>
                <a:gd name="T64" fmla="*/ 2147483647 w 463"/>
                <a:gd name="T65" fmla="*/ 2147483647 h 564"/>
                <a:gd name="T66" fmla="*/ 2147483647 w 463"/>
                <a:gd name="T67" fmla="*/ 0 h 5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
                <a:gd name="T103" fmla="*/ 0 h 564"/>
                <a:gd name="T104" fmla="*/ 463 w 463"/>
                <a:gd name="T105" fmla="*/ 564 h 5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 h="564">
                  <a:moveTo>
                    <a:pt x="153" y="164"/>
                  </a:moveTo>
                  <a:lnTo>
                    <a:pt x="150" y="199"/>
                  </a:lnTo>
                  <a:lnTo>
                    <a:pt x="148" y="237"/>
                  </a:lnTo>
                  <a:lnTo>
                    <a:pt x="147" y="277"/>
                  </a:lnTo>
                  <a:lnTo>
                    <a:pt x="148" y="317"/>
                  </a:lnTo>
                  <a:lnTo>
                    <a:pt x="150" y="355"/>
                  </a:lnTo>
                  <a:lnTo>
                    <a:pt x="153" y="389"/>
                  </a:lnTo>
                  <a:lnTo>
                    <a:pt x="186" y="377"/>
                  </a:lnTo>
                  <a:lnTo>
                    <a:pt x="220" y="360"/>
                  </a:lnTo>
                  <a:lnTo>
                    <a:pt x="256" y="341"/>
                  </a:lnTo>
                  <a:lnTo>
                    <a:pt x="289" y="321"/>
                  </a:lnTo>
                  <a:lnTo>
                    <a:pt x="321" y="298"/>
                  </a:lnTo>
                  <a:lnTo>
                    <a:pt x="349" y="275"/>
                  </a:lnTo>
                  <a:lnTo>
                    <a:pt x="301" y="246"/>
                  </a:lnTo>
                  <a:lnTo>
                    <a:pt x="254" y="217"/>
                  </a:lnTo>
                  <a:lnTo>
                    <a:pt x="205" y="190"/>
                  </a:lnTo>
                  <a:lnTo>
                    <a:pt x="153" y="164"/>
                  </a:lnTo>
                  <a:close/>
                  <a:moveTo>
                    <a:pt x="202" y="0"/>
                  </a:moveTo>
                  <a:lnTo>
                    <a:pt x="239" y="0"/>
                  </a:lnTo>
                  <a:lnTo>
                    <a:pt x="271" y="5"/>
                  </a:lnTo>
                  <a:lnTo>
                    <a:pt x="302" y="14"/>
                  </a:lnTo>
                  <a:lnTo>
                    <a:pt x="331" y="26"/>
                  </a:lnTo>
                  <a:lnTo>
                    <a:pt x="359" y="42"/>
                  </a:lnTo>
                  <a:lnTo>
                    <a:pt x="384" y="61"/>
                  </a:lnTo>
                  <a:lnTo>
                    <a:pt x="406" y="82"/>
                  </a:lnTo>
                  <a:lnTo>
                    <a:pt x="424" y="106"/>
                  </a:lnTo>
                  <a:lnTo>
                    <a:pt x="440" y="134"/>
                  </a:lnTo>
                  <a:lnTo>
                    <a:pt x="450" y="164"/>
                  </a:lnTo>
                  <a:lnTo>
                    <a:pt x="457" y="199"/>
                  </a:lnTo>
                  <a:lnTo>
                    <a:pt x="462" y="234"/>
                  </a:lnTo>
                  <a:lnTo>
                    <a:pt x="463" y="270"/>
                  </a:lnTo>
                  <a:lnTo>
                    <a:pt x="461" y="306"/>
                  </a:lnTo>
                  <a:lnTo>
                    <a:pt x="456" y="341"/>
                  </a:lnTo>
                  <a:lnTo>
                    <a:pt x="450" y="375"/>
                  </a:lnTo>
                  <a:lnTo>
                    <a:pt x="440" y="408"/>
                  </a:lnTo>
                  <a:lnTo>
                    <a:pt x="426" y="438"/>
                  </a:lnTo>
                  <a:lnTo>
                    <a:pt x="411" y="467"/>
                  </a:lnTo>
                  <a:lnTo>
                    <a:pt x="393" y="493"/>
                  </a:lnTo>
                  <a:lnTo>
                    <a:pt x="372" y="515"/>
                  </a:lnTo>
                  <a:lnTo>
                    <a:pt x="349" y="534"/>
                  </a:lnTo>
                  <a:lnTo>
                    <a:pt x="322" y="548"/>
                  </a:lnTo>
                  <a:lnTo>
                    <a:pt x="294" y="558"/>
                  </a:lnTo>
                  <a:lnTo>
                    <a:pt x="263" y="564"/>
                  </a:lnTo>
                  <a:lnTo>
                    <a:pt x="198" y="564"/>
                  </a:lnTo>
                  <a:lnTo>
                    <a:pt x="167" y="560"/>
                  </a:lnTo>
                  <a:lnTo>
                    <a:pt x="139" y="551"/>
                  </a:lnTo>
                  <a:lnTo>
                    <a:pt x="112" y="536"/>
                  </a:lnTo>
                  <a:lnTo>
                    <a:pt x="89" y="518"/>
                  </a:lnTo>
                  <a:lnTo>
                    <a:pt x="68" y="497"/>
                  </a:lnTo>
                  <a:lnTo>
                    <a:pt x="50" y="473"/>
                  </a:lnTo>
                  <a:lnTo>
                    <a:pt x="34" y="445"/>
                  </a:lnTo>
                  <a:lnTo>
                    <a:pt x="22" y="415"/>
                  </a:lnTo>
                  <a:lnTo>
                    <a:pt x="12" y="384"/>
                  </a:lnTo>
                  <a:lnTo>
                    <a:pt x="6" y="350"/>
                  </a:lnTo>
                  <a:lnTo>
                    <a:pt x="1" y="316"/>
                  </a:lnTo>
                  <a:lnTo>
                    <a:pt x="0" y="282"/>
                  </a:lnTo>
                  <a:lnTo>
                    <a:pt x="2" y="248"/>
                  </a:lnTo>
                  <a:lnTo>
                    <a:pt x="6" y="213"/>
                  </a:lnTo>
                  <a:lnTo>
                    <a:pt x="13" y="180"/>
                  </a:lnTo>
                  <a:lnTo>
                    <a:pt x="22" y="149"/>
                  </a:lnTo>
                  <a:lnTo>
                    <a:pt x="36" y="119"/>
                  </a:lnTo>
                  <a:lnTo>
                    <a:pt x="51" y="91"/>
                  </a:lnTo>
                  <a:lnTo>
                    <a:pt x="69" y="66"/>
                  </a:lnTo>
                  <a:lnTo>
                    <a:pt x="90" y="45"/>
                  </a:lnTo>
                  <a:lnTo>
                    <a:pt x="114" y="27"/>
                  </a:lnTo>
                  <a:lnTo>
                    <a:pt x="141" y="13"/>
                  </a:lnTo>
                  <a:lnTo>
                    <a:pt x="170" y="4"/>
                  </a:lnTo>
                  <a:lnTo>
                    <a:pt x="202"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0" name="Freeform 15"/>
            <p:cNvSpPr>
              <a:spLocks noChangeArrowheads="1"/>
            </p:cNvSpPr>
            <p:nvPr/>
          </p:nvSpPr>
          <p:spPr bwMode="auto">
            <a:xfrm>
              <a:off x="1819275" y="0"/>
              <a:ext cx="1660525" cy="895350"/>
            </a:xfrm>
            <a:custGeom>
              <a:avLst/>
              <a:gdLst>
                <a:gd name="T0" fmla="*/ 2147483647 w 1046"/>
                <a:gd name="T1" fmla="*/ 0 h 564"/>
                <a:gd name="T2" fmla="*/ 2147483647 w 1046"/>
                <a:gd name="T3" fmla="*/ 2147483647 h 564"/>
                <a:gd name="T4" fmla="*/ 2147483647 w 1046"/>
                <a:gd name="T5" fmla="*/ 2147483647 h 564"/>
                <a:gd name="T6" fmla="*/ 2147483647 w 1046"/>
                <a:gd name="T7" fmla="*/ 2147483647 h 564"/>
                <a:gd name="T8" fmla="*/ 2147483647 w 1046"/>
                <a:gd name="T9" fmla="*/ 2147483647 h 564"/>
                <a:gd name="T10" fmla="*/ 2147483647 w 1046"/>
                <a:gd name="T11" fmla="*/ 2147483647 h 564"/>
                <a:gd name="T12" fmla="*/ 2147483647 w 1046"/>
                <a:gd name="T13" fmla="*/ 2147483647 h 564"/>
                <a:gd name="T14" fmla="*/ 2147483647 w 1046"/>
                <a:gd name="T15" fmla="*/ 2147483647 h 564"/>
                <a:gd name="T16" fmla="*/ 2147483647 w 1046"/>
                <a:gd name="T17" fmla="*/ 2147483647 h 564"/>
                <a:gd name="T18" fmla="*/ 2147483647 w 1046"/>
                <a:gd name="T19" fmla="*/ 2147483647 h 564"/>
                <a:gd name="T20" fmla="*/ 2147483647 w 1046"/>
                <a:gd name="T21" fmla="*/ 2147483647 h 564"/>
                <a:gd name="T22" fmla="*/ 2147483647 w 1046"/>
                <a:gd name="T23" fmla="*/ 2147483647 h 564"/>
                <a:gd name="T24" fmla="*/ 2147483647 w 1046"/>
                <a:gd name="T25" fmla="*/ 2147483647 h 564"/>
                <a:gd name="T26" fmla="*/ 2147483647 w 1046"/>
                <a:gd name="T27" fmla="*/ 2147483647 h 564"/>
                <a:gd name="T28" fmla="*/ 2147483647 w 1046"/>
                <a:gd name="T29" fmla="*/ 2147483647 h 564"/>
                <a:gd name="T30" fmla="*/ 2147483647 w 1046"/>
                <a:gd name="T31" fmla="*/ 2147483647 h 564"/>
                <a:gd name="T32" fmla="*/ 2147483647 w 1046"/>
                <a:gd name="T33" fmla="*/ 2147483647 h 564"/>
                <a:gd name="T34" fmla="*/ 2147483647 w 1046"/>
                <a:gd name="T35" fmla="*/ 2147483647 h 564"/>
                <a:gd name="T36" fmla="*/ 2147483647 w 1046"/>
                <a:gd name="T37" fmla="*/ 2147483647 h 564"/>
                <a:gd name="T38" fmla="*/ 2147483647 w 1046"/>
                <a:gd name="T39" fmla="*/ 2147483647 h 564"/>
                <a:gd name="T40" fmla="*/ 2147483647 w 1046"/>
                <a:gd name="T41" fmla="*/ 2147483647 h 564"/>
                <a:gd name="T42" fmla="*/ 2147483647 w 1046"/>
                <a:gd name="T43" fmla="*/ 2147483647 h 564"/>
                <a:gd name="T44" fmla="*/ 2147483647 w 1046"/>
                <a:gd name="T45" fmla="*/ 2147483647 h 564"/>
                <a:gd name="T46" fmla="*/ 2147483647 w 1046"/>
                <a:gd name="T47" fmla="*/ 2147483647 h 564"/>
                <a:gd name="T48" fmla="*/ 2147483647 w 1046"/>
                <a:gd name="T49" fmla="*/ 2147483647 h 564"/>
                <a:gd name="T50" fmla="*/ 2147483647 w 1046"/>
                <a:gd name="T51" fmla="*/ 2147483647 h 564"/>
                <a:gd name="T52" fmla="*/ 2147483647 w 1046"/>
                <a:gd name="T53" fmla="*/ 2147483647 h 564"/>
                <a:gd name="T54" fmla="*/ 2147483647 w 1046"/>
                <a:gd name="T55" fmla="*/ 2147483647 h 564"/>
                <a:gd name="T56" fmla="*/ 2147483647 w 1046"/>
                <a:gd name="T57" fmla="*/ 2147483647 h 564"/>
                <a:gd name="T58" fmla="*/ 2147483647 w 1046"/>
                <a:gd name="T59" fmla="*/ 2147483647 h 564"/>
                <a:gd name="T60" fmla="*/ 2147483647 w 1046"/>
                <a:gd name="T61" fmla="*/ 2147483647 h 564"/>
                <a:gd name="T62" fmla="*/ 2147483647 w 1046"/>
                <a:gd name="T63" fmla="*/ 2147483647 h 564"/>
                <a:gd name="T64" fmla="*/ 2147483647 w 1046"/>
                <a:gd name="T65" fmla="*/ 2147483647 h 564"/>
                <a:gd name="T66" fmla="*/ 2147483647 w 1046"/>
                <a:gd name="T67" fmla="*/ 2147483647 h 564"/>
                <a:gd name="T68" fmla="*/ 2147483647 w 1046"/>
                <a:gd name="T69" fmla="*/ 2147483647 h 564"/>
                <a:gd name="T70" fmla="*/ 2147483647 w 1046"/>
                <a:gd name="T71" fmla="*/ 2147483647 h 564"/>
                <a:gd name="T72" fmla="*/ 2147483647 w 1046"/>
                <a:gd name="T73" fmla="*/ 2147483647 h 564"/>
                <a:gd name="T74" fmla="*/ 2147483647 w 1046"/>
                <a:gd name="T75" fmla="*/ 2147483647 h 564"/>
                <a:gd name="T76" fmla="*/ 2147483647 w 1046"/>
                <a:gd name="T77" fmla="*/ 2147483647 h 564"/>
                <a:gd name="T78" fmla="*/ 2147483647 w 1046"/>
                <a:gd name="T79" fmla="*/ 2147483647 h 564"/>
                <a:gd name="T80" fmla="*/ 2147483647 w 1046"/>
                <a:gd name="T81" fmla="*/ 2147483647 h 564"/>
                <a:gd name="T82" fmla="*/ 2147483647 w 1046"/>
                <a:gd name="T83" fmla="*/ 2147483647 h 564"/>
                <a:gd name="T84" fmla="*/ 2147483647 w 1046"/>
                <a:gd name="T85" fmla="*/ 2147483647 h 564"/>
                <a:gd name="T86" fmla="*/ 2147483647 w 1046"/>
                <a:gd name="T87" fmla="*/ 2147483647 h 564"/>
                <a:gd name="T88" fmla="*/ 2147483647 w 1046"/>
                <a:gd name="T89" fmla="*/ 2147483647 h 564"/>
                <a:gd name="T90" fmla="*/ 2147483647 w 1046"/>
                <a:gd name="T91" fmla="*/ 2147483647 h 564"/>
                <a:gd name="T92" fmla="*/ 2147483647 w 1046"/>
                <a:gd name="T93" fmla="*/ 2147483647 h 564"/>
                <a:gd name="T94" fmla="*/ 2147483647 w 1046"/>
                <a:gd name="T95" fmla="*/ 2147483647 h 564"/>
                <a:gd name="T96" fmla="*/ 2147483647 w 1046"/>
                <a:gd name="T97" fmla="*/ 2147483647 h 564"/>
                <a:gd name="T98" fmla="*/ 2147483647 w 1046"/>
                <a:gd name="T99" fmla="*/ 2147483647 h 564"/>
                <a:gd name="T100" fmla="*/ 2147483647 w 1046"/>
                <a:gd name="T101" fmla="*/ 2147483647 h 564"/>
                <a:gd name="T102" fmla="*/ 2147483647 w 1046"/>
                <a:gd name="T103" fmla="*/ 2147483647 h 564"/>
                <a:gd name="T104" fmla="*/ 2147483647 w 1046"/>
                <a:gd name="T105" fmla="*/ 2147483647 h 564"/>
                <a:gd name="T106" fmla="*/ 2147483647 w 1046"/>
                <a:gd name="T107" fmla="*/ 2147483647 h 564"/>
                <a:gd name="T108" fmla="*/ 2147483647 w 1046"/>
                <a:gd name="T109" fmla="*/ 2147483647 h 564"/>
                <a:gd name="T110" fmla="*/ 2147483647 w 1046"/>
                <a:gd name="T111" fmla="*/ 2147483647 h 564"/>
                <a:gd name="T112" fmla="*/ 2147483647 w 1046"/>
                <a:gd name="T113" fmla="*/ 2147483647 h 564"/>
                <a:gd name="T114" fmla="*/ 2147483647 w 1046"/>
                <a:gd name="T115" fmla="*/ 2147483647 h 5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6"/>
                <a:gd name="T175" fmla="*/ 0 h 564"/>
                <a:gd name="T176" fmla="*/ 1046 w 1046"/>
                <a:gd name="T177" fmla="*/ 564 h 5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6" h="564">
                  <a:moveTo>
                    <a:pt x="297" y="0"/>
                  </a:moveTo>
                  <a:lnTo>
                    <a:pt x="1046" y="0"/>
                  </a:lnTo>
                  <a:lnTo>
                    <a:pt x="1023" y="18"/>
                  </a:lnTo>
                  <a:lnTo>
                    <a:pt x="1000" y="39"/>
                  </a:lnTo>
                  <a:lnTo>
                    <a:pt x="979" y="61"/>
                  </a:lnTo>
                  <a:lnTo>
                    <a:pt x="961" y="84"/>
                  </a:lnTo>
                  <a:lnTo>
                    <a:pt x="945" y="112"/>
                  </a:lnTo>
                  <a:lnTo>
                    <a:pt x="932" y="142"/>
                  </a:lnTo>
                  <a:lnTo>
                    <a:pt x="845" y="142"/>
                  </a:lnTo>
                  <a:lnTo>
                    <a:pt x="845" y="564"/>
                  </a:lnTo>
                  <a:lnTo>
                    <a:pt x="704" y="564"/>
                  </a:lnTo>
                  <a:lnTo>
                    <a:pt x="704" y="147"/>
                  </a:lnTo>
                  <a:lnTo>
                    <a:pt x="662" y="142"/>
                  </a:lnTo>
                  <a:lnTo>
                    <a:pt x="618" y="141"/>
                  </a:lnTo>
                  <a:lnTo>
                    <a:pt x="571" y="141"/>
                  </a:lnTo>
                  <a:lnTo>
                    <a:pt x="522" y="141"/>
                  </a:lnTo>
                  <a:lnTo>
                    <a:pt x="471" y="142"/>
                  </a:lnTo>
                  <a:lnTo>
                    <a:pt x="457" y="141"/>
                  </a:lnTo>
                  <a:lnTo>
                    <a:pt x="441" y="141"/>
                  </a:lnTo>
                  <a:lnTo>
                    <a:pt x="422" y="140"/>
                  </a:lnTo>
                  <a:lnTo>
                    <a:pt x="402" y="139"/>
                  </a:lnTo>
                  <a:lnTo>
                    <a:pt x="382" y="138"/>
                  </a:lnTo>
                  <a:lnTo>
                    <a:pt x="361" y="139"/>
                  </a:lnTo>
                  <a:lnTo>
                    <a:pt x="342" y="140"/>
                  </a:lnTo>
                  <a:lnTo>
                    <a:pt x="323" y="142"/>
                  </a:lnTo>
                  <a:lnTo>
                    <a:pt x="308" y="145"/>
                  </a:lnTo>
                  <a:lnTo>
                    <a:pt x="295" y="152"/>
                  </a:lnTo>
                  <a:lnTo>
                    <a:pt x="285" y="160"/>
                  </a:lnTo>
                  <a:lnTo>
                    <a:pt x="279" y="170"/>
                  </a:lnTo>
                  <a:lnTo>
                    <a:pt x="279" y="183"/>
                  </a:lnTo>
                  <a:lnTo>
                    <a:pt x="283" y="194"/>
                  </a:lnTo>
                  <a:lnTo>
                    <a:pt x="291" y="203"/>
                  </a:lnTo>
                  <a:lnTo>
                    <a:pt x="301" y="208"/>
                  </a:lnTo>
                  <a:lnTo>
                    <a:pt x="316" y="211"/>
                  </a:lnTo>
                  <a:lnTo>
                    <a:pt x="331" y="212"/>
                  </a:lnTo>
                  <a:lnTo>
                    <a:pt x="348" y="212"/>
                  </a:lnTo>
                  <a:lnTo>
                    <a:pt x="367" y="211"/>
                  </a:lnTo>
                  <a:lnTo>
                    <a:pt x="385" y="210"/>
                  </a:lnTo>
                  <a:lnTo>
                    <a:pt x="403" y="209"/>
                  </a:lnTo>
                  <a:lnTo>
                    <a:pt x="422" y="209"/>
                  </a:lnTo>
                  <a:lnTo>
                    <a:pt x="439" y="210"/>
                  </a:lnTo>
                  <a:lnTo>
                    <a:pt x="466" y="217"/>
                  </a:lnTo>
                  <a:lnTo>
                    <a:pt x="491" y="228"/>
                  </a:lnTo>
                  <a:lnTo>
                    <a:pt x="513" y="241"/>
                  </a:lnTo>
                  <a:lnTo>
                    <a:pt x="532" y="258"/>
                  </a:lnTo>
                  <a:lnTo>
                    <a:pt x="547" y="278"/>
                  </a:lnTo>
                  <a:lnTo>
                    <a:pt x="560" y="300"/>
                  </a:lnTo>
                  <a:lnTo>
                    <a:pt x="570" y="324"/>
                  </a:lnTo>
                  <a:lnTo>
                    <a:pt x="577" y="348"/>
                  </a:lnTo>
                  <a:lnTo>
                    <a:pt x="580" y="374"/>
                  </a:lnTo>
                  <a:lnTo>
                    <a:pt x="581" y="399"/>
                  </a:lnTo>
                  <a:lnTo>
                    <a:pt x="579" y="425"/>
                  </a:lnTo>
                  <a:lnTo>
                    <a:pt x="572" y="449"/>
                  </a:lnTo>
                  <a:lnTo>
                    <a:pt x="564" y="473"/>
                  </a:lnTo>
                  <a:lnTo>
                    <a:pt x="551" y="495"/>
                  </a:lnTo>
                  <a:lnTo>
                    <a:pt x="536" y="515"/>
                  </a:lnTo>
                  <a:lnTo>
                    <a:pt x="517" y="532"/>
                  </a:lnTo>
                  <a:lnTo>
                    <a:pt x="494" y="546"/>
                  </a:lnTo>
                  <a:lnTo>
                    <a:pt x="468" y="557"/>
                  </a:lnTo>
                  <a:lnTo>
                    <a:pt x="439" y="564"/>
                  </a:lnTo>
                  <a:lnTo>
                    <a:pt x="0" y="564"/>
                  </a:lnTo>
                  <a:lnTo>
                    <a:pt x="17" y="551"/>
                  </a:lnTo>
                  <a:lnTo>
                    <a:pt x="32" y="534"/>
                  </a:lnTo>
                  <a:lnTo>
                    <a:pt x="47" y="516"/>
                  </a:lnTo>
                  <a:lnTo>
                    <a:pt x="61" y="496"/>
                  </a:lnTo>
                  <a:lnTo>
                    <a:pt x="75" y="477"/>
                  </a:lnTo>
                  <a:lnTo>
                    <a:pt x="90" y="458"/>
                  </a:lnTo>
                  <a:lnTo>
                    <a:pt x="105" y="443"/>
                  </a:lnTo>
                  <a:lnTo>
                    <a:pt x="123" y="429"/>
                  </a:lnTo>
                  <a:lnTo>
                    <a:pt x="142" y="422"/>
                  </a:lnTo>
                  <a:lnTo>
                    <a:pt x="156" y="419"/>
                  </a:lnTo>
                  <a:lnTo>
                    <a:pt x="174" y="418"/>
                  </a:lnTo>
                  <a:lnTo>
                    <a:pt x="194" y="418"/>
                  </a:lnTo>
                  <a:lnTo>
                    <a:pt x="216" y="419"/>
                  </a:lnTo>
                  <a:lnTo>
                    <a:pt x="240" y="420"/>
                  </a:lnTo>
                  <a:lnTo>
                    <a:pt x="267" y="422"/>
                  </a:lnTo>
                  <a:lnTo>
                    <a:pt x="292" y="424"/>
                  </a:lnTo>
                  <a:lnTo>
                    <a:pt x="318" y="425"/>
                  </a:lnTo>
                  <a:lnTo>
                    <a:pt x="343" y="425"/>
                  </a:lnTo>
                  <a:lnTo>
                    <a:pt x="367" y="425"/>
                  </a:lnTo>
                  <a:lnTo>
                    <a:pt x="389" y="423"/>
                  </a:lnTo>
                  <a:lnTo>
                    <a:pt x="408" y="419"/>
                  </a:lnTo>
                  <a:lnTo>
                    <a:pt x="423" y="415"/>
                  </a:lnTo>
                  <a:lnTo>
                    <a:pt x="434" y="407"/>
                  </a:lnTo>
                  <a:lnTo>
                    <a:pt x="442" y="397"/>
                  </a:lnTo>
                  <a:lnTo>
                    <a:pt x="443" y="385"/>
                  </a:lnTo>
                  <a:lnTo>
                    <a:pt x="441" y="373"/>
                  </a:lnTo>
                  <a:lnTo>
                    <a:pt x="434" y="362"/>
                  </a:lnTo>
                  <a:lnTo>
                    <a:pt x="424" y="357"/>
                  </a:lnTo>
                  <a:lnTo>
                    <a:pt x="411" y="352"/>
                  </a:lnTo>
                  <a:lnTo>
                    <a:pt x="395" y="351"/>
                  </a:lnTo>
                  <a:lnTo>
                    <a:pt x="379" y="350"/>
                  </a:lnTo>
                  <a:lnTo>
                    <a:pt x="361" y="351"/>
                  </a:lnTo>
                  <a:lnTo>
                    <a:pt x="342" y="352"/>
                  </a:lnTo>
                  <a:lnTo>
                    <a:pt x="324" y="354"/>
                  </a:lnTo>
                  <a:lnTo>
                    <a:pt x="307" y="355"/>
                  </a:lnTo>
                  <a:lnTo>
                    <a:pt x="290" y="354"/>
                  </a:lnTo>
                  <a:lnTo>
                    <a:pt x="275" y="352"/>
                  </a:lnTo>
                  <a:lnTo>
                    <a:pt x="248" y="346"/>
                  </a:lnTo>
                  <a:lnTo>
                    <a:pt x="224" y="335"/>
                  </a:lnTo>
                  <a:lnTo>
                    <a:pt x="203" y="319"/>
                  </a:lnTo>
                  <a:lnTo>
                    <a:pt x="185" y="301"/>
                  </a:lnTo>
                  <a:lnTo>
                    <a:pt x="169" y="281"/>
                  </a:lnTo>
                  <a:lnTo>
                    <a:pt x="158" y="258"/>
                  </a:lnTo>
                  <a:lnTo>
                    <a:pt x="148" y="234"/>
                  </a:lnTo>
                  <a:lnTo>
                    <a:pt x="143" y="209"/>
                  </a:lnTo>
                  <a:lnTo>
                    <a:pt x="141" y="182"/>
                  </a:lnTo>
                  <a:lnTo>
                    <a:pt x="141" y="157"/>
                  </a:lnTo>
                  <a:lnTo>
                    <a:pt x="145" y="131"/>
                  </a:lnTo>
                  <a:lnTo>
                    <a:pt x="152" y="105"/>
                  </a:lnTo>
                  <a:lnTo>
                    <a:pt x="162" y="82"/>
                  </a:lnTo>
                  <a:lnTo>
                    <a:pt x="176" y="61"/>
                  </a:lnTo>
                  <a:lnTo>
                    <a:pt x="193" y="42"/>
                  </a:lnTo>
                  <a:lnTo>
                    <a:pt x="214" y="25"/>
                  </a:lnTo>
                  <a:lnTo>
                    <a:pt x="238" y="13"/>
                  </a:lnTo>
                  <a:lnTo>
                    <a:pt x="266" y="4"/>
                  </a:lnTo>
                  <a:lnTo>
                    <a:pt x="297"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1" name="Freeform 18"/>
            <p:cNvSpPr>
              <a:spLocks noChangeArrowheads="1"/>
            </p:cNvSpPr>
            <p:nvPr/>
          </p:nvSpPr>
          <p:spPr bwMode="auto">
            <a:xfrm>
              <a:off x="1211263" y="0"/>
              <a:ext cx="855663" cy="879475"/>
            </a:xfrm>
            <a:custGeom>
              <a:avLst/>
              <a:gdLst>
                <a:gd name="T0" fmla="*/ 0 w 539"/>
                <a:gd name="T1" fmla="*/ 0 h 554"/>
                <a:gd name="T2" fmla="*/ 2147483647 w 539"/>
                <a:gd name="T3" fmla="*/ 0 h 554"/>
                <a:gd name="T4" fmla="*/ 2147483647 w 539"/>
                <a:gd name="T5" fmla="*/ 2147483647 h 554"/>
                <a:gd name="T6" fmla="*/ 2147483647 w 539"/>
                <a:gd name="T7" fmla="*/ 2147483647 h 554"/>
                <a:gd name="T8" fmla="*/ 2147483647 w 539"/>
                <a:gd name="T9" fmla="*/ 2147483647 h 554"/>
                <a:gd name="T10" fmla="*/ 2147483647 w 539"/>
                <a:gd name="T11" fmla="*/ 2147483647 h 554"/>
                <a:gd name="T12" fmla="*/ 2147483647 w 539"/>
                <a:gd name="T13" fmla="*/ 2147483647 h 554"/>
                <a:gd name="T14" fmla="*/ 2147483647 w 539"/>
                <a:gd name="T15" fmla="*/ 2147483647 h 554"/>
                <a:gd name="T16" fmla="*/ 2147483647 w 539"/>
                <a:gd name="T17" fmla="*/ 2147483647 h 554"/>
                <a:gd name="T18" fmla="*/ 2147483647 w 539"/>
                <a:gd name="T19" fmla="*/ 2147483647 h 554"/>
                <a:gd name="T20" fmla="*/ 2147483647 w 539"/>
                <a:gd name="T21" fmla="*/ 2147483647 h 554"/>
                <a:gd name="T22" fmla="*/ 2147483647 w 539"/>
                <a:gd name="T23" fmla="*/ 2147483647 h 554"/>
                <a:gd name="T24" fmla="*/ 2147483647 w 539"/>
                <a:gd name="T25" fmla="*/ 2147483647 h 554"/>
                <a:gd name="T26" fmla="*/ 2147483647 w 539"/>
                <a:gd name="T27" fmla="*/ 2147483647 h 554"/>
                <a:gd name="T28" fmla="*/ 2147483647 w 539"/>
                <a:gd name="T29" fmla="*/ 2147483647 h 554"/>
                <a:gd name="T30" fmla="*/ 2147483647 w 539"/>
                <a:gd name="T31" fmla="*/ 2147483647 h 554"/>
                <a:gd name="T32" fmla="*/ 2147483647 w 539"/>
                <a:gd name="T33" fmla="*/ 2147483647 h 554"/>
                <a:gd name="T34" fmla="*/ 2147483647 w 539"/>
                <a:gd name="T35" fmla="*/ 2147483647 h 554"/>
                <a:gd name="T36" fmla="*/ 2147483647 w 539"/>
                <a:gd name="T37" fmla="*/ 2147483647 h 554"/>
                <a:gd name="T38" fmla="*/ 2147483647 w 539"/>
                <a:gd name="T39" fmla="*/ 2147483647 h 554"/>
                <a:gd name="T40" fmla="*/ 2147483647 w 539"/>
                <a:gd name="T41" fmla="*/ 2147483647 h 554"/>
                <a:gd name="T42" fmla="*/ 2147483647 w 539"/>
                <a:gd name="T43" fmla="*/ 2147483647 h 554"/>
                <a:gd name="T44" fmla="*/ 2147483647 w 539"/>
                <a:gd name="T45" fmla="*/ 2147483647 h 554"/>
                <a:gd name="T46" fmla="*/ 2147483647 w 539"/>
                <a:gd name="T47" fmla="*/ 2147483647 h 554"/>
                <a:gd name="T48" fmla="*/ 2147483647 w 539"/>
                <a:gd name="T49" fmla="*/ 2147483647 h 554"/>
                <a:gd name="T50" fmla="*/ 2147483647 w 539"/>
                <a:gd name="T51" fmla="*/ 2147483647 h 554"/>
                <a:gd name="T52" fmla="*/ 2147483647 w 539"/>
                <a:gd name="T53" fmla="*/ 2147483647 h 554"/>
                <a:gd name="T54" fmla="*/ 2147483647 w 539"/>
                <a:gd name="T55" fmla="*/ 2147483647 h 554"/>
                <a:gd name="T56" fmla="*/ 2147483647 w 539"/>
                <a:gd name="T57" fmla="*/ 2147483647 h 554"/>
                <a:gd name="T58" fmla="*/ 2147483647 w 539"/>
                <a:gd name="T59" fmla="*/ 2147483647 h 554"/>
                <a:gd name="T60" fmla="*/ 2147483647 w 539"/>
                <a:gd name="T61" fmla="*/ 2147483647 h 554"/>
                <a:gd name="T62" fmla="*/ 2147483647 w 539"/>
                <a:gd name="T63" fmla="*/ 2147483647 h 554"/>
                <a:gd name="T64" fmla="*/ 0 w 539"/>
                <a:gd name="T65" fmla="*/ 0 h 5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9"/>
                <a:gd name="T100" fmla="*/ 0 h 554"/>
                <a:gd name="T101" fmla="*/ 539 w 539"/>
                <a:gd name="T102" fmla="*/ 554 h 5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9" h="554">
                  <a:moveTo>
                    <a:pt x="0" y="0"/>
                  </a:moveTo>
                  <a:lnTo>
                    <a:pt x="539" y="0"/>
                  </a:lnTo>
                  <a:lnTo>
                    <a:pt x="515" y="17"/>
                  </a:lnTo>
                  <a:lnTo>
                    <a:pt x="495" y="37"/>
                  </a:lnTo>
                  <a:lnTo>
                    <a:pt x="476" y="61"/>
                  </a:lnTo>
                  <a:lnTo>
                    <a:pt x="461" y="86"/>
                  </a:lnTo>
                  <a:lnTo>
                    <a:pt x="446" y="113"/>
                  </a:lnTo>
                  <a:lnTo>
                    <a:pt x="434" y="142"/>
                  </a:lnTo>
                  <a:lnTo>
                    <a:pt x="256" y="142"/>
                  </a:lnTo>
                  <a:lnTo>
                    <a:pt x="256" y="422"/>
                  </a:lnTo>
                  <a:lnTo>
                    <a:pt x="232" y="444"/>
                  </a:lnTo>
                  <a:lnTo>
                    <a:pt x="208" y="468"/>
                  </a:lnTo>
                  <a:lnTo>
                    <a:pt x="184" y="493"/>
                  </a:lnTo>
                  <a:lnTo>
                    <a:pt x="159" y="516"/>
                  </a:lnTo>
                  <a:lnTo>
                    <a:pt x="136" y="537"/>
                  </a:lnTo>
                  <a:lnTo>
                    <a:pt x="114" y="554"/>
                  </a:lnTo>
                  <a:lnTo>
                    <a:pt x="110" y="509"/>
                  </a:lnTo>
                  <a:lnTo>
                    <a:pt x="110" y="462"/>
                  </a:lnTo>
                  <a:lnTo>
                    <a:pt x="112" y="414"/>
                  </a:lnTo>
                  <a:lnTo>
                    <a:pt x="115" y="366"/>
                  </a:lnTo>
                  <a:lnTo>
                    <a:pt x="118" y="318"/>
                  </a:lnTo>
                  <a:lnTo>
                    <a:pt x="121" y="270"/>
                  </a:lnTo>
                  <a:lnTo>
                    <a:pt x="122" y="223"/>
                  </a:lnTo>
                  <a:lnTo>
                    <a:pt x="119" y="179"/>
                  </a:lnTo>
                  <a:lnTo>
                    <a:pt x="114" y="137"/>
                  </a:lnTo>
                  <a:lnTo>
                    <a:pt x="106" y="113"/>
                  </a:lnTo>
                  <a:lnTo>
                    <a:pt x="96" y="93"/>
                  </a:lnTo>
                  <a:lnTo>
                    <a:pt x="82" y="74"/>
                  </a:lnTo>
                  <a:lnTo>
                    <a:pt x="66" y="57"/>
                  </a:lnTo>
                  <a:lnTo>
                    <a:pt x="50" y="42"/>
                  </a:lnTo>
                  <a:lnTo>
                    <a:pt x="32" y="27"/>
                  </a:lnTo>
                  <a:lnTo>
                    <a:pt x="15" y="13"/>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2" name="Freeform 20"/>
            <p:cNvSpPr>
              <a:spLocks noChangeArrowheads="1"/>
            </p:cNvSpPr>
            <p:nvPr/>
          </p:nvSpPr>
          <p:spPr bwMode="auto">
            <a:xfrm>
              <a:off x="608013" y="0"/>
              <a:ext cx="720725" cy="879475"/>
            </a:xfrm>
            <a:custGeom>
              <a:avLst/>
              <a:gdLst>
                <a:gd name="T0" fmla="*/ 2147483647 w 454"/>
                <a:gd name="T1" fmla="*/ 0 h 554"/>
                <a:gd name="T2" fmla="*/ 2147483647 w 454"/>
                <a:gd name="T3" fmla="*/ 2147483647 h 554"/>
                <a:gd name="T4" fmla="*/ 2147483647 w 454"/>
                <a:gd name="T5" fmla="*/ 2147483647 h 554"/>
                <a:gd name="T6" fmla="*/ 2147483647 w 454"/>
                <a:gd name="T7" fmla="*/ 2147483647 h 554"/>
                <a:gd name="T8" fmla="*/ 2147483647 w 454"/>
                <a:gd name="T9" fmla="*/ 2147483647 h 554"/>
                <a:gd name="T10" fmla="*/ 2147483647 w 454"/>
                <a:gd name="T11" fmla="*/ 2147483647 h 554"/>
                <a:gd name="T12" fmla="*/ 2147483647 w 454"/>
                <a:gd name="T13" fmla="*/ 2147483647 h 554"/>
                <a:gd name="T14" fmla="*/ 2147483647 w 454"/>
                <a:gd name="T15" fmla="*/ 2147483647 h 554"/>
                <a:gd name="T16" fmla="*/ 2147483647 w 454"/>
                <a:gd name="T17" fmla="*/ 2147483647 h 554"/>
                <a:gd name="T18" fmla="*/ 2147483647 w 454"/>
                <a:gd name="T19" fmla="*/ 2147483647 h 554"/>
                <a:gd name="T20" fmla="*/ 2147483647 w 454"/>
                <a:gd name="T21" fmla="*/ 2147483647 h 554"/>
                <a:gd name="T22" fmla="*/ 2147483647 w 454"/>
                <a:gd name="T23" fmla="*/ 2147483647 h 554"/>
                <a:gd name="T24" fmla="*/ 2147483647 w 454"/>
                <a:gd name="T25" fmla="*/ 2147483647 h 554"/>
                <a:gd name="T26" fmla="*/ 2147483647 w 454"/>
                <a:gd name="T27" fmla="*/ 2147483647 h 554"/>
                <a:gd name="T28" fmla="*/ 0 w 454"/>
                <a:gd name="T29" fmla="*/ 2147483647 h 554"/>
                <a:gd name="T30" fmla="*/ 2147483647 w 454"/>
                <a:gd name="T31" fmla="*/ 2147483647 h 554"/>
                <a:gd name="T32" fmla="*/ 2147483647 w 454"/>
                <a:gd name="T33" fmla="*/ 2147483647 h 554"/>
                <a:gd name="T34" fmla="*/ 2147483647 w 454"/>
                <a:gd name="T35" fmla="*/ 2147483647 h 554"/>
                <a:gd name="T36" fmla="*/ 2147483647 w 454"/>
                <a:gd name="T37" fmla="*/ 2147483647 h 554"/>
                <a:gd name="T38" fmla="*/ 2147483647 w 454"/>
                <a:gd name="T39" fmla="*/ 2147483647 h 554"/>
                <a:gd name="T40" fmla="*/ 2147483647 w 454"/>
                <a:gd name="T41" fmla="*/ 2147483647 h 554"/>
                <a:gd name="T42" fmla="*/ 2147483647 w 454"/>
                <a:gd name="T43" fmla="*/ 2147483647 h 554"/>
                <a:gd name="T44" fmla="*/ 2147483647 w 454"/>
                <a:gd name="T45" fmla="*/ 2147483647 h 554"/>
                <a:gd name="T46" fmla="*/ 2147483647 w 454"/>
                <a:gd name="T47" fmla="*/ 2147483647 h 554"/>
                <a:gd name="T48" fmla="*/ 2147483647 w 454"/>
                <a:gd name="T49" fmla="*/ 2147483647 h 554"/>
                <a:gd name="T50" fmla="*/ 2147483647 w 454"/>
                <a:gd name="T51" fmla="*/ 2147483647 h 554"/>
                <a:gd name="T52" fmla="*/ 2147483647 w 454"/>
                <a:gd name="T53" fmla="*/ 2147483647 h 554"/>
                <a:gd name="T54" fmla="*/ 2147483647 w 454"/>
                <a:gd name="T55" fmla="*/ 2147483647 h 554"/>
                <a:gd name="T56" fmla="*/ 2147483647 w 454"/>
                <a:gd name="T57" fmla="*/ 2147483647 h 554"/>
                <a:gd name="T58" fmla="*/ 2147483647 w 454"/>
                <a:gd name="T59" fmla="*/ 2147483647 h 554"/>
                <a:gd name="T60" fmla="*/ 2147483647 w 454"/>
                <a:gd name="T61" fmla="*/ 2147483647 h 554"/>
                <a:gd name="T62" fmla="*/ 2147483647 w 454"/>
                <a:gd name="T63" fmla="*/ 2147483647 h 5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4"/>
                <a:gd name="T97" fmla="*/ 0 h 554"/>
                <a:gd name="T98" fmla="*/ 454 w 454"/>
                <a:gd name="T99" fmla="*/ 554 h 5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4" h="554">
                  <a:moveTo>
                    <a:pt x="0" y="0"/>
                  </a:moveTo>
                  <a:lnTo>
                    <a:pt x="238" y="0"/>
                  </a:lnTo>
                  <a:lnTo>
                    <a:pt x="277" y="6"/>
                  </a:lnTo>
                  <a:lnTo>
                    <a:pt x="312" y="18"/>
                  </a:lnTo>
                  <a:lnTo>
                    <a:pt x="344" y="35"/>
                  </a:lnTo>
                  <a:lnTo>
                    <a:pt x="373" y="56"/>
                  </a:lnTo>
                  <a:lnTo>
                    <a:pt x="399" y="81"/>
                  </a:lnTo>
                  <a:lnTo>
                    <a:pt x="420" y="109"/>
                  </a:lnTo>
                  <a:lnTo>
                    <a:pt x="435" y="139"/>
                  </a:lnTo>
                  <a:lnTo>
                    <a:pt x="447" y="172"/>
                  </a:lnTo>
                  <a:lnTo>
                    <a:pt x="453" y="206"/>
                  </a:lnTo>
                  <a:lnTo>
                    <a:pt x="454" y="246"/>
                  </a:lnTo>
                  <a:lnTo>
                    <a:pt x="449" y="283"/>
                  </a:lnTo>
                  <a:lnTo>
                    <a:pt x="439" y="318"/>
                  </a:lnTo>
                  <a:lnTo>
                    <a:pt x="422" y="348"/>
                  </a:lnTo>
                  <a:lnTo>
                    <a:pt x="402" y="376"/>
                  </a:lnTo>
                  <a:lnTo>
                    <a:pt x="377" y="400"/>
                  </a:lnTo>
                  <a:lnTo>
                    <a:pt x="348" y="420"/>
                  </a:lnTo>
                  <a:lnTo>
                    <a:pt x="315" y="437"/>
                  </a:lnTo>
                  <a:lnTo>
                    <a:pt x="277" y="449"/>
                  </a:lnTo>
                  <a:lnTo>
                    <a:pt x="236" y="458"/>
                  </a:lnTo>
                  <a:lnTo>
                    <a:pt x="193" y="463"/>
                  </a:lnTo>
                  <a:lnTo>
                    <a:pt x="146" y="463"/>
                  </a:lnTo>
                  <a:lnTo>
                    <a:pt x="96" y="458"/>
                  </a:lnTo>
                  <a:lnTo>
                    <a:pt x="81" y="474"/>
                  </a:lnTo>
                  <a:lnTo>
                    <a:pt x="64" y="493"/>
                  </a:lnTo>
                  <a:lnTo>
                    <a:pt x="48" y="512"/>
                  </a:lnTo>
                  <a:lnTo>
                    <a:pt x="32" y="529"/>
                  </a:lnTo>
                  <a:lnTo>
                    <a:pt x="17" y="544"/>
                  </a:lnTo>
                  <a:lnTo>
                    <a:pt x="0" y="554"/>
                  </a:lnTo>
                  <a:lnTo>
                    <a:pt x="0" y="454"/>
                  </a:lnTo>
                  <a:lnTo>
                    <a:pt x="24" y="436"/>
                  </a:lnTo>
                  <a:lnTo>
                    <a:pt x="47" y="415"/>
                  </a:lnTo>
                  <a:lnTo>
                    <a:pt x="65" y="393"/>
                  </a:lnTo>
                  <a:lnTo>
                    <a:pt x="82" y="368"/>
                  </a:lnTo>
                  <a:lnTo>
                    <a:pt x="99" y="342"/>
                  </a:lnTo>
                  <a:lnTo>
                    <a:pt x="115" y="316"/>
                  </a:lnTo>
                  <a:lnTo>
                    <a:pt x="145" y="318"/>
                  </a:lnTo>
                  <a:lnTo>
                    <a:pt x="173" y="318"/>
                  </a:lnTo>
                  <a:lnTo>
                    <a:pt x="199" y="317"/>
                  </a:lnTo>
                  <a:lnTo>
                    <a:pt x="224" y="315"/>
                  </a:lnTo>
                  <a:lnTo>
                    <a:pt x="246" y="309"/>
                  </a:lnTo>
                  <a:lnTo>
                    <a:pt x="266" y="302"/>
                  </a:lnTo>
                  <a:lnTo>
                    <a:pt x="282" y="292"/>
                  </a:lnTo>
                  <a:lnTo>
                    <a:pt x="295" y="280"/>
                  </a:lnTo>
                  <a:lnTo>
                    <a:pt x="305" y="265"/>
                  </a:lnTo>
                  <a:lnTo>
                    <a:pt x="310" y="247"/>
                  </a:lnTo>
                  <a:lnTo>
                    <a:pt x="311" y="224"/>
                  </a:lnTo>
                  <a:lnTo>
                    <a:pt x="308" y="202"/>
                  </a:lnTo>
                  <a:lnTo>
                    <a:pt x="301" y="185"/>
                  </a:lnTo>
                  <a:lnTo>
                    <a:pt x="290" y="171"/>
                  </a:lnTo>
                  <a:lnTo>
                    <a:pt x="276" y="160"/>
                  </a:lnTo>
                  <a:lnTo>
                    <a:pt x="259" y="152"/>
                  </a:lnTo>
                  <a:lnTo>
                    <a:pt x="239" y="147"/>
                  </a:lnTo>
                  <a:lnTo>
                    <a:pt x="217" y="142"/>
                  </a:lnTo>
                  <a:lnTo>
                    <a:pt x="193" y="141"/>
                  </a:lnTo>
                  <a:lnTo>
                    <a:pt x="166" y="140"/>
                  </a:lnTo>
                  <a:lnTo>
                    <a:pt x="139" y="141"/>
                  </a:lnTo>
                  <a:lnTo>
                    <a:pt x="110" y="142"/>
                  </a:lnTo>
                  <a:lnTo>
                    <a:pt x="99" y="112"/>
                  </a:lnTo>
                  <a:lnTo>
                    <a:pt x="83" y="85"/>
                  </a:lnTo>
                  <a:lnTo>
                    <a:pt x="65" y="61"/>
                  </a:lnTo>
                  <a:lnTo>
                    <a:pt x="46" y="39"/>
                  </a:lnTo>
                  <a:lnTo>
                    <a:pt x="24" y="18"/>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sp>
          <p:nvSpPr>
            <p:cNvPr id="2063" name="Freeform 22"/>
            <p:cNvSpPr>
              <a:spLocks noChangeArrowheads="1"/>
            </p:cNvSpPr>
            <p:nvPr/>
          </p:nvSpPr>
          <p:spPr bwMode="auto">
            <a:xfrm>
              <a:off x="0" y="0"/>
              <a:ext cx="719138" cy="889000"/>
            </a:xfrm>
            <a:custGeom>
              <a:avLst/>
              <a:gdLst>
                <a:gd name="T0" fmla="*/ 2147483647 w 453"/>
                <a:gd name="T1" fmla="*/ 0 h 560"/>
                <a:gd name="T2" fmla="*/ 2147483647 w 453"/>
                <a:gd name="T3" fmla="*/ 2147483647 h 560"/>
                <a:gd name="T4" fmla="*/ 2147483647 w 453"/>
                <a:gd name="T5" fmla="*/ 2147483647 h 560"/>
                <a:gd name="T6" fmla="*/ 2147483647 w 453"/>
                <a:gd name="T7" fmla="*/ 2147483647 h 560"/>
                <a:gd name="T8" fmla="*/ 2147483647 w 453"/>
                <a:gd name="T9" fmla="*/ 2147483647 h 560"/>
                <a:gd name="T10" fmla="*/ 2147483647 w 453"/>
                <a:gd name="T11" fmla="*/ 2147483647 h 560"/>
                <a:gd name="T12" fmla="*/ 2147483647 w 453"/>
                <a:gd name="T13" fmla="*/ 2147483647 h 560"/>
                <a:gd name="T14" fmla="*/ 2147483647 w 453"/>
                <a:gd name="T15" fmla="*/ 2147483647 h 560"/>
                <a:gd name="T16" fmla="*/ 2147483647 w 453"/>
                <a:gd name="T17" fmla="*/ 2147483647 h 560"/>
                <a:gd name="T18" fmla="*/ 2147483647 w 453"/>
                <a:gd name="T19" fmla="*/ 2147483647 h 560"/>
                <a:gd name="T20" fmla="*/ 2147483647 w 453"/>
                <a:gd name="T21" fmla="*/ 2147483647 h 560"/>
                <a:gd name="T22" fmla="*/ 2147483647 w 453"/>
                <a:gd name="T23" fmla="*/ 2147483647 h 560"/>
                <a:gd name="T24" fmla="*/ 2147483647 w 453"/>
                <a:gd name="T25" fmla="*/ 2147483647 h 560"/>
                <a:gd name="T26" fmla="*/ 2147483647 w 453"/>
                <a:gd name="T27" fmla="*/ 2147483647 h 560"/>
                <a:gd name="T28" fmla="*/ 2147483647 w 453"/>
                <a:gd name="T29" fmla="*/ 2147483647 h 560"/>
                <a:gd name="T30" fmla="*/ 0 w 453"/>
                <a:gd name="T31" fmla="*/ 2147483647 h 560"/>
                <a:gd name="T32" fmla="*/ 2147483647 w 453"/>
                <a:gd name="T33" fmla="*/ 2147483647 h 560"/>
                <a:gd name="T34" fmla="*/ 2147483647 w 453"/>
                <a:gd name="T35" fmla="*/ 2147483647 h 560"/>
                <a:gd name="T36" fmla="*/ 2147483647 w 453"/>
                <a:gd name="T37" fmla="*/ 2147483647 h 560"/>
                <a:gd name="T38" fmla="*/ 2147483647 w 453"/>
                <a:gd name="T39" fmla="*/ 2147483647 h 560"/>
                <a:gd name="T40" fmla="*/ 2147483647 w 453"/>
                <a:gd name="T41" fmla="*/ 2147483647 h 560"/>
                <a:gd name="T42" fmla="*/ 2147483647 w 453"/>
                <a:gd name="T43" fmla="*/ 2147483647 h 560"/>
                <a:gd name="T44" fmla="*/ 2147483647 w 453"/>
                <a:gd name="T45" fmla="*/ 2147483647 h 560"/>
                <a:gd name="T46" fmla="*/ 2147483647 w 453"/>
                <a:gd name="T47" fmla="*/ 2147483647 h 560"/>
                <a:gd name="T48" fmla="*/ 2147483647 w 453"/>
                <a:gd name="T49" fmla="*/ 2147483647 h 560"/>
                <a:gd name="T50" fmla="*/ 2147483647 w 453"/>
                <a:gd name="T51" fmla="*/ 2147483647 h 560"/>
                <a:gd name="T52" fmla="*/ 2147483647 w 453"/>
                <a:gd name="T53" fmla="*/ 2147483647 h 560"/>
                <a:gd name="T54" fmla="*/ 2147483647 w 453"/>
                <a:gd name="T55" fmla="*/ 2147483647 h 560"/>
                <a:gd name="T56" fmla="*/ 2147483647 w 453"/>
                <a:gd name="T57" fmla="*/ 2147483647 h 560"/>
                <a:gd name="T58" fmla="*/ 2147483647 w 453"/>
                <a:gd name="T59" fmla="*/ 2147483647 h 560"/>
                <a:gd name="T60" fmla="*/ 2147483647 w 453"/>
                <a:gd name="T61" fmla="*/ 2147483647 h 560"/>
                <a:gd name="T62" fmla="*/ 0 w 453"/>
                <a:gd name="T63" fmla="*/ 2147483647 h 5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3"/>
                <a:gd name="T97" fmla="*/ 0 h 560"/>
                <a:gd name="T98" fmla="*/ 453 w 453"/>
                <a:gd name="T99" fmla="*/ 560 h 5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3" h="560">
                  <a:moveTo>
                    <a:pt x="0" y="0"/>
                  </a:moveTo>
                  <a:lnTo>
                    <a:pt x="237" y="0"/>
                  </a:lnTo>
                  <a:lnTo>
                    <a:pt x="237" y="4"/>
                  </a:lnTo>
                  <a:lnTo>
                    <a:pt x="277" y="10"/>
                  </a:lnTo>
                  <a:lnTo>
                    <a:pt x="313" y="21"/>
                  </a:lnTo>
                  <a:lnTo>
                    <a:pt x="345" y="36"/>
                  </a:lnTo>
                  <a:lnTo>
                    <a:pt x="374" y="55"/>
                  </a:lnTo>
                  <a:lnTo>
                    <a:pt x="400" y="79"/>
                  </a:lnTo>
                  <a:lnTo>
                    <a:pt x="420" y="105"/>
                  </a:lnTo>
                  <a:lnTo>
                    <a:pt x="435" y="135"/>
                  </a:lnTo>
                  <a:lnTo>
                    <a:pt x="446" y="170"/>
                  </a:lnTo>
                  <a:lnTo>
                    <a:pt x="452" y="206"/>
                  </a:lnTo>
                  <a:lnTo>
                    <a:pt x="453" y="244"/>
                  </a:lnTo>
                  <a:lnTo>
                    <a:pt x="448" y="280"/>
                  </a:lnTo>
                  <a:lnTo>
                    <a:pt x="440" y="312"/>
                  </a:lnTo>
                  <a:lnTo>
                    <a:pt x="426" y="341"/>
                  </a:lnTo>
                  <a:lnTo>
                    <a:pt x="409" y="368"/>
                  </a:lnTo>
                  <a:lnTo>
                    <a:pt x="388" y="391"/>
                  </a:lnTo>
                  <a:lnTo>
                    <a:pt x="362" y="411"/>
                  </a:lnTo>
                  <a:lnTo>
                    <a:pt x="333" y="428"/>
                  </a:lnTo>
                  <a:lnTo>
                    <a:pt x="301" y="442"/>
                  </a:lnTo>
                  <a:lnTo>
                    <a:pt x="266" y="452"/>
                  </a:lnTo>
                  <a:lnTo>
                    <a:pt x="228" y="458"/>
                  </a:lnTo>
                  <a:lnTo>
                    <a:pt x="187" y="462"/>
                  </a:lnTo>
                  <a:lnTo>
                    <a:pt x="145" y="462"/>
                  </a:lnTo>
                  <a:lnTo>
                    <a:pt x="101" y="458"/>
                  </a:lnTo>
                  <a:lnTo>
                    <a:pt x="79" y="476"/>
                  </a:lnTo>
                  <a:lnTo>
                    <a:pt x="59" y="497"/>
                  </a:lnTo>
                  <a:lnTo>
                    <a:pt x="41" y="519"/>
                  </a:lnTo>
                  <a:lnTo>
                    <a:pt x="21" y="541"/>
                  </a:lnTo>
                  <a:lnTo>
                    <a:pt x="0" y="560"/>
                  </a:lnTo>
                  <a:lnTo>
                    <a:pt x="0" y="316"/>
                  </a:lnTo>
                  <a:lnTo>
                    <a:pt x="24" y="315"/>
                  </a:lnTo>
                  <a:lnTo>
                    <a:pt x="50" y="315"/>
                  </a:lnTo>
                  <a:lnTo>
                    <a:pt x="75" y="315"/>
                  </a:lnTo>
                  <a:lnTo>
                    <a:pt x="102" y="316"/>
                  </a:lnTo>
                  <a:lnTo>
                    <a:pt x="127" y="317"/>
                  </a:lnTo>
                  <a:lnTo>
                    <a:pt x="153" y="318"/>
                  </a:lnTo>
                  <a:lnTo>
                    <a:pt x="178" y="318"/>
                  </a:lnTo>
                  <a:lnTo>
                    <a:pt x="202" y="317"/>
                  </a:lnTo>
                  <a:lnTo>
                    <a:pt x="224" y="314"/>
                  </a:lnTo>
                  <a:lnTo>
                    <a:pt x="244" y="310"/>
                  </a:lnTo>
                  <a:lnTo>
                    <a:pt x="262" y="305"/>
                  </a:lnTo>
                  <a:lnTo>
                    <a:pt x="278" y="296"/>
                  </a:lnTo>
                  <a:lnTo>
                    <a:pt x="291" y="285"/>
                  </a:lnTo>
                  <a:lnTo>
                    <a:pt x="301" y="271"/>
                  </a:lnTo>
                  <a:lnTo>
                    <a:pt x="308" y="255"/>
                  </a:lnTo>
                  <a:lnTo>
                    <a:pt x="310" y="233"/>
                  </a:lnTo>
                  <a:lnTo>
                    <a:pt x="309" y="211"/>
                  </a:lnTo>
                  <a:lnTo>
                    <a:pt x="305" y="193"/>
                  </a:lnTo>
                  <a:lnTo>
                    <a:pt x="296" y="178"/>
                  </a:lnTo>
                  <a:lnTo>
                    <a:pt x="283" y="167"/>
                  </a:lnTo>
                  <a:lnTo>
                    <a:pt x="268" y="157"/>
                  </a:lnTo>
                  <a:lnTo>
                    <a:pt x="250" y="150"/>
                  </a:lnTo>
                  <a:lnTo>
                    <a:pt x="229" y="145"/>
                  </a:lnTo>
                  <a:lnTo>
                    <a:pt x="207" y="142"/>
                  </a:lnTo>
                  <a:lnTo>
                    <a:pt x="184" y="141"/>
                  </a:lnTo>
                  <a:lnTo>
                    <a:pt x="158" y="140"/>
                  </a:lnTo>
                  <a:lnTo>
                    <a:pt x="133" y="140"/>
                  </a:lnTo>
                  <a:lnTo>
                    <a:pt x="106" y="141"/>
                  </a:lnTo>
                  <a:lnTo>
                    <a:pt x="79" y="142"/>
                  </a:lnTo>
                  <a:lnTo>
                    <a:pt x="52" y="142"/>
                  </a:lnTo>
                  <a:lnTo>
                    <a:pt x="25" y="142"/>
                  </a:lnTo>
                  <a:lnTo>
                    <a:pt x="0" y="142"/>
                  </a:lnTo>
                  <a:lnTo>
                    <a:pt x="0" y="0"/>
                  </a:lnTo>
                  <a:close/>
                </a:path>
              </a:pathLst>
            </a:custGeom>
            <a:solidFill>
              <a:schemeClr val="accent1"/>
            </a:solidFill>
            <a:ln w="9525">
              <a:noFill/>
              <a:miter lim="800000"/>
            </a:ln>
          </p:spPr>
          <p:txBody>
            <a:bodyPr/>
            <a:lstStyle/>
            <a:p>
              <a:pPr algn="r"/>
              <a:endParaRPr lang="zh-CN" altLang="en-US">
                <a:solidFill>
                  <a:srgbClr val="000000"/>
                </a:solidFill>
                <a:ea typeface="微软雅黑" panose="020B0503020204020204" pitchFamily="34" charset="-122"/>
                <a:sym typeface="Arial" panose="020B0604020202020204" pitchFamily="34" charset="0"/>
              </a:endParaRPr>
            </a:p>
          </p:txBody>
        </p:sp>
      </p:grpSp>
      <p:sp>
        <p:nvSpPr>
          <p:cNvPr id="2052" name="TextBox 18"/>
          <p:cNvSpPr>
            <a:spLocks noChangeArrowheads="1"/>
          </p:cNvSpPr>
          <p:nvPr/>
        </p:nvSpPr>
        <p:spPr bwMode="auto">
          <a:xfrm>
            <a:off x="1389063" y="1574824"/>
            <a:ext cx="9213850" cy="782053"/>
          </a:xfrm>
          <a:prstGeom prst="rect">
            <a:avLst/>
          </a:prstGeom>
          <a:noFill/>
          <a:ln w="9525">
            <a:noFill/>
            <a:miter lim="800000"/>
          </a:ln>
        </p:spPr>
        <p:txBody>
          <a:bodyPr lIns="42970" tIns="21485" rIns="42970" bIns="21485">
            <a:spAutoFit/>
          </a:bodyPr>
          <a:lstStyle/>
          <a:p>
            <a:pPr algn="ctr">
              <a:buNone/>
            </a:pPr>
            <a:r>
              <a:rPr lang="zh-CN" altLang="en-US" sz="4800" b="1" cap="all" dirty="0" smtClean="0">
                <a:solidFill>
                  <a:schemeClr val="tx2"/>
                </a:solidFill>
                <a:cs typeface="Arial" panose="020B0604020202020204" pitchFamily="34" charset="0"/>
              </a:rPr>
              <a:t>谢      谢！</a:t>
            </a:r>
            <a:endParaRPr lang="en-US" altLang="zh-CN" sz="4800" b="1" cap="all" dirty="0">
              <a:solidFill>
                <a:schemeClr val="tx2"/>
              </a:solidFill>
              <a:cs typeface="Arial" panose="020B0604020202020204" pitchFamily="34" charset="0"/>
            </a:endParaRPr>
          </a:p>
        </p:txBody>
      </p:sp>
      <p:sp>
        <p:nvSpPr>
          <p:cNvPr id="2054"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
        <p:nvSpPr>
          <p:cNvPr id="2055" name="矩形 2"/>
          <p:cNvSpPr>
            <a:spLocks noChangeArrowheads="1"/>
          </p:cNvSpPr>
          <p:nvPr/>
        </p:nvSpPr>
        <p:spPr bwMode="auto">
          <a:xfrm>
            <a:off x="5175250" y="457200"/>
            <a:ext cx="1701800" cy="420688"/>
          </a:xfrm>
          <a:prstGeom prst="rect">
            <a:avLst/>
          </a:prstGeom>
          <a:solidFill>
            <a:schemeClr val="bg1"/>
          </a:solidFill>
          <a:ln w="9525">
            <a:noFill/>
            <a:miter lim="800000"/>
          </a:ln>
        </p:spPr>
        <p:txBody>
          <a:bodyPr anchor="ctr"/>
          <a:lstStyle/>
          <a:p>
            <a:pPr algn="ct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9351" y="644691"/>
            <a:ext cx="384043" cy="3360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dirty="0" smtClean="0"/>
              <a:t>查账征收企业</a:t>
            </a:r>
            <a:endParaRPr lang="zh-CN" altLang="en-US" dirty="0"/>
          </a:p>
        </p:txBody>
      </p:sp>
      <p:sp>
        <p:nvSpPr>
          <p:cNvPr id="5" name="矩形 4"/>
          <p:cNvSpPr/>
          <p:nvPr/>
        </p:nvSpPr>
        <p:spPr>
          <a:xfrm>
            <a:off x="239349" y="4485117"/>
            <a:ext cx="576064" cy="2112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dirty="0" smtClean="0"/>
              <a:t>核定征收企业</a:t>
            </a:r>
            <a:endParaRPr lang="zh-CN" altLang="en-US" dirty="0"/>
          </a:p>
        </p:txBody>
      </p:sp>
      <p:sp>
        <p:nvSpPr>
          <p:cNvPr id="6" name="矩形 5"/>
          <p:cNvSpPr/>
          <p:nvPr/>
        </p:nvSpPr>
        <p:spPr>
          <a:xfrm>
            <a:off x="1007435" y="548681"/>
            <a:ext cx="1920213" cy="345638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smtClean="0"/>
              <a:t>《</a:t>
            </a:r>
            <a:r>
              <a:rPr lang="zh-CN" altLang="en-US" dirty="0" smtClean="0"/>
              <a:t>中华人民共和国企业所得税月（季）度预缴纳税申报表（</a:t>
            </a:r>
            <a:r>
              <a:rPr lang="en-US" altLang="zh-CN" dirty="0" smtClean="0"/>
              <a:t>A</a:t>
            </a:r>
            <a:r>
              <a:rPr lang="zh-CN" altLang="en-US" dirty="0" smtClean="0"/>
              <a:t>类，</a:t>
            </a:r>
            <a:r>
              <a:rPr lang="en-US" altLang="zh-CN" dirty="0" smtClean="0"/>
              <a:t>2018</a:t>
            </a:r>
            <a:r>
              <a:rPr lang="zh-CN" altLang="en-US" dirty="0" smtClean="0"/>
              <a:t>年版）</a:t>
            </a:r>
            <a:r>
              <a:rPr lang="en-US" altLang="zh-CN" dirty="0" smtClean="0"/>
              <a:t>》</a:t>
            </a:r>
            <a:endParaRPr lang="zh-CN" altLang="en-US" dirty="0"/>
          </a:p>
        </p:txBody>
      </p:sp>
      <p:sp>
        <p:nvSpPr>
          <p:cNvPr id="7" name="矩形 6"/>
          <p:cNvSpPr/>
          <p:nvPr/>
        </p:nvSpPr>
        <p:spPr>
          <a:xfrm>
            <a:off x="6572553" y="236645"/>
            <a:ext cx="4416491"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altLang="zh-CN" b="1" dirty="0"/>
              <a:t>A201010</a:t>
            </a:r>
            <a:r>
              <a:rPr lang="zh-CN" altLang="en-US" b="1" dirty="0"/>
              <a:t>免税收入、减计收入、所得减免等优惠明细表</a:t>
            </a:r>
            <a:endParaRPr lang="zh-CN" altLang="zh-CN" b="1" dirty="0"/>
          </a:p>
        </p:txBody>
      </p:sp>
      <p:sp>
        <p:nvSpPr>
          <p:cNvPr id="8" name="矩形 7"/>
          <p:cNvSpPr/>
          <p:nvPr/>
        </p:nvSpPr>
        <p:spPr>
          <a:xfrm>
            <a:off x="6572553" y="1364771"/>
            <a:ext cx="4416491"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altLang="zh-CN" b="1" dirty="0"/>
              <a:t>A201020</a:t>
            </a:r>
            <a:r>
              <a:rPr lang="zh-CN" altLang="en-US" b="1" strike="sngStrike" dirty="0">
                <a:solidFill>
                  <a:srgbClr val="FFC000"/>
                </a:solidFill>
              </a:rPr>
              <a:t>固定资产加速折旧</a:t>
            </a:r>
            <a:r>
              <a:rPr lang="en-US" altLang="zh-CN" b="1" strike="sngStrike" dirty="0">
                <a:solidFill>
                  <a:srgbClr val="FFC000"/>
                </a:solidFill>
              </a:rPr>
              <a:t>(</a:t>
            </a:r>
            <a:r>
              <a:rPr lang="zh-CN" altLang="en-US" b="1" strike="sngStrike" dirty="0">
                <a:solidFill>
                  <a:srgbClr val="FFC000"/>
                </a:solidFill>
              </a:rPr>
              <a:t>扣除</a:t>
            </a:r>
            <a:r>
              <a:rPr lang="en-US" altLang="zh-CN" b="1" strike="sngStrike" dirty="0">
                <a:solidFill>
                  <a:srgbClr val="FFC000"/>
                </a:solidFill>
              </a:rPr>
              <a:t>)</a:t>
            </a:r>
            <a:r>
              <a:rPr lang="zh-CN" altLang="en-US" b="1" strike="sngStrike" dirty="0">
                <a:solidFill>
                  <a:srgbClr val="FFC000"/>
                </a:solidFill>
              </a:rPr>
              <a:t>优惠</a:t>
            </a:r>
            <a:r>
              <a:rPr lang="zh-CN" altLang="en-US" b="1" strike="sngStrike" dirty="0" smtClean="0">
                <a:solidFill>
                  <a:srgbClr val="FFC000"/>
                </a:solidFill>
              </a:rPr>
              <a:t>明细表</a:t>
            </a:r>
            <a:r>
              <a:rPr lang="zh-CN" altLang="en-US" b="1" strike="sngStrike" dirty="0" smtClean="0"/>
              <a:t> </a:t>
            </a:r>
            <a:r>
              <a:rPr lang="zh-CN" altLang="en-US" b="1" dirty="0" smtClean="0"/>
              <a:t>  资产加速折旧摊销（扣除）优惠明细表</a:t>
            </a:r>
            <a:endParaRPr lang="zh-CN" altLang="zh-CN" b="1" dirty="0"/>
          </a:p>
        </p:txBody>
      </p:sp>
      <p:sp>
        <p:nvSpPr>
          <p:cNvPr id="9" name="矩形 8"/>
          <p:cNvSpPr/>
          <p:nvPr/>
        </p:nvSpPr>
        <p:spPr>
          <a:xfrm>
            <a:off x="6572553" y="2516899"/>
            <a:ext cx="4416491"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altLang="zh-CN" b="1" dirty="0"/>
              <a:t>A201030</a:t>
            </a:r>
            <a:r>
              <a:rPr lang="zh-CN" altLang="en-US" b="1" dirty="0"/>
              <a:t>减免所得税优惠明细表</a:t>
            </a:r>
            <a:endParaRPr lang="zh-CN" altLang="zh-CN" b="1" dirty="0"/>
          </a:p>
        </p:txBody>
      </p:sp>
      <p:sp>
        <p:nvSpPr>
          <p:cNvPr id="10" name="矩形 9"/>
          <p:cNvSpPr/>
          <p:nvPr/>
        </p:nvSpPr>
        <p:spPr>
          <a:xfrm>
            <a:off x="6572553" y="3765037"/>
            <a:ext cx="4416491"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altLang="zh-CN" b="1" dirty="0"/>
              <a:t>A202000</a:t>
            </a:r>
            <a:r>
              <a:rPr lang="zh-CN" altLang="zh-CN" b="1" dirty="0" smtClean="0"/>
              <a:t>企业</a:t>
            </a:r>
            <a:r>
              <a:rPr lang="zh-CN" altLang="zh-CN" b="1" dirty="0"/>
              <a:t>所得税汇总纳税分支机构所得税分配表</a:t>
            </a:r>
          </a:p>
        </p:txBody>
      </p:sp>
      <p:sp>
        <p:nvSpPr>
          <p:cNvPr id="11" name="矩形 10"/>
          <p:cNvSpPr/>
          <p:nvPr/>
        </p:nvSpPr>
        <p:spPr>
          <a:xfrm>
            <a:off x="1775520" y="5157192"/>
            <a:ext cx="3552395" cy="144016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altLang="zh-CN" dirty="0"/>
              <a:t>《</a:t>
            </a:r>
            <a:r>
              <a:rPr lang="zh-CN" altLang="en-US" dirty="0"/>
              <a:t>中华人民共和国企业所得税月（季）度预缴和年度纳税申报表（</a:t>
            </a:r>
            <a:r>
              <a:rPr lang="en-US" altLang="zh-CN" dirty="0"/>
              <a:t>B</a:t>
            </a:r>
            <a:r>
              <a:rPr lang="zh-CN" altLang="en-US" dirty="0"/>
              <a:t>类，</a:t>
            </a:r>
            <a:r>
              <a:rPr lang="en-US" altLang="zh-CN" dirty="0"/>
              <a:t>2018</a:t>
            </a:r>
            <a:r>
              <a:rPr lang="zh-CN" altLang="en-US" dirty="0"/>
              <a:t>年版）</a:t>
            </a:r>
            <a:r>
              <a:rPr lang="en-US" altLang="zh-CN" dirty="0"/>
              <a:t>》</a:t>
            </a:r>
            <a:endParaRPr lang="zh-CN" altLang="zh-CN" b="1" dirty="0"/>
          </a:p>
        </p:txBody>
      </p:sp>
      <p:sp>
        <p:nvSpPr>
          <p:cNvPr id="13" name="矩形 12"/>
          <p:cNvSpPr/>
          <p:nvPr/>
        </p:nvSpPr>
        <p:spPr>
          <a:xfrm>
            <a:off x="3596224" y="644691"/>
            <a:ext cx="1920213" cy="336037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altLang="zh-CN" dirty="0"/>
              <a:t>A200000</a:t>
            </a:r>
            <a:r>
              <a:rPr lang="zh-CN" altLang="en-US" dirty="0"/>
              <a:t>中华人民共和国企业所得税月（季）度预缴纳税申报表（</a:t>
            </a:r>
            <a:r>
              <a:rPr lang="en-US" altLang="zh-CN" dirty="0"/>
              <a:t>A</a:t>
            </a:r>
            <a:r>
              <a:rPr lang="zh-CN" altLang="en-US" dirty="0"/>
              <a:t>类）</a:t>
            </a:r>
          </a:p>
        </p:txBody>
      </p:sp>
      <p:sp>
        <p:nvSpPr>
          <p:cNvPr id="14" name="矩形 13"/>
          <p:cNvSpPr/>
          <p:nvPr/>
        </p:nvSpPr>
        <p:spPr>
          <a:xfrm>
            <a:off x="6572555" y="5157192"/>
            <a:ext cx="4416491" cy="12481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dirty="0"/>
              <a:t>B100000</a:t>
            </a:r>
            <a:r>
              <a:rPr lang="zh-CN" altLang="en-US" dirty="0"/>
              <a:t>中华人民共和国企业所得税月（季）度预缴和年度纳税申报表（</a:t>
            </a:r>
            <a:r>
              <a:rPr lang="en-US" altLang="zh-CN" dirty="0"/>
              <a:t>B</a:t>
            </a:r>
            <a:r>
              <a:rPr lang="zh-CN" altLang="en-US" dirty="0"/>
              <a:t>类，</a:t>
            </a:r>
            <a:r>
              <a:rPr lang="en-US" altLang="zh-CN" dirty="0"/>
              <a:t>2018</a:t>
            </a:r>
            <a:r>
              <a:rPr lang="zh-CN" altLang="en-US" dirty="0"/>
              <a:t>年版）</a:t>
            </a:r>
          </a:p>
        </p:txBody>
      </p:sp>
      <p:sp>
        <p:nvSpPr>
          <p:cNvPr id="15" name="右箭头 14"/>
          <p:cNvSpPr/>
          <p:nvPr/>
        </p:nvSpPr>
        <p:spPr>
          <a:xfrm>
            <a:off x="623394" y="1892830"/>
            <a:ext cx="384041" cy="6240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6" name="右箭头 15"/>
          <p:cNvSpPr/>
          <p:nvPr/>
        </p:nvSpPr>
        <p:spPr>
          <a:xfrm>
            <a:off x="3119669" y="1988840"/>
            <a:ext cx="476555" cy="5280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7" name="左大括号 16"/>
          <p:cNvSpPr/>
          <p:nvPr/>
        </p:nvSpPr>
        <p:spPr>
          <a:xfrm>
            <a:off x="5516437" y="452669"/>
            <a:ext cx="867595" cy="3744416"/>
          </a:xfrm>
          <a:prstGeom prst="leftBrace">
            <a:avLst/>
          </a:prstGeom>
          <a:solidFill>
            <a:srgbClr val="FF0000"/>
          </a:solidFill>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8" name="右箭头 17"/>
          <p:cNvSpPr/>
          <p:nvPr/>
        </p:nvSpPr>
        <p:spPr>
          <a:xfrm>
            <a:off x="1007435" y="5637245"/>
            <a:ext cx="768085" cy="6720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9" name="右箭头 18"/>
          <p:cNvSpPr/>
          <p:nvPr/>
        </p:nvSpPr>
        <p:spPr>
          <a:xfrm>
            <a:off x="5516437" y="5541235"/>
            <a:ext cx="867595" cy="5760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7"/>
          <p:cNvSpPr>
            <a:spLocks noChangeArrowheads="1"/>
          </p:cNvSpPr>
          <p:nvPr/>
        </p:nvSpPr>
        <p:spPr bwMode="auto">
          <a:xfrm>
            <a:off x="2581303" y="1714490"/>
            <a:ext cx="4191000" cy="703263"/>
          </a:xfrm>
          <a:prstGeom prst="rect">
            <a:avLst/>
          </a:prstGeom>
          <a:solidFill>
            <a:schemeClr val="folHlink">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dirty="0">
              <a:latin typeface="Arial" panose="020B0604020202020204" pitchFamily="34" charset="0"/>
            </a:endParaRPr>
          </a:p>
        </p:txBody>
      </p:sp>
      <p:sp>
        <p:nvSpPr>
          <p:cNvPr id="29699" name="Rectangle 48"/>
          <p:cNvSpPr>
            <a:spLocks noChangeArrowheads="1"/>
          </p:cNvSpPr>
          <p:nvPr/>
        </p:nvSpPr>
        <p:spPr bwMode="auto">
          <a:xfrm>
            <a:off x="2581303" y="2435214"/>
            <a:ext cx="4267200" cy="822325"/>
          </a:xfrm>
          <a:prstGeom prst="rect">
            <a:avLst/>
          </a:prstGeom>
          <a:solidFill>
            <a:schemeClr val="accent2">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dirty="0">
              <a:latin typeface="Arial" panose="020B0604020202020204" pitchFamily="34" charset="0"/>
            </a:endParaRPr>
          </a:p>
        </p:txBody>
      </p:sp>
      <p:sp>
        <p:nvSpPr>
          <p:cNvPr id="29700" name="Rectangle 49"/>
          <p:cNvSpPr>
            <a:spLocks noChangeArrowheads="1"/>
          </p:cNvSpPr>
          <p:nvPr/>
        </p:nvSpPr>
        <p:spPr bwMode="auto">
          <a:xfrm>
            <a:off x="2571725" y="3298815"/>
            <a:ext cx="3810000" cy="817563"/>
          </a:xfrm>
          <a:prstGeom prst="rect">
            <a:avLst/>
          </a:prstGeom>
          <a:solidFill>
            <a:schemeClr val="folHlink">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zh-CN" altLang="en-US" sz="1800" dirty="0">
              <a:latin typeface="Arial" panose="020B0604020202020204" pitchFamily="34" charset="0"/>
            </a:endParaRPr>
          </a:p>
        </p:txBody>
      </p:sp>
      <p:sp>
        <p:nvSpPr>
          <p:cNvPr id="29705" name="Line 54"/>
          <p:cNvSpPr>
            <a:spLocks noChangeShapeType="1"/>
          </p:cNvSpPr>
          <p:nvPr/>
        </p:nvSpPr>
        <p:spPr bwMode="auto">
          <a:xfrm flipH="1">
            <a:off x="2581304" y="4090977"/>
            <a:ext cx="2809875" cy="1587"/>
          </a:xfrm>
          <a:prstGeom prst="line">
            <a:avLst/>
          </a:prstGeom>
          <a:noFill/>
          <a:ln w="19050" cap="rnd">
            <a:solidFill>
              <a:schemeClr val="tx1"/>
            </a:solidFill>
            <a:prstDash val="sysDot"/>
            <a:roun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06" name="Line 55"/>
          <p:cNvSpPr>
            <a:spLocks noChangeShapeType="1"/>
          </p:cNvSpPr>
          <p:nvPr/>
        </p:nvSpPr>
        <p:spPr bwMode="auto">
          <a:xfrm flipH="1">
            <a:off x="2563841" y="3275003"/>
            <a:ext cx="3287713" cy="1587"/>
          </a:xfrm>
          <a:prstGeom prst="line">
            <a:avLst/>
          </a:prstGeom>
          <a:noFill/>
          <a:ln w="19050" cap="rnd">
            <a:solidFill>
              <a:schemeClr val="tx1"/>
            </a:solidFill>
            <a:prstDash val="sysDot"/>
            <a:roun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07" name="Line 56"/>
          <p:cNvSpPr>
            <a:spLocks noChangeShapeType="1"/>
          </p:cNvSpPr>
          <p:nvPr/>
        </p:nvSpPr>
        <p:spPr bwMode="auto">
          <a:xfrm flipH="1">
            <a:off x="2581303" y="2435214"/>
            <a:ext cx="3765551" cy="1588"/>
          </a:xfrm>
          <a:prstGeom prst="line">
            <a:avLst/>
          </a:prstGeom>
          <a:noFill/>
          <a:ln w="19050" cap="rnd">
            <a:solidFill>
              <a:schemeClr val="tx1"/>
            </a:solidFill>
            <a:prstDash val="sysDot"/>
            <a:roun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08" name="Line 57"/>
          <p:cNvSpPr>
            <a:spLocks noChangeShapeType="1"/>
          </p:cNvSpPr>
          <p:nvPr/>
        </p:nvSpPr>
        <p:spPr bwMode="auto">
          <a:xfrm flipH="1">
            <a:off x="2617815" y="1736714"/>
            <a:ext cx="4184651" cy="1588"/>
          </a:xfrm>
          <a:prstGeom prst="line">
            <a:avLst/>
          </a:prstGeom>
          <a:noFill/>
          <a:ln w="19050" cap="rnd">
            <a:solidFill>
              <a:schemeClr val="tx1"/>
            </a:solidFill>
            <a:prstDash val="sysDot"/>
            <a:roun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09" name="Line 58"/>
          <p:cNvSpPr>
            <a:spLocks noChangeShapeType="1"/>
          </p:cNvSpPr>
          <p:nvPr/>
        </p:nvSpPr>
        <p:spPr bwMode="auto">
          <a:xfrm>
            <a:off x="2797204" y="1714488"/>
            <a:ext cx="1587" cy="711200"/>
          </a:xfrm>
          <a:prstGeom prst="line">
            <a:avLst/>
          </a:prstGeom>
          <a:noFill/>
          <a:ln w="9525">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10" name="Line 59"/>
          <p:cNvSpPr>
            <a:spLocks noChangeShapeType="1"/>
          </p:cNvSpPr>
          <p:nvPr/>
        </p:nvSpPr>
        <p:spPr bwMode="auto">
          <a:xfrm>
            <a:off x="2797204" y="2435215"/>
            <a:ext cx="1587" cy="841375"/>
          </a:xfrm>
          <a:prstGeom prst="line">
            <a:avLst/>
          </a:prstGeom>
          <a:noFill/>
          <a:ln w="9525">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11" name="Line 60"/>
          <p:cNvSpPr>
            <a:spLocks noChangeShapeType="1"/>
          </p:cNvSpPr>
          <p:nvPr/>
        </p:nvSpPr>
        <p:spPr bwMode="auto">
          <a:xfrm>
            <a:off x="2801966" y="3282939"/>
            <a:ext cx="1588" cy="841375"/>
          </a:xfrm>
          <a:prstGeom prst="line">
            <a:avLst/>
          </a:prstGeom>
          <a:noFill/>
          <a:ln w="9525">
            <a:solidFill>
              <a:schemeClr val="tx1"/>
            </a:solidFill>
            <a:round/>
            <a:headEnd type="triangle" w="lg" len="med"/>
            <a:tailEnd type="triangle" w="lg" len="med"/>
          </a:ln>
          <a:extLst>
            <a:ext uri="{909E8E84-426E-40DD-AFC4-6F175D3DCCD1}">
              <a14:hiddenFill xmlns:a14="http://schemas.microsoft.com/office/drawing/2010/main" xmlns="">
                <a:noFill/>
              </a14:hiddenFill>
            </a:ext>
          </a:extLst>
        </p:spPr>
        <p:txBody>
          <a:bodyPr lIns="121917" tIns="60958" rIns="121917" bIns="60958"/>
          <a:lstStyle/>
          <a:p>
            <a:endParaRPr lang="zh-CN" altLang="en-US" dirty="0"/>
          </a:p>
        </p:txBody>
      </p:sp>
      <p:sp>
        <p:nvSpPr>
          <p:cNvPr id="29714" name="Text Box 63"/>
          <p:cNvSpPr txBox="1">
            <a:spLocks noChangeArrowheads="1"/>
          </p:cNvSpPr>
          <p:nvPr/>
        </p:nvSpPr>
        <p:spPr bwMode="auto">
          <a:xfrm>
            <a:off x="2999690" y="1858953"/>
            <a:ext cx="8147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200" b="1" noProof="1" smtClean="0">
                <a:latin typeface="宋体" panose="02010600030101010101" pitchFamily="2" charset="-122"/>
              </a:rPr>
              <a:t>主表</a:t>
            </a:r>
            <a:endParaRPr lang="zh-CN" altLang="zh-CN" sz="2200" b="1" noProof="1">
              <a:latin typeface="宋体" panose="02010600030101010101" pitchFamily="2" charset="-122"/>
            </a:endParaRPr>
          </a:p>
        </p:txBody>
      </p:sp>
      <p:sp>
        <p:nvSpPr>
          <p:cNvPr id="29715" name="Text Box 64"/>
          <p:cNvSpPr txBox="1">
            <a:spLocks noChangeArrowheads="1"/>
          </p:cNvSpPr>
          <p:nvPr/>
        </p:nvSpPr>
        <p:spPr bwMode="auto">
          <a:xfrm>
            <a:off x="2645553" y="2557452"/>
            <a:ext cx="2425743" cy="800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2200" b="1" dirty="0">
                <a:latin typeface="宋体" panose="02010600030101010101" pitchFamily="2" charset="-122"/>
              </a:rPr>
              <a:t>一级</a:t>
            </a:r>
            <a:r>
              <a:rPr lang="zh-CN" altLang="en-US" sz="2200" b="1" dirty="0" smtClean="0">
                <a:latin typeface="宋体" panose="02010600030101010101" pitchFamily="2" charset="-122"/>
              </a:rPr>
              <a:t>明细表</a:t>
            </a:r>
            <a:endParaRPr lang="zh-CN" altLang="zh-CN" sz="2200" b="1" noProof="1">
              <a:latin typeface="宋体" panose="02010600030101010101" pitchFamily="2" charset="-122"/>
            </a:endParaRPr>
          </a:p>
          <a:p>
            <a:pPr algn="ctr">
              <a:spcBef>
                <a:spcPct val="0"/>
              </a:spcBef>
              <a:buFontTx/>
              <a:buNone/>
            </a:pPr>
            <a:endParaRPr lang="zh-CN" altLang="zh-CN" sz="2200" b="1" noProof="1">
              <a:latin typeface="宋体" panose="02010600030101010101" pitchFamily="2" charset="-122"/>
            </a:endParaRPr>
          </a:p>
        </p:txBody>
      </p:sp>
      <p:sp>
        <p:nvSpPr>
          <p:cNvPr id="29716" name="Text Box 65"/>
          <p:cNvSpPr txBox="1">
            <a:spLocks noChangeArrowheads="1"/>
          </p:cNvSpPr>
          <p:nvPr/>
        </p:nvSpPr>
        <p:spPr bwMode="auto">
          <a:xfrm>
            <a:off x="2999690" y="3443278"/>
            <a:ext cx="1664873"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zh-CN" altLang="en-US" sz="2200" b="1" dirty="0" smtClean="0">
                <a:latin typeface="宋体" panose="02010600030101010101" pitchFamily="2" charset="-122"/>
              </a:rPr>
              <a:t>二级</a:t>
            </a:r>
            <a:r>
              <a:rPr lang="zh-CN" altLang="en-US" sz="2200" b="1" dirty="0">
                <a:latin typeface="宋体" panose="02010600030101010101" pitchFamily="2" charset="-122"/>
              </a:rPr>
              <a:t>明细表</a:t>
            </a:r>
            <a:endParaRPr lang="zh-CN" altLang="zh-CN" sz="2200" b="1" noProof="1">
              <a:latin typeface="宋体" panose="02010600030101010101" pitchFamily="2" charset="-122"/>
            </a:endParaRPr>
          </a:p>
        </p:txBody>
      </p:sp>
      <p:sp>
        <p:nvSpPr>
          <p:cNvPr id="33" name="Freeform 75"/>
          <p:cNvSpPr/>
          <p:nvPr/>
        </p:nvSpPr>
        <p:spPr bwMode="ltGray">
          <a:xfrm>
            <a:off x="5327677" y="3824277"/>
            <a:ext cx="3135312" cy="393700"/>
          </a:xfrm>
          <a:custGeom>
            <a:avLst/>
            <a:gdLst>
              <a:gd name="T0" fmla="*/ 0 w 2964"/>
              <a:gd name="T1" fmla="*/ 343 h 344"/>
              <a:gd name="T2" fmla="*/ 2684 w 2964"/>
              <a:gd name="T3" fmla="*/ 343 h 344"/>
              <a:gd name="T4" fmla="*/ 2963 w 2964"/>
              <a:gd name="T5" fmla="*/ 0 h 344"/>
              <a:gd name="T6" fmla="*/ 531 w 2964"/>
              <a:gd name="T7" fmla="*/ 1 h 344"/>
              <a:gd name="T8" fmla="*/ 0 w 2964"/>
              <a:gd name="T9" fmla="*/ 343 h 344"/>
              <a:gd name="T10" fmla="*/ 0 60000 65536"/>
              <a:gd name="T11" fmla="*/ 0 60000 65536"/>
              <a:gd name="T12" fmla="*/ 0 60000 65536"/>
              <a:gd name="T13" fmla="*/ 0 60000 65536"/>
              <a:gd name="T14" fmla="*/ 0 60000 65536"/>
              <a:gd name="T15" fmla="*/ 0 w 2964"/>
              <a:gd name="T16" fmla="*/ 0 h 344"/>
              <a:gd name="T17" fmla="*/ 2964 w 2964"/>
              <a:gd name="T18" fmla="*/ 344 h 344"/>
            </a:gdLst>
            <a:ahLst/>
            <a:cxnLst>
              <a:cxn ang="T10">
                <a:pos x="T0" y="T1"/>
              </a:cxn>
              <a:cxn ang="T11">
                <a:pos x="T2" y="T3"/>
              </a:cxn>
              <a:cxn ang="T12">
                <a:pos x="T4" y="T5"/>
              </a:cxn>
              <a:cxn ang="T13">
                <a:pos x="T6" y="T7"/>
              </a:cxn>
              <a:cxn ang="T14">
                <a:pos x="T8" y="T9"/>
              </a:cxn>
            </a:cxnLst>
            <a:rect l="T15" t="T16" r="T17" b="T18"/>
            <a:pathLst>
              <a:path w="2964" h="344">
                <a:moveTo>
                  <a:pt x="0" y="343"/>
                </a:moveTo>
                <a:lnTo>
                  <a:pt x="2684" y="343"/>
                </a:lnTo>
                <a:lnTo>
                  <a:pt x="2963" y="0"/>
                </a:lnTo>
                <a:lnTo>
                  <a:pt x="531" y="1"/>
                </a:lnTo>
                <a:lnTo>
                  <a:pt x="0" y="343"/>
                </a:lnTo>
              </a:path>
            </a:pathLst>
          </a:custGeom>
          <a:gradFill rotWithShape="1">
            <a:gsLst>
              <a:gs pos="0">
                <a:schemeClr val="accent2"/>
              </a:gs>
              <a:gs pos="100000">
                <a:schemeClr val="accent2">
                  <a:gamma/>
                  <a:shade val="46275"/>
                  <a:invGamma/>
                </a:schemeClr>
              </a:gs>
            </a:gsLst>
            <a:lin ang="2700000" scaled="1"/>
          </a:gra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35" name="Freeform 77"/>
          <p:cNvSpPr/>
          <p:nvPr/>
        </p:nvSpPr>
        <p:spPr bwMode="gray">
          <a:xfrm>
            <a:off x="7731154" y="3122616"/>
            <a:ext cx="693737" cy="973139"/>
          </a:xfrm>
          <a:custGeom>
            <a:avLst/>
            <a:gdLst>
              <a:gd name="T0" fmla="*/ 0 w 655"/>
              <a:gd name="T1" fmla="*/ 230 h 849"/>
              <a:gd name="T2" fmla="*/ 387 w 655"/>
              <a:gd name="T3" fmla="*/ 848 h 849"/>
              <a:gd name="T4" fmla="*/ 654 w 655"/>
              <a:gd name="T5" fmla="*/ 531 h 849"/>
              <a:gd name="T6" fmla="*/ 188 w 655"/>
              <a:gd name="T7" fmla="*/ 0 h 849"/>
              <a:gd name="T8" fmla="*/ 0 w 655"/>
              <a:gd name="T9" fmla="*/ 230 h 849"/>
              <a:gd name="T10" fmla="*/ 0 60000 65536"/>
              <a:gd name="T11" fmla="*/ 0 60000 65536"/>
              <a:gd name="T12" fmla="*/ 0 60000 65536"/>
              <a:gd name="T13" fmla="*/ 0 60000 65536"/>
              <a:gd name="T14" fmla="*/ 0 60000 65536"/>
              <a:gd name="T15" fmla="*/ 0 w 655"/>
              <a:gd name="T16" fmla="*/ 0 h 849"/>
              <a:gd name="T17" fmla="*/ 655 w 655"/>
              <a:gd name="T18" fmla="*/ 849 h 849"/>
            </a:gdLst>
            <a:ahLst/>
            <a:cxnLst>
              <a:cxn ang="T10">
                <a:pos x="T0" y="T1"/>
              </a:cxn>
              <a:cxn ang="T11">
                <a:pos x="T2" y="T3"/>
              </a:cxn>
              <a:cxn ang="T12">
                <a:pos x="T4" y="T5"/>
              </a:cxn>
              <a:cxn ang="T13">
                <a:pos x="T6" y="T7"/>
              </a:cxn>
              <a:cxn ang="T14">
                <a:pos x="T8" y="T9"/>
              </a:cxn>
            </a:cxnLst>
            <a:rect l="T15" t="T16" r="T17" b="T18"/>
            <a:pathLst>
              <a:path w="655" h="849">
                <a:moveTo>
                  <a:pt x="0" y="230"/>
                </a:moveTo>
                <a:lnTo>
                  <a:pt x="387" y="848"/>
                </a:lnTo>
                <a:lnTo>
                  <a:pt x="654" y="531"/>
                </a:lnTo>
                <a:lnTo>
                  <a:pt x="188" y="0"/>
                </a:lnTo>
                <a:lnTo>
                  <a:pt x="0" y="230"/>
                </a:lnTo>
              </a:path>
            </a:pathLst>
          </a:custGeom>
          <a:gradFill rotWithShape="1">
            <a:gsLst>
              <a:gs pos="0">
                <a:schemeClr val="folHlink">
                  <a:gamma/>
                  <a:shade val="69020"/>
                  <a:invGamma/>
                </a:schemeClr>
              </a:gs>
              <a:gs pos="100000">
                <a:schemeClr val="folHlink"/>
              </a:gs>
            </a:gsLst>
            <a:lin ang="2700000" scaled="1"/>
          </a:gra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36" name="Freeform 78"/>
          <p:cNvSpPr/>
          <p:nvPr/>
        </p:nvSpPr>
        <p:spPr bwMode="gray">
          <a:xfrm>
            <a:off x="5799166" y="3132127"/>
            <a:ext cx="2093913" cy="263525"/>
          </a:xfrm>
          <a:custGeom>
            <a:avLst/>
            <a:gdLst>
              <a:gd name="T0" fmla="*/ 0 w 1980"/>
              <a:gd name="T1" fmla="*/ 228 h 229"/>
              <a:gd name="T2" fmla="*/ 1791 w 1980"/>
              <a:gd name="T3" fmla="*/ 228 h 229"/>
              <a:gd name="T4" fmla="*/ 1979 w 1980"/>
              <a:gd name="T5" fmla="*/ 0 h 229"/>
              <a:gd name="T6" fmla="*/ 500 w 1980"/>
              <a:gd name="T7" fmla="*/ 0 h 229"/>
              <a:gd name="T8" fmla="*/ 0 w 1980"/>
              <a:gd name="T9" fmla="*/ 228 h 229"/>
              <a:gd name="T10" fmla="*/ 0 60000 65536"/>
              <a:gd name="T11" fmla="*/ 0 60000 65536"/>
              <a:gd name="T12" fmla="*/ 0 60000 65536"/>
              <a:gd name="T13" fmla="*/ 0 60000 65536"/>
              <a:gd name="T14" fmla="*/ 0 60000 65536"/>
              <a:gd name="T15" fmla="*/ 0 w 1980"/>
              <a:gd name="T16" fmla="*/ 0 h 229"/>
              <a:gd name="T17" fmla="*/ 1980 w 1980"/>
              <a:gd name="T18" fmla="*/ 229 h 229"/>
            </a:gdLst>
            <a:ahLst/>
            <a:cxnLst>
              <a:cxn ang="T10">
                <a:pos x="T0" y="T1"/>
              </a:cxn>
              <a:cxn ang="T11">
                <a:pos x="T2" y="T3"/>
              </a:cxn>
              <a:cxn ang="T12">
                <a:pos x="T4" y="T5"/>
              </a:cxn>
              <a:cxn ang="T13">
                <a:pos x="T6" y="T7"/>
              </a:cxn>
              <a:cxn ang="T14">
                <a:pos x="T8" y="T9"/>
              </a:cxn>
            </a:cxnLst>
            <a:rect l="T15" t="T16" r="T17" b="T18"/>
            <a:pathLst>
              <a:path w="1980" h="229">
                <a:moveTo>
                  <a:pt x="0" y="228"/>
                </a:moveTo>
                <a:lnTo>
                  <a:pt x="1791" y="228"/>
                </a:lnTo>
                <a:lnTo>
                  <a:pt x="1979" y="0"/>
                </a:lnTo>
                <a:lnTo>
                  <a:pt x="500" y="0"/>
                </a:lnTo>
                <a:lnTo>
                  <a:pt x="0" y="228"/>
                </a:lnTo>
              </a:path>
            </a:pathLst>
          </a:custGeom>
          <a:gradFill rotWithShape="0">
            <a:gsLst>
              <a:gs pos="0">
                <a:schemeClr val="folHlink"/>
              </a:gs>
              <a:gs pos="100000">
                <a:schemeClr val="folHlink">
                  <a:gamma/>
                  <a:shade val="45882"/>
                  <a:invGamma/>
                </a:schemeClr>
              </a:gs>
            </a:gsLst>
            <a:lin ang="2700000" scaled="1"/>
          </a:gra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37" name="Freeform 79"/>
          <p:cNvSpPr/>
          <p:nvPr/>
        </p:nvSpPr>
        <p:spPr bwMode="gray">
          <a:xfrm>
            <a:off x="5429245" y="3370252"/>
            <a:ext cx="2708275" cy="711200"/>
          </a:xfrm>
          <a:custGeom>
            <a:avLst/>
            <a:gdLst>
              <a:gd name="T0" fmla="*/ 0 w 2561"/>
              <a:gd name="T1" fmla="*/ 620 h 621"/>
              <a:gd name="T2" fmla="*/ 2560 w 2561"/>
              <a:gd name="T3" fmla="*/ 620 h 621"/>
              <a:gd name="T4" fmla="*/ 2172 w 2561"/>
              <a:gd name="T5" fmla="*/ 0 h 621"/>
              <a:gd name="T6" fmla="*/ 382 w 2561"/>
              <a:gd name="T7" fmla="*/ 0 h 621"/>
              <a:gd name="T8" fmla="*/ 0 w 2561"/>
              <a:gd name="T9" fmla="*/ 620 h 621"/>
              <a:gd name="T10" fmla="*/ 0 60000 65536"/>
              <a:gd name="T11" fmla="*/ 0 60000 65536"/>
              <a:gd name="T12" fmla="*/ 0 60000 65536"/>
              <a:gd name="T13" fmla="*/ 0 60000 65536"/>
              <a:gd name="T14" fmla="*/ 0 60000 65536"/>
              <a:gd name="T15" fmla="*/ 0 w 2561"/>
              <a:gd name="T16" fmla="*/ 0 h 621"/>
              <a:gd name="T17" fmla="*/ 2561 w 2561"/>
              <a:gd name="T18" fmla="*/ 621 h 621"/>
            </a:gdLst>
            <a:ahLst/>
            <a:cxnLst>
              <a:cxn ang="T10">
                <a:pos x="T0" y="T1"/>
              </a:cxn>
              <a:cxn ang="T11">
                <a:pos x="T2" y="T3"/>
              </a:cxn>
              <a:cxn ang="T12">
                <a:pos x="T4" y="T5"/>
              </a:cxn>
              <a:cxn ang="T13">
                <a:pos x="T6" y="T7"/>
              </a:cxn>
              <a:cxn ang="T14">
                <a:pos x="T8" y="T9"/>
              </a:cxn>
            </a:cxnLst>
            <a:rect l="T15" t="T16" r="T17" b="T18"/>
            <a:pathLst>
              <a:path w="2561" h="621">
                <a:moveTo>
                  <a:pt x="0" y="620"/>
                </a:moveTo>
                <a:lnTo>
                  <a:pt x="2560" y="620"/>
                </a:lnTo>
                <a:lnTo>
                  <a:pt x="2172" y="0"/>
                </a:lnTo>
                <a:lnTo>
                  <a:pt x="382" y="0"/>
                </a:lnTo>
                <a:lnTo>
                  <a:pt x="0" y="620"/>
                </a:lnTo>
              </a:path>
            </a:pathLst>
          </a:custGeom>
          <a:solidFill>
            <a:srgbClr val="00B0F0"/>
          </a:solidFill>
          <a:ln w="12700" cap="rnd">
            <a:noFill/>
            <a:round/>
          </a:ln>
        </p:spPr>
        <p:txBody>
          <a:bodyPr lIns="121917" tIns="60958" rIns="121917" bIns="60958"/>
          <a:lstStyle>
            <a:lvl1pPr algn="l" eaLnBrk="0" hangingPunct="0">
              <a:defRPr>
                <a:solidFill>
                  <a:schemeClr val="tx1"/>
                </a:solidFill>
                <a:latin typeface="Calibri" panose="020F0502020204030204" pitchFamily="34" charset="0"/>
                <a:ea typeface="宋体" panose="02010600030101010101" pitchFamily="2" charset="-122"/>
              </a:defRPr>
            </a:lvl1pPr>
            <a:lvl2pPr marL="742950" indent="-285750" algn="l" eaLnBrk="0" hangingPunct="0">
              <a:defRPr>
                <a:solidFill>
                  <a:schemeClr val="tx1"/>
                </a:solidFill>
                <a:latin typeface="Calibri" panose="020F0502020204030204" pitchFamily="34" charset="0"/>
                <a:ea typeface="宋体" panose="02010600030101010101" pitchFamily="2" charset="-122"/>
              </a:defRPr>
            </a:lvl2pPr>
            <a:lvl3pPr marL="1143000" indent="-228600" algn="l" eaLnBrk="0" hangingPunct="0">
              <a:defRPr>
                <a:solidFill>
                  <a:schemeClr val="tx1"/>
                </a:solidFill>
                <a:latin typeface="Calibri" panose="020F0502020204030204" pitchFamily="34" charset="0"/>
                <a:ea typeface="宋体" panose="02010600030101010101" pitchFamily="2" charset="-122"/>
              </a:defRPr>
            </a:lvl3pPr>
            <a:lvl4pPr marL="1600200" indent="-228600" algn="l" eaLnBrk="0" hangingPunct="0">
              <a:defRPr>
                <a:solidFill>
                  <a:schemeClr val="tx1"/>
                </a:solidFill>
                <a:latin typeface="Calibri" panose="020F0502020204030204" pitchFamily="34" charset="0"/>
                <a:ea typeface="宋体" panose="02010600030101010101" pitchFamily="2" charset="-122"/>
              </a:defRPr>
            </a:lvl4pPr>
            <a:lvl5pPr marL="2057400" indent="-228600" algn="l"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2200" dirty="0">
              <a:ln>
                <a:solidFill>
                  <a:srgbClr val="00B0F0"/>
                </a:solidFill>
              </a:ln>
              <a:latin typeface="宋体" panose="02010600030101010101" pitchFamily="2" charset="-122"/>
              <a:cs typeface="Arial" panose="020B0604020202020204" pitchFamily="34" charset="0"/>
            </a:endParaRPr>
          </a:p>
        </p:txBody>
      </p:sp>
      <p:sp>
        <p:nvSpPr>
          <p:cNvPr id="38" name="Freeform 80"/>
          <p:cNvSpPr/>
          <p:nvPr/>
        </p:nvSpPr>
        <p:spPr bwMode="ltGray">
          <a:xfrm>
            <a:off x="7221566" y="2430453"/>
            <a:ext cx="596900" cy="846137"/>
          </a:xfrm>
          <a:custGeom>
            <a:avLst/>
            <a:gdLst>
              <a:gd name="T0" fmla="*/ 385 w 564"/>
              <a:gd name="T1" fmla="*/ 737 h 738"/>
              <a:gd name="T2" fmla="*/ 563 w 564"/>
              <a:gd name="T3" fmla="*/ 527 h 738"/>
              <a:gd name="T4" fmla="*/ 97 w 564"/>
              <a:gd name="T5" fmla="*/ 0 h 738"/>
              <a:gd name="T6" fmla="*/ 0 w 564"/>
              <a:gd name="T7" fmla="*/ 111 h 738"/>
              <a:gd name="T8" fmla="*/ 385 w 564"/>
              <a:gd name="T9" fmla="*/ 737 h 738"/>
              <a:gd name="T10" fmla="*/ 0 60000 65536"/>
              <a:gd name="T11" fmla="*/ 0 60000 65536"/>
              <a:gd name="T12" fmla="*/ 0 60000 65536"/>
              <a:gd name="T13" fmla="*/ 0 60000 65536"/>
              <a:gd name="T14" fmla="*/ 0 60000 65536"/>
              <a:gd name="T15" fmla="*/ 0 w 564"/>
              <a:gd name="T16" fmla="*/ 0 h 738"/>
              <a:gd name="T17" fmla="*/ 564 w 564"/>
              <a:gd name="T18" fmla="*/ 738 h 738"/>
            </a:gdLst>
            <a:ahLst/>
            <a:cxnLst>
              <a:cxn ang="T10">
                <a:pos x="T0" y="T1"/>
              </a:cxn>
              <a:cxn ang="T11">
                <a:pos x="T2" y="T3"/>
              </a:cxn>
              <a:cxn ang="T12">
                <a:pos x="T4" y="T5"/>
              </a:cxn>
              <a:cxn ang="T13">
                <a:pos x="T6" y="T7"/>
              </a:cxn>
              <a:cxn ang="T14">
                <a:pos x="T8" y="T9"/>
              </a:cxn>
            </a:cxnLst>
            <a:rect l="T15" t="T16" r="T17" b="T18"/>
            <a:pathLst>
              <a:path w="564" h="738">
                <a:moveTo>
                  <a:pt x="385" y="737"/>
                </a:moveTo>
                <a:lnTo>
                  <a:pt x="563" y="527"/>
                </a:lnTo>
                <a:lnTo>
                  <a:pt x="97" y="0"/>
                </a:lnTo>
                <a:lnTo>
                  <a:pt x="0" y="111"/>
                </a:lnTo>
                <a:lnTo>
                  <a:pt x="385" y="737"/>
                </a:lnTo>
              </a:path>
            </a:pathLst>
          </a:custGeom>
          <a:gradFill rotWithShape="0">
            <a:gsLst>
              <a:gs pos="0">
                <a:schemeClr val="accent2">
                  <a:gamma/>
                  <a:shade val="66275"/>
                  <a:invGamma/>
                </a:schemeClr>
              </a:gs>
              <a:gs pos="100000">
                <a:schemeClr val="accent2"/>
              </a:gs>
            </a:gsLst>
            <a:lin ang="2700000" scaled="1"/>
          </a:gra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39" name="Freeform 81"/>
          <p:cNvSpPr/>
          <p:nvPr/>
        </p:nvSpPr>
        <p:spPr bwMode="ltGray">
          <a:xfrm>
            <a:off x="6278591" y="2430452"/>
            <a:ext cx="1044575" cy="127000"/>
          </a:xfrm>
          <a:custGeom>
            <a:avLst/>
            <a:gdLst>
              <a:gd name="T0" fmla="*/ 0 w 987"/>
              <a:gd name="T1" fmla="*/ 109 h 110"/>
              <a:gd name="T2" fmla="*/ 889 w 987"/>
              <a:gd name="T3" fmla="*/ 109 h 110"/>
              <a:gd name="T4" fmla="*/ 986 w 987"/>
              <a:gd name="T5" fmla="*/ 0 h 110"/>
              <a:gd name="T6" fmla="*/ 308 w 987"/>
              <a:gd name="T7" fmla="*/ 0 h 110"/>
              <a:gd name="T8" fmla="*/ 0 w 987"/>
              <a:gd name="T9" fmla="*/ 109 h 110"/>
              <a:gd name="T10" fmla="*/ 0 60000 65536"/>
              <a:gd name="T11" fmla="*/ 0 60000 65536"/>
              <a:gd name="T12" fmla="*/ 0 60000 65536"/>
              <a:gd name="T13" fmla="*/ 0 60000 65536"/>
              <a:gd name="T14" fmla="*/ 0 60000 65536"/>
              <a:gd name="T15" fmla="*/ 0 w 987"/>
              <a:gd name="T16" fmla="*/ 0 h 110"/>
              <a:gd name="T17" fmla="*/ 987 w 987"/>
              <a:gd name="T18" fmla="*/ 110 h 110"/>
            </a:gdLst>
            <a:ahLst/>
            <a:cxnLst>
              <a:cxn ang="T10">
                <a:pos x="T0" y="T1"/>
              </a:cxn>
              <a:cxn ang="T11">
                <a:pos x="T2" y="T3"/>
              </a:cxn>
              <a:cxn ang="T12">
                <a:pos x="T4" y="T5"/>
              </a:cxn>
              <a:cxn ang="T13">
                <a:pos x="T6" y="T7"/>
              </a:cxn>
              <a:cxn ang="T14">
                <a:pos x="T8" y="T9"/>
              </a:cxn>
            </a:cxnLst>
            <a:rect l="T15" t="T16" r="T17" b="T18"/>
            <a:pathLst>
              <a:path w="987" h="110">
                <a:moveTo>
                  <a:pt x="0" y="109"/>
                </a:moveTo>
                <a:lnTo>
                  <a:pt x="889" y="109"/>
                </a:lnTo>
                <a:lnTo>
                  <a:pt x="986" y="0"/>
                </a:lnTo>
                <a:lnTo>
                  <a:pt x="308" y="0"/>
                </a:lnTo>
                <a:lnTo>
                  <a:pt x="0" y="109"/>
                </a:lnTo>
              </a:path>
            </a:pathLst>
          </a:custGeom>
          <a:gradFill rotWithShape="0">
            <a:gsLst>
              <a:gs pos="0">
                <a:schemeClr val="accent2"/>
              </a:gs>
              <a:gs pos="100000">
                <a:schemeClr val="accent2">
                  <a:gamma/>
                  <a:shade val="46275"/>
                  <a:invGamma/>
                </a:schemeClr>
              </a:gs>
            </a:gsLst>
            <a:lin ang="2700000" scaled="1"/>
          </a:gra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40" name="Freeform 82"/>
          <p:cNvSpPr/>
          <p:nvPr/>
        </p:nvSpPr>
        <p:spPr bwMode="ltGray">
          <a:xfrm>
            <a:off x="5867428" y="2555864"/>
            <a:ext cx="1763712" cy="720725"/>
          </a:xfrm>
          <a:custGeom>
            <a:avLst/>
            <a:gdLst>
              <a:gd name="T0" fmla="*/ 0 w 1669"/>
              <a:gd name="T1" fmla="*/ 628 h 629"/>
              <a:gd name="T2" fmla="*/ 1668 w 1669"/>
              <a:gd name="T3" fmla="*/ 628 h 629"/>
              <a:gd name="T4" fmla="*/ 1281 w 1669"/>
              <a:gd name="T5" fmla="*/ 0 h 629"/>
              <a:gd name="T6" fmla="*/ 388 w 1669"/>
              <a:gd name="T7" fmla="*/ 0 h 629"/>
              <a:gd name="T8" fmla="*/ 0 w 1669"/>
              <a:gd name="T9" fmla="*/ 628 h 629"/>
              <a:gd name="T10" fmla="*/ 0 60000 65536"/>
              <a:gd name="T11" fmla="*/ 0 60000 65536"/>
              <a:gd name="T12" fmla="*/ 0 60000 65536"/>
              <a:gd name="T13" fmla="*/ 0 60000 65536"/>
              <a:gd name="T14" fmla="*/ 0 60000 65536"/>
              <a:gd name="T15" fmla="*/ 0 w 1669"/>
              <a:gd name="T16" fmla="*/ 0 h 629"/>
              <a:gd name="T17" fmla="*/ 1669 w 1669"/>
              <a:gd name="T18" fmla="*/ 629 h 629"/>
            </a:gdLst>
            <a:ahLst/>
            <a:cxnLst>
              <a:cxn ang="T10">
                <a:pos x="T0" y="T1"/>
              </a:cxn>
              <a:cxn ang="T11">
                <a:pos x="T2" y="T3"/>
              </a:cxn>
              <a:cxn ang="T12">
                <a:pos x="T4" y="T5"/>
              </a:cxn>
              <a:cxn ang="T13">
                <a:pos x="T6" y="T7"/>
              </a:cxn>
              <a:cxn ang="T14">
                <a:pos x="T8" y="T9"/>
              </a:cxn>
            </a:cxnLst>
            <a:rect l="T15" t="T16" r="T17" b="T18"/>
            <a:pathLst>
              <a:path w="1669" h="629">
                <a:moveTo>
                  <a:pt x="0" y="628"/>
                </a:moveTo>
                <a:lnTo>
                  <a:pt x="1668" y="628"/>
                </a:lnTo>
                <a:lnTo>
                  <a:pt x="1281" y="0"/>
                </a:lnTo>
                <a:lnTo>
                  <a:pt x="388" y="0"/>
                </a:lnTo>
                <a:lnTo>
                  <a:pt x="0" y="628"/>
                </a:lnTo>
              </a:path>
            </a:pathLst>
          </a:custGeom>
          <a:solidFill>
            <a:srgbClr val="FFFF00"/>
          </a:solidFill>
          <a:ln w="12700" cap="rnd">
            <a:solidFill>
              <a:srgbClr val="FFFF00"/>
            </a:solidFill>
            <a:round/>
          </a:ln>
        </p:spPr>
        <p:txBody>
          <a:bodyPr lIns="121917" tIns="60958" rIns="121917" bIns="60958"/>
          <a:lstStyle/>
          <a:p>
            <a:pPr>
              <a:defRPr/>
            </a:pPr>
            <a:endParaRPr lang="zh-CN" altLang="en-US" dirty="0">
              <a:ln>
                <a:solidFill>
                  <a:srgbClr val="FF0000"/>
                </a:solidFill>
              </a:ln>
              <a:solidFill>
                <a:srgbClr val="FF0000"/>
              </a:solidFill>
              <a:cs typeface="Arial" panose="020B0604020202020204" pitchFamily="34" charset="0"/>
            </a:endParaRPr>
          </a:p>
        </p:txBody>
      </p:sp>
      <p:sp>
        <p:nvSpPr>
          <p:cNvPr id="41" name="Freeform 83"/>
          <p:cNvSpPr/>
          <p:nvPr/>
        </p:nvSpPr>
        <p:spPr bwMode="gray">
          <a:xfrm>
            <a:off x="6745316" y="1730364"/>
            <a:ext cx="504825" cy="715963"/>
          </a:xfrm>
          <a:custGeom>
            <a:avLst/>
            <a:gdLst>
              <a:gd name="T0" fmla="*/ 387 w 477"/>
              <a:gd name="T1" fmla="*/ 624 h 625"/>
              <a:gd name="T2" fmla="*/ 476 w 477"/>
              <a:gd name="T3" fmla="*/ 527 h 625"/>
              <a:gd name="T4" fmla="*/ 0 w 477"/>
              <a:gd name="T5" fmla="*/ 0 h 625"/>
              <a:gd name="T6" fmla="*/ 387 w 477"/>
              <a:gd name="T7" fmla="*/ 624 h 625"/>
              <a:gd name="T8" fmla="*/ 0 60000 65536"/>
              <a:gd name="T9" fmla="*/ 0 60000 65536"/>
              <a:gd name="T10" fmla="*/ 0 60000 65536"/>
              <a:gd name="T11" fmla="*/ 0 60000 65536"/>
              <a:gd name="T12" fmla="*/ 0 w 477"/>
              <a:gd name="T13" fmla="*/ 0 h 625"/>
              <a:gd name="T14" fmla="*/ 477 w 477"/>
              <a:gd name="T15" fmla="*/ 625 h 625"/>
            </a:gdLst>
            <a:ahLst/>
            <a:cxnLst>
              <a:cxn ang="T8">
                <a:pos x="T0" y="T1"/>
              </a:cxn>
              <a:cxn ang="T9">
                <a:pos x="T2" y="T3"/>
              </a:cxn>
              <a:cxn ang="T10">
                <a:pos x="T4" y="T5"/>
              </a:cxn>
              <a:cxn ang="T11">
                <a:pos x="T6" y="T7"/>
              </a:cxn>
            </a:cxnLst>
            <a:rect l="T12" t="T13" r="T14" b="T15"/>
            <a:pathLst>
              <a:path w="477" h="625">
                <a:moveTo>
                  <a:pt x="387" y="624"/>
                </a:moveTo>
                <a:lnTo>
                  <a:pt x="476" y="527"/>
                </a:lnTo>
                <a:lnTo>
                  <a:pt x="0" y="0"/>
                </a:lnTo>
                <a:lnTo>
                  <a:pt x="387" y="624"/>
                </a:lnTo>
              </a:path>
            </a:pathLst>
          </a:custGeom>
          <a:gradFill rotWithShape="0">
            <a:gsLst>
              <a:gs pos="0">
                <a:schemeClr val="folHlink">
                  <a:gamma/>
                  <a:shade val="66275"/>
                  <a:invGamma/>
                </a:schemeClr>
              </a:gs>
              <a:gs pos="100000">
                <a:schemeClr val="folHlink"/>
              </a:gs>
            </a:gsLst>
            <a:lin ang="2700000" scaled="1"/>
          </a:gra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42" name="Freeform 84"/>
          <p:cNvSpPr/>
          <p:nvPr/>
        </p:nvSpPr>
        <p:spPr bwMode="gray">
          <a:xfrm>
            <a:off x="6335741" y="1730364"/>
            <a:ext cx="819151" cy="715963"/>
          </a:xfrm>
          <a:custGeom>
            <a:avLst/>
            <a:gdLst>
              <a:gd name="T0" fmla="*/ 0 w 773"/>
              <a:gd name="T1" fmla="*/ 624 h 625"/>
              <a:gd name="T2" fmla="*/ 772 w 773"/>
              <a:gd name="T3" fmla="*/ 624 h 625"/>
              <a:gd name="T4" fmla="*/ 387 w 773"/>
              <a:gd name="T5" fmla="*/ 0 h 625"/>
              <a:gd name="T6" fmla="*/ 0 w 773"/>
              <a:gd name="T7" fmla="*/ 624 h 625"/>
              <a:gd name="T8" fmla="*/ 0 60000 65536"/>
              <a:gd name="T9" fmla="*/ 0 60000 65536"/>
              <a:gd name="T10" fmla="*/ 0 60000 65536"/>
              <a:gd name="T11" fmla="*/ 0 60000 65536"/>
              <a:gd name="T12" fmla="*/ 0 w 773"/>
              <a:gd name="T13" fmla="*/ 0 h 625"/>
              <a:gd name="T14" fmla="*/ 773 w 773"/>
              <a:gd name="T15" fmla="*/ 625 h 625"/>
            </a:gdLst>
            <a:ahLst/>
            <a:cxnLst>
              <a:cxn ang="T8">
                <a:pos x="T0" y="T1"/>
              </a:cxn>
              <a:cxn ang="T9">
                <a:pos x="T2" y="T3"/>
              </a:cxn>
              <a:cxn ang="T10">
                <a:pos x="T4" y="T5"/>
              </a:cxn>
              <a:cxn ang="T11">
                <a:pos x="T6" y="T7"/>
              </a:cxn>
            </a:cxnLst>
            <a:rect l="T12" t="T13" r="T14" b="T15"/>
            <a:pathLst>
              <a:path w="773" h="625">
                <a:moveTo>
                  <a:pt x="0" y="624"/>
                </a:moveTo>
                <a:lnTo>
                  <a:pt x="772" y="624"/>
                </a:lnTo>
                <a:lnTo>
                  <a:pt x="387" y="0"/>
                </a:lnTo>
                <a:lnTo>
                  <a:pt x="0" y="624"/>
                </a:lnTo>
              </a:path>
            </a:pathLst>
          </a:custGeom>
          <a:solidFill>
            <a:srgbClr val="FF0000"/>
          </a:solidFill>
          <a:ln w="12700" cap="rnd">
            <a:noFill/>
            <a:round/>
          </a:ln>
        </p:spPr>
        <p:txBody>
          <a:bodyPr lIns="121917" tIns="60958" rIns="121917" bIns="60958"/>
          <a:lstStyle/>
          <a:p>
            <a:pPr>
              <a:defRPr/>
            </a:pPr>
            <a:endParaRPr lang="zh-CN" altLang="en-US" dirty="0">
              <a:cs typeface="Arial" panose="020B0604020202020204" pitchFamily="34" charset="0"/>
            </a:endParaRPr>
          </a:p>
        </p:txBody>
      </p:sp>
      <p:sp>
        <p:nvSpPr>
          <p:cNvPr id="29735" name="Text Box 85"/>
          <p:cNvSpPr txBox="1">
            <a:spLocks noChangeArrowheads="1"/>
          </p:cNvSpPr>
          <p:nvPr/>
        </p:nvSpPr>
        <p:spPr bwMode="auto">
          <a:xfrm>
            <a:off x="6397653" y="2003413"/>
            <a:ext cx="7635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400" b="1" dirty="0">
                <a:latin typeface="宋体" panose="02010600030101010101" pitchFamily="2" charset="-122"/>
              </a:rPr>
              <a:t>1</a:t>
            </a:r>
          </a:p>
        </p:txBody>
      </p:sp>
      <p:sp>
        <p:nvSpPr>
          <p:cNvPr id="29736" name="Text Box 86"/>
          <p:cNvSpPr txBox="1">
            <a:spLocks noChangeArrowheads="1"/>
          </p:cNvSpPr>
          <p:nvPr/>
        </p:nvSpPr>
        <p:spPr bwMode="auto">
          <a:xfrm>
            <a:off x="6037289" y="2722553"/>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200" b="1" dirty="0">
                <a:latin typeface="宋体" panose="02010600030101010101" pitchFamily="2" charset="-122"/>
              </a:rPr>
              <a:t>1</a:t>
            </a:r>
          </a:p>
        </p:txBody>
      </p:sp>
      <p:sp>
        <p:nvSpPr>
          <p:cNvPr id="29737" name="Text Box 88"/>
          <p:cNvSpPr txBox="1">
            <a:spLocks noChangeArrowheads="1"/>
          </p:cNvSpPr>
          <p:nvPr/>
        </p:nvSpPr>
        <p:spPr bwMode="auto">
          <a:xfrm>
            <a:off x="8629677" y="257809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200" b="1" dirty="0">
                <a:solidFill>
                  <a:srgbClr val="FFFDE8"/>
                </a:solidFill>
                <a:latin typeface="宋体" panose="02010600030101010101" pitchFamily="2" charset="-122"/>
              </a:rPr>
              <a:t>25</a:t>
            </a:r>
          </a:p>
        </p:txBody>
      </p:sp>
      <p:sp>
        <p:nvSpPr>
          <p:cNvPr id="29740" name="Text Box 89"/>
          <p:cNvSpPr txBox="1">
            <a:spLocks noChangeArrowheads="1"/>
          </p:cNvSpPr>
          <p:nvPr/>
        </p:nvSpPr>
        <p:spPr bwMode="auto">
          <a:xfrm>
            <a:off x="5894415" y="3514714"/>
            <a:ext cx="15890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200" b="1" dirty="0">
                <a:latin typeface="宋体" panose="02010600030101010101" pitchFamily="2" charset="-122"/>
              </a:rPr>
              <a:t>3</a:t>
            </a:r>
          </a:p>
        </p:txBody>
      </p:sp>
      <p:sp>
        <p:nvSpPr>
          <p:cNvPr id="50" name="标题 1"/>
          <p:cNvSpPr>
            <a:spLocks noGrp="1" noChangeArrowheads="1"/>
          </p:cNvSpPr>
          <p:nvPr>
            <p:ph type="title"/>
          </p:nvPr>
        </p:nvSpPr>
        <p:spPr>
          <a:xfrm>
            <a:off x="1920904" y="654831"/>
            <a:ext cx="8207545" cy="873623"/>
          </a:xfrm>
        </p:spPr>
        <p:txBody>
          <a:bodyPr/>
          <a:lstStyle/>
          <a:p>
            <a:pPr algn="ctr">
              <a:defRPr/>
            </a:pPr>
            <a:r>
              <a:rPr lang="en-US" sz="4000" dirty="0" smtClean="0">
                <a:solidFill>
                  <a:schemeClr val="tx1"/>
                </a:solidFill>
                <a:sym typeface="宋体" panose="02010600030101010101" pitchFamily="2" charset="-122"/>
              </a:rPr>
              <a:t>A</a:t>
            </a:r>
            <a:r>
              <a:rPr sz="4000" dirty="0" smtClean="0">
                <a:solidFill>
                  <a:schemeClr val="tx1"/>
                </a:solidFill>
                <a:sym typeface="宋体" panose="02010600030101010101" pitchFamily="2" charset="-122"/>
              </a:rPr>
              <a:t>类从表单结构看</a:t>
            </a:r>
            <a:endParaRPr sz="4000" dirty="0">
              <a:solidFill>
                <a:schemeClr val="tx1"/>
              </a:solidFill>
              <a:sym typeface="宋体" panose="02010600030101010101" pitchFamily="2" charset="-122"/>
            </a:endParaRPr>
          </a:p>
        </p:txBody>
      </p:sp>
      <p:sp>
        <p:nvSpPr>
          <p:cNvPr id="46" name="标题 1"/>
          <p:cNvSpPr txBox="1">
            <a:spLocks noChangeArrowheads="1"/>
          </p:cNvSpPr>
          <p:nvPr/>
        </p:nvSpPr>
        <p:spPr>
          <a:xfrm>
            <a:off x="1793733" y="4787919"/>
            <a:ext cx="8207545" cy="873623"/>
          </a:xfrm>
          <a:prstGeom prst="rect">
            <a:avLst/>
          </a:prstGeom>
        </p:spPr>
        <p:txBody>
          <a:bodyPr lIns="129037" tIns="64518" rIns="129037" bIns="64518">
            <a:normAutofit/>
          </a:bodyPr>
          <a:lstStyle>
            <a:lvl1pPr algn="l" defTabSz="914400" rtl="0" eaLnBrk="1" latinLnBrk="0" hangingPunct="1">
              <a:lnSpc>
                <a:spcPct val="90000"/>
              </a:lnSpc>
              <a:spcBef>
                <a:spcPct val="0"/>
              </a:spcBef>
              <a:buNone/>
              <a:defRPr lang="zh-CN" altLang="en-US" sz="2250" kern="1200" spc="159" baseline="0" dirty="0">
                <a:solidFill>
                  <a:schemeClr val="bg1"/>
                </a:solidFill>
                <a:latin typeface="微软雅黑" panose="020B0503020204020204" pitchFamily="34" charset="-122"/>
                <a:ea typeface="微软雅黑" panose="020B0503020204020204" pitchFamily="34" charset="-122"/>
                <a:cs typeface="+mj-cs"/>
              </a:defRPr>
            </a:lvl1pPr>
          </a:lstStyle>
          <a:p>
            <a:pPr algn="ctr">
              <a:defRPr/>
            </a:pPr>
            <a:r>
              <a:rPr lang="en-US" altLang="zh-CN" sz="4000" dirty="0">
                <a:solidFill>
                  <a:schemeClr val="tx1"/>
                </a:solidFill>
                <a:sym typeface="宋体" panose="02010600030101010101" pitchFamily="2" charset="-122"/>
              </a:rPr>
              <a:t>B</a:t>
            </a:r>
            <a:r>
              <a:rPr sz="4000" dirty="0" smtClean="0">
                <a:solidFill>
                  <a:schemeClr val="tx1"/>
                </a:solidFill>
                <a:sym typeface="宋体" panose="02010600030101010101" pitchFamily="2" charset="-122"/>
              </a:rPr>
              <a:t>类从表单结构看</a:t>
            </a:r>
            <a:r>
              <a:rPr lang="en-US" altLang="zh-CN" sz="4000" dirty="0" smtClean="0">
                <a:solidFill>
                  <a:schemeClr val="tx1"/>
                </a:solidFill>
                <a:sym typeface="宋体" panose="02010600030101010101" pitchFamily="2" charset="-122"/>
              </a:rPr>
              <a:t>---</a:t>
            </a:r>
            <a:r>
              <a:rPr sz="4000" dirty="0" smtClean="0">
                <a:solidFill>
                  <a:schemeClr val="tx1"/>
                </a:solidFill>
                <a:sym typeface="宋体" panose="02010600030101010101" pitchFamily="2" charset="-122"/>
              </a:rPr>
              <a:t>只有一张主表</a:t>
            </a:r>
            <a:endParaRPr sz="4000" dirty="0">
              <a:solidFill>
                <a:schemeClr val="tx1"/>
              </a:solidFill>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6"/>
          <p:cNvSpPr>
            <a:spLocks noChangeArrowheads="1"/>
          </p:cNvSpPr>
          <p:nvPr/>
        </p:nvSpPr>
        <p:spPr bwMode="auto">
          <a:xfrm>
            <a:off x="0" y="1612900"/>
            <a:ext cx="450850"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sp>
        <p:nvSpPr>
          <p:cNvPr id="13315" name="矩形 7"/>
          <p:cNvSpPr>
            <a:spLocks noChangeArrowheads="1"/>
          </p:cNvSpPr>
          <p:nvPr/>
        </p:nvSpPr>
        <p:spPr bwMode="auto">
          <a:xfrm>
            <a:off x="4551363" y="1612900"/>
            <a:ext cx="7640637" cy="3632200"/>
          </a:xfrm>
          <a:prstGeom prst="rect">
            <a:avLst/>
          </a:prstGeom>
          <a:solidFill>
            <a:schemeClr val="accent1"/>
          </a:solidFill>
          <a:ln w="9525">
            <a:noFill/>
            <a:miter lim="800000"/>
          </a:ln>
        </p:spPr>
        <p:txBody>
          <a:bodyPr anchor="ctr"/>
          <a:lstStyle/>
          <a:p>
            <a:pPr algn="ctr"/>
            <a:endParaRPr lang="zh-CN" altLang="en-US">
              <a:solidFill>
                <a:srgbClr val="FFFFFF"/>
              </a:solidFill>
            </a:endParaRPr>
          </a:p>
        </p:txBody>
      </p:sp>
      <p:sp>
        <p:nvSpPr>
          <p:cNvPr id="13316" name="文本框 9"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6096000" y="3095625"/>
            <a:ext cx="4213225" cy="769938"/>
          </a:xfrm>
          <a:prstGeom prst="rect">
            <a:avLst/>
          </a:prstGeom>
          <a:noFill/>
          <a:ln w="9525">
            <a:noFill/>
            <a:miter lim="800000"/>
          </a:ln>
        </p:spPr>
        <p:txBody>
          <a:bodyPr>
            <a:spAutoFit/>
          </a:bodyPr>
          <a:lstStyle/>
          <a:p>
            <a:pPr algn="ctr"/>
            <a:r>
              <a:rPr lang="zh-CN" altLang="en-US" sz="4400" b="1">
                <a:solidFill>
                  <a:schemeClr val="bg2"/>
                </a:solidFill>
                <a:latin typeface="微软雅黑" panose="020B0503020204020204" pitchFamily="34" charset="-122"/>
                <a:ea typeface="微软雅黑" panose="020B0503020204020204" pitchFamily="34" charset="-122"/>
                <a:sym typeface="Khmer UI" panose="020B0502040204020203" pitchFamily="34" charset="0"/>
              </a:rPr>
              <a:t>申报表调整背景</a:t>
            </a:r>
          </a:p>
        </p:txBody>
      </p:sp>
      <p:sp>
        <p:nvSpPr>
          <p:cNvPr id="13317" name="文本框 8"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7723188" y="2078038"/>
            <a:ext cx="1296987" cy="1108075"/>
          </a:xfrm>
          <a:prstGeom prst="rect">
            <a:avLst/>
          </a:prstGeom>
          <a:noFill/>
          <a:ln w="9525">
            <a:noFill/>
            <a:miter lim="800000"/>
          </a:ln>
        </p:spPr>
        <p:txBody>
          <a:bodyPr>
            <a:spAutoFit/>
          </a:bodyPr>
          <a:lstStyle/>
          <a:p>
            <a:pPr algn="ctr"/>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3318" name="图片占位符 13"/>
          <p:cNvPicPr>
            <a:picLocks noGrp="1" noChangeAspect="1" noChangeArrowheads="1"/>
          </p:cNvPicPr>
          <p:nvPr>
            <p:ph sz="quarter" idx="4294967295"/>
          </p:nvPr>
        </p:nvPicPr>
        <p:blipFill>
          <a:blip r:embed="rId2"/>
          <a:srcRect/>
          <a:stretch>
            <a:fillRect/>
          </a:stretch>
        </p:blipFill>
        <p:spPr bwMode="auto">
          <a:xfrm>
            <a:off x="615950" y="1606550"/>
            <a:ext cx="3770313" cy="3632200"/>
          </a:xfrm>
          <a:prstGeom prst="rect">
            <a:avLst/>
          </a:prstGeom>
          <a:noFill/>
          <a:ln>
            <a:miter lim="800000"/>
            <a:headEnd/>
            <a:tailEnd/>
          </a:ln>
        </p:spPr>
      </p:pic>
      <p:sp>
        <p:nvSpPr>
          <p:cNvPr id="13319"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任意多边形: 形状 9"/>
          <p:cNvSpPr>
            <a:spLocks noChangeArrowheads="1"/>
          </p:cNvSpPr>
          <p:nvPr/>
        </p:nvSpPr>
        <p:spPr bwMode="auto">
          <a:xfrm>
            <a:off x="0" y="495300"/>
            <a:ext cx="169333" cy="467784"/>
          </a:xfrm>
          <a:custGeom>
            <a:avLst/>
            <a:gdLst>
              <a:gd name="T0" fmla="*/ 0 w 169886"/>
              <a:gd name="T1" fmla="*/ 0 h 466725"/>
              <a:gd name="T2" fmla="*/ 25999 w 169886"/>
              <a:gd name="T3" fmla="*/ 0 h 466725"/>
              <a:gd name="T4" fmla="*/ 39739 w 169886"/>
              <a:gd name="T5" fmla="*/ 14066 h 466725"/>
              <a:gd name="T6" fmla="*/ 39739 w 169886"/>
              <a:gd name="T7" fmla="*/ 97699 h 466725"/>
              <a:gd name="T8" fmla="*/ 25999 w 169886"/>
              <a:gd name="T9" fmla="*/ 111765 h 466725"/>
              <a:gd name="T10" fmla="*/ 0 w 169886"/>
              <a:gd name="T11" fmla="*/ 111765 h 466725"/>
              <a:gd name="T12" fmla="*/ 0 w 169886"/>
              <a:gd name="T13" fmla="*/ 0 h 466725"/>
              <a:gd name="T14" fmla="*/ 0 60000 65536"/>
              <a:gd name="T15" fmla="*/ 0 60000 65536"/>
              <a:gd name="T16" fmla="*/ 0 60000 65536"/>
              <a:gd name="T17" fmla="*/ 0 60000 65536"/>
              <a:gd name="T18" fmla="*/ 0 60000 65536"/>
              <a:gd name="T19" fmla="*/ 0 60000 65536"/>
              <a:gd name="T20" fmla="*/ 0 60000 65536"/>
              <a:gd name="T21" fmla="*/ 0 w 169886"/>
              <a:gd name="T22" fmla="*/ 0 h 466725"/>
              <a:gd name="T23" fmla="*/ 169886 w 169886"/>
              <a:gd name="T24" fmla="*/ 466725 h 466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solidFill>
            <a:schemeClr val="accent1"/>
          </a:solidFill>
          <a:ln w="9525">
            <a:noFill/>
            <a:miter lim="800000"/>
          </a:ln>
        </p:spPr>
        <p:txBody>
          <a:bodyPr lIns="91438" tIns="45719" rIns="91438" bIns="45719" anchor="ctr"/>
          <a:lstStyle/>
          <a:p>
            <a:pPr algn="ctr"/>
            <a:endParaRPr lang="zh-CN" altLang="en-US">
              <a:solidFill>
                <a:srgbClr val="FFFFFF"/>
              </a:solidFill>
              <a:latin typeface="Calibri" panose="020F0502020204030204" pitchFamily="34" charset="0"/>
            </a:endParaRPr>
          </a:p>
        </p:txBody>
      </p:sp>
      <p:sp>
        <p:nvSpPr>
          <p:cNvPr id="28676" name="文本框 1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158045" y="1407583"/>
            <a:ext cx="11837811" cy="4452620"/>
          </a:xfrm>
          <a:prstGeom prst="rect">
            <a:avLst/>
          </a:prstGeom>
          <a:solidFill>
            <a:srgbClr val="005DA2"/>
          </a:solidFill>
          <a:ln w="9525">
            <a:noFill/>
            <a:miter lim="800000"/>
          </a:ln>
        </p:spPr>
        <p:txBody>
          <a:bodyPr wrap="square" lIns="91438" tIns="45719" rIns="91438" bIns="45719">
            <a:spAutoFit/>
          </a:bodyPr>
          <a:lstStyle/>
          <a:p>
            <a:pPr>
              <a:lnSpc>
                <a:spcPct val="150000"/>
              </a:lnSpc>
            </a:pPr>
            <a:r>
              <a:rPr lang="en-US"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月以来，为支持新冠肺炎疫情防控和企业复工、复产，财政部联合税务总局及相关部门密集发布了多项企业所得税政策：</a:t>
            </a:r>
            <a:endPar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1</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疫情防控重点保障物资生产企业为扩大产能新购置的相关设备一次性扣除（财政部 税务总局  公告</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2</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捐赠用于应对新型冠状病毒感染的肺炎疫情的现金和物品全额扣除（财政部 税务总局  公告</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3</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小型微利企业延缓缴纳</a:t>
            </a:r>
            <a:r>
              <a:rPr lang="en-US"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年所得税</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（国家税务总局  公告</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4.</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延续实施普惠金融有关税收优惠政策（财政部 税务总局  公告</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22</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延续西部大开发税收优惠等政策（财政部 税务总局 国家发展改革委 公告</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23</a:t>
            </a:r>
            <a:r>
              <a:rPr lang="zh-CN" altLang="en-US" sz="21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en-US" altLang="zh-CN" sz="21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7"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5017" y="1803401"/>
            <a:ext cx="1005417" cy="138497"/>
          </a:xfrm>
          <a:prstGeom prst="rect">
            <a:avLst/>
          </a:prstGeom>
          <a:noFill/>
          <a:ln w="9525">
            <a:noFill/>
            <a:miter lim="800000"/>
          </a:ln>
        </p:spPr>
        <p:txBody>
          <a:bodyPr lIns="91438" tIns="45719" rIns="91438" bIns="45719">
            <a:spAutoFit/>
          </a:bodyPr>
          <a:lstStyle/>
          <a:p>
            <a:r>
              <a:rPr lang="en-US" altLang="zh-CN" sz="100" dirty="0">
                <a:solidFill>
                  <a:srgbClr val="000000"/>
                </a:solidFill>
                <a:latin typeface="Calibri" panose="020F0502020204030204" pitchFamily="34" charset="0"/>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dirty="0">
              <a:solidFill>
                <a:srgbClr val="000000"/>
              </a:solidFill>
              <a:latin typeface="Calibri" panose="020F0502020204030204" pitchFamily="34" charset="0"/>
              <a:ea typeface="微软雅黑" panose="020B0503020204020204" pitchFamily="34" charset="-122"/>
              <a:sym typeface="Arial" panose="020B0604020202020204" pitchFamily="34" charset="0"/>
            </a:endParaRPr>
          </a:p>
        </p:txBody>
      </p:sp>
      <p:sp>
        <p:nvSpPr>
          <p:cNvPr id="28680" name="文本框 1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0" y="190500"/>
            <a:ext cx="12192000" cy="646329"/>
          </a:xfrm>
          <a:prstGeom prst="rect">
            <a:avLst/>
          </a:prstGeom>
          <a:solidFill>
            <a:srgbClr val="005DA2"/>
          </a:solidFill>
          <a:ln w="9525">
            <a:noFill/>
            <a:miter lim="800000"/>
          </a:ln>
        </p:spPr>
        <p:txBody>
          <a:bodyPr lIns="91438" tIns="45719" rIns="91438" bIns="45719">
            <a:spAutoFit/>
          </a:bodyPr>
          <a:lstStyle/>
          <a:p>
            <a:r>
              <a:rPr lang="zh-CN" altLang="en-US" sz="3600" b="1" dirty="0">
                <a:solidFill>
                  <a:schemeClr val="bg1"/>
                </a:solidFill>
                <a:latin typeface="微软雅黑" panose="020B0503020204020204" pitchFamily="34" charset="-122"/>
                <a:ea typeface="微软雅黑" panose="020B0503020204020204" pitchFamily="34" charset="-122"/>
                <a:sym typeface="Khmer UI" panose="020B0502040204020203" pitchFamily="34" charset="0"/>
              </a:rPr>
              <a:t>一、</a:t>
            </a:r>
            <a:r>
              <a:rPr lang="zh-CN" altLang="en-US" sz="3600" b="1" dirty="0" smtClean="0">
                <a:solidFill>
                  <a:schemeClr val="bg1"/>
                </a:solidFill>
                <a:latin typeface="微软雅黑" panose="020B0503020204020204" pitchFamily="34" charset="-122"/>
                <a:ea typeface="微软雅黑" panose="020B0503020204020204" pitchFamily="34" charset="-122"/>
                <a:sym typeface="Khmer UI" panose="020B0502040204020203" pitchFamily="34" charset="0"/>
              </a:rPr>
              <a:t>落实支持新冠肺炎疫情防控和企业复工、复产新政</a:t>
            </a:r>
            <a:endParaRPr lang="zh-CN" altLang="en-US" sz="3200" b="1" dirty="0">
              <a:solidFill>
                <a:schemeClr val="bg1"/>
              </a:solidFill>
              <a:latin typeface="微软雅黑" panose="020B0503020204020204" pitchFamily="34" charset="-122"/>
              <a:ea typeface="微软雅黑" panose="020B0503020204020204" pitchFamily="34" charset="-122"/>
              <a:sym typeface="Khmer UI" panose="020B0502040204020203"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任意多边形: 形状 9"/>
          <p:cNvSpPr>
            <a:spLocks noChangeArrowheads="1"/>
          </p:cNvSpPr>
          <p:nvPr/>
        </p:nvSpPr>
        <p:spPr bwMode="auto">
          <a:xfrm>
            <a:off x="0" y="495300"/>
            <a:ext cx="169863" cy="466725"/>
          </a:xfrm>
          <a:custGeom>
            <a:avLst/>
            <a:gdLst>
              <a:gd name="T0" fmla="*/ 0 w 169886"/>
              <a:gd name="T1" fmla="*/ 0 h 466725"/>
              <a:gd name="T2" fmla="*/ 111014 w 169886"/>
              <a:gd name="T3" fmla="*/ 0 h 466725"/>
              <a:gd name="T4" fmla="*/ 169679 w 169886"/>
              <a:gd name="T5" fmla="*/ 58737 h 466725"/>
              <a:gd name="T6" fmla="*/ 169679 w 169886"/>
              <a:gd name="T7" fmla="*/ 407988 h 466725"/>
              <a:gd name="T8" fmla="*/ 111014 w 169886"/>
              <a:gd name="T9" fmla="*/ 466725 h 466725"/>
              <a:gd name="T10" fmla="*/ 0 w 169886"/>
              <a:gd name="T11" fmla="*/ 466725 h 466725"/>
              <a:gd name="T12" fmla="*/ 0 w 169886"/>
              <a:gd name="T13" fmla="*/ 0 h 466725"/>
              <a:gd name="T14" fmla="*/ 0 60000 65536"/>
              <a:gd name="T15" fmla="*/ 0 60000 65536"/>
              <a:gd name="T16" fmla="*/ 0 60000 65536"/>
              <a:gd name="T17" fmla="*/ 0 60000 65536"/>
              <a:gd name="T18" fmla="*/ 0 60000 65536"/>
              <a:gd name="T19" fmla="*/ 0 60000 65536"/>
              <a:gd name="T20" fmla="*/ 0 60000 65536"/>
              <a:gd name="T21" fmla="*/ 0 w 169886"/>
              <a:gd name="T22" fmla="*/ 0 h 466725"/>
              <a:gd name="T23" fmla="*/ 169886 w 169886"/>
              <a:gd name="T24" fmla="*/ 466725 h 466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886" h="466725">
                <a:moveTo>
                  <a:pt x="0" y="0"/>
                </a:moveTo>
                <a:lnTo>
                  <a:pt x="111149" y="0"/>
                </a:lnTo>
                <a:cubicBezTo>
                  <a:pt x="143589" y="0"/>
                  <a:pt x="169886" y="26297"/>
                  <a:pt x="169886" y="58737"/>
                </a:cubicBezTo>
                <a:lnTo>
                  <a:pt x="169886" y="407988"/>
                </a:lnTo>
                <a:cubicBezTo>
                  <a:pt x="169886" y="440428"/>
                  <a:pt x="143589" y="466725"/>
                  <a:pt x="111149" y="466725"/>
                </a:cubicBezTo>
                <a:lnTo>
                  <a:pt x="0" y="466725"/>
                </a:lnTo>
                <a:lnTo>
                  <a:pt x="0" y="0"/>
                </a:lnTo>
                <a:close/>
              </a:path>
            </a:pathLst>
          </a:custGeom>
          <a:solidFill>
            <a:schemeClr val="accent1"/>
          </a:solidFill>
          <a:ln w="9525">
            <a:noFill/>
            <a:miter lim="800000"/>
          </a:ln>
        </p:spPr>
        <p:txBody>
          <a:bodyPr anchor="ctr"/>
          <a:lstStyle/>
          <a:p>
            <a:pPr algn="ctr"/>
            <a:endParaRPr lang="zh-CN" altLang="en-US">
              <a:solidFill>
                <a:srgbClr val="FFFFFF"/>
              </a:solidFill>
            </a:endParaRPr>
          </a:p>
        </p:txBody>
      </p:sp>
      <p:sp>
        <p:nvSpPr>
          <p:cNvPr id="14339" name="文本框 15"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0" y="409575"/>
            <a:ext cx="12192000" cy="584775"/>
          </a:xfrm>
          <a:prstGeom prst="rect">
            <a:avLst/>
          </a:prstGeom>
          <a:solidFill>
            <a:srgbClr val="005DA2"/>
          </a:solidFill>
          <a:ln w="9525">
            <a:noFill/>
            <a:miter lim="800000"/>
          </a:ln>
        </p:spPr>
        <p:txBody>
          <a:bodyPr>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Khmer UI" panose="020B0502040204020203" pitchFamily="34" charset="0"/>
              </a:rPr>
              <a:t>二、落实党中央、国务院关于海南自由贸易港建设的有关决策部署</a:t>
            </a:r>
            <a:endParaRPr lang="zh-CN" altLang="en-US" sz="3200" b="1" dirty="0">
              <a:solidFill>
                <a:schemeClr val="bg1"/>
              </a:solidFill>
              <a:latin typeface="微软雅黑" panose="020B0503020204020204" pitchFamily="34" charset="-122"/>
              <a:ea typeface="微软雅黑" panose="020B0503020204020204" pitchFamily="34" charset="-122"/>
              <a:sym typeface="Khmer UI" panose="020B0502040204020203" pitchFamily="34" charset="0"/>
            </a:endParaRPr>
          </a:p>
        </p:txBody>
      </p:sp>
      <p:sp>
        <p:nvSpPr>
          <p:cNvPr id="14340" name="矩形 20"/>
          <p:cNvSpPr>
            <a:spLocks noChangeArrowheads="1"/>
          </p:cNvSpPr>
          <p:nvPr/>
        </p:nvSpPr>
        <p:spPr bwMode="auto">
          <a:xfrm>
            <a:off x="0" y="1212850"/>
            <a:ext cx="6477000" cy="5645150"/>
          </a:xfrm>
          <a:prstGeom prst="rect">
            <a:avLst/>
          </a:prstGeom>
          <a:solidFill>
            <a:schemeClr val="accent1"/>
          </a:solidFill>
          <a:ln w="12700">
            <a:solidFill>
              <a:srgbClr val="004476"/>
            </a:solidFill>
            <a:miter lim="800000"/>
          </a:ln>
        </p:spPr>
        <p:txBody>
          <a:bodyPr anchor="ctr"/>
          <a:lstStyle/>
          <a:p>
            <a:pPr algn="ctr"/>
            <a:endParaRPr lang="zh-CN" altLang="en-US">
              <a:solidFill>
                <a:srgbClr val="FFFFFF"/>
              </a:solidFill>
            </a:endParaRPr>
          </a:p>
        </p:txBody>
      </p:sp>
      <p:sp>
        <p:nvSpPr>
          <p:cNvPr id="14341" name="文本框 16"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p:cNvSpPr>
            <a:spLocks noChangeArrowheads="1"/>
          </p:cNvSpPr>
          <p:nvPr/>
        </p:nvSpPr>
        <p:spPr bwMode="auto">
          <a:xfrm>
            <a:off x="514350" y="1570038"/>
            <a:ext cx="5962650" cy="1569660"/>
          </a:xfrm>
          <a:prstGeom prst="rect">
            <a:avLst/>
          </a:prstGeom>
          <a:solidFill>
            <a:srgbClr val="005DA2"/>
          </a:solidFill>
          <a:ln w="9525">
            <a:noFill/>
            <a:miter lim="800000"/>
          </a:ln>
        </p:spPr>
        <p:txBody>
          <a:bodyPr>
            <a:spAutoFit/>
          </a:bodyPr>
          <a:lstStyle/>
          <a:p>
            <a:r>
              <a:rPr lang="en-US"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r>
              <a:rPr lang="zh-CN"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月，财政部会同国家税务总局出台了资本性支出税前扣除、鼓励类产业企业低税率等企业所得税优惠政策。（财税</a:t>
            </a:r>
            <a:r>
              <a:rPr lang="en-US" altLang="zh-CN"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【2020】31</a:t>
            </a:r>
            <a:r>
              <a:rPr lang="zh-CN" altLang="en-US" sz="2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号）</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2" name="e7d195523061f1c0" descr="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 hidden="1"/>
          <p:cNvSpPr>
            <a:spLocks noChangeArrowheads="1"/>
          </p:cNvSpPr>
          <p:nvPr/>
        </p:nvSpPr>
        <p:spPr bwMode="auto">
          <a:xfrm>
            <a:off x="-346075" y="1803400"/>
            <a:ext cx="1006475" cy="1016000"/>
          </a:xfrm>
          <a:prstGeom prst="rect">
            <a:avLst/>
          </a:prstGeom>
          <a:noFill/>
          <a:ln w="9525">
            <a:noFill/>
            <a:miter lim="800000"/>
          </a:ln>
        </p:spPr>
        <p:txBody>
          <a:bodyPr>
            <a:spAutoFit/>
          </a:bodyPr>
          <a:lstStyle/>
          <a:p>
            <a:r>
              <a:rPr lang="en-US" altLang="zh-CN" sz="100">
                <a:solidFill>
                  <a:srgbClr val="000000"/>
                </a:solidFill>
                <a:ea typeface="微软雅黑" panose="020B0503020204020204" pitchFamily="34" charset="-122"/>
                <a:sym typeface="Arial" panose="020B0604020202020204" pitchFamily="34" charset="0"/>
              </a:rPr>
              <a:t>e7d195523061f1c062df869295d8a0a11120349891c27003D2E1C84926AC27B998C4E6DB32CFD86673C8A95AFDAA40B3D72EE1B14BA0CD5ADF6A90DFBF7FD9C4343ADB56E206D0753FACD027C6C9A50526FC4BD1306CADB56A7DBAA1512074E625C97B5E431F2D57A54ED664165DA2BB31E6597E2FE6339A12FD001F8FF7F47DE2221DE1CAD53B509893BF37E2E11D08</a:t>
            </a:r>
            <a:endParaRPr lang="zh-CN" altLang="en-US" sz="100">
              <a:solidFill>
                <a:srgbClr val="000000"/>
              </a:solidFill>
              <a:ea typeface="微软雅黑" panose="020B0503020204020204" pitchFamily="34" charset="-122"/>
              <a:sym typeface="Arial" panose="020B0604020202020204" pitchFamily="34" charset="0"/>
            </a:endParaRPr>
          </a:p>
        </p:txBody>
      </p:sp>
      <p:pic>
        <p:nvPicPr>
          <p:cNvPr id="8" name="图片 7"/>
          <p:cNvPicPr>
            <a:picLocks noChangeAspect="1" noChangeArrowheads="1"/>
          </p:cNvPicPr>
          <p:nvPr/>
        </p:nvPicPr>
        <p:blipFill>
          <a:blip r:embed="rId3"/>
          <a:srcRect l="18117" t="23433" r="35268" b="40950"/>
          <a:stretch>
            <a:fillRect/>
          </a:stretch>
        </p:blipFill>
        <p:spPr bwMode="auto">
          <a:xfrm>
            <a:off x="6753225" y="1206500"/>
            <a:ext cx="5397500" cy="565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84f8288d-e8d1-4308-b9b2-e71258b1ae8c}"/>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0f28eac-ac21-43e3-8b8c-3d1aeb6aa00c}"/>
</p:tagLst>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FFFFFF"/>
      </a:lt2>
      <a:accent1>
        <a:srgbClr val="005DA2"/>
      </a:accent1>
      <a:accent2>
        <a:srgbClr val="404040"/>
      </a:accent2>
      <a:accent3>
        <a:srgbClr val="FFFFFF"/>
      </a:accent3>
      <a:accent4>
        <a:srgbClr val="000000"/>
      </a:accent4>
      <a:accent5>
        <a:srgbClr val="AAB6CE"/>
      </a:accent5>
      <a:accent6>
        <a:srgbClr val="393939"/>
      </a:accent6>
      <a:hlink>
        <a:srgbClr val="6B9F25"/>
      </a:hlink>
      <a:folHlink>
        <a:srgbClr val="B26B02"/>
      </a:folHlink>
    </a:clrScheme>
    <a:fontScheme name="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000000"/>
        </a:dk2>
        <a:lt2>
          <a:srgbClr val="FFFFFF"/>
        </a:lt2>
        <a:accent1>
          <a:srgbClr val="005DA2"/>
        </a:accent1>
        <a:accent2>
          <a:srgbClr val="404040"/>
        </a:accent2>
        <a:accent3>
          <a:srgbClr val="FFFFFF"/>
        </a:accent3>
        <a:accent4>
          <a:srgbClr val="000000"/>
        </a:accent4>
        <a:accent5>
          <a:srgbClr val="AAB6CE"/>
        </a:accent5>
        <a:accent6>
          <a:srgbClr val="393939"/>
        </a:accent6>
        <a:hlink>
          <a:srgbClr val="6B9F25"/>
        </a:hlink>
        <a:folHlink>
          <a:srgbClr val="B26B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FFFFFF"/>
      </a:lt2>
      <a:accent1>
        <a:srgbClr val="005DA2"/>
      </a:accent1>
      <a:accent2>
        <a:srgbClr val="404040"/>
      </a:accent2>
      <a:accent3>
        <a:srgbClr val="FFFFFF"/>
      </a:accent3>
      <a:accent4>
        <a:srgbClr val="000000"/>
      </a:accent4>
      <a:accent5>
        <a:srgbClr val="AAB6CE"/>
      </a:accent5>
      <a:accent6>
        <a:srgbClr val="39393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6494</Words>
  <Application>WPS 演示</Application>
  <PresentationFormat>自定义</PresentationFormat>
  <Paragraphs>1120</Paragraphs>
  <Slides>47</Slides>
  <Notes>24</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幻灯片 2</vt:lpstr>
      <vt:lpstr>幻灯片 3</vt:lpstr>
      <vt:lpstr>幻灯片 4</vt:lpstr>
      <vt:lpstr>幻灯片 5</vt:lpstr>
      <vt:lpstr>A类从表单结构看</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胡德梅</dc:creator>
  <dc:description>大连税务局</dc:description>
  <cp:lastModifiedBy>Administrator</cp:lastModifiedBy>
  <cp:revision>762</cp:revision>
  <dcterms:created xsi:type="dcterms:W3CDTF">2017-03-02T05:24:00Z</dcterms:created>
  <dcterms:modified xsi:type="dcterms:W3CDTF">2020-07-02T01:34:32Z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