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92" r:id="rId3"/>
    <p:sldId id="293" r:id="rId5"/>
    <p:sldId id="287" r:id="rId6"/>
    <p:sldId id="260" r:id="rId7"/>
    <p:sldId id="339" r:id="rId8"/>
    <p:sldId id="309" r:id="rId9"/>
    <p:sldId id="310" r:id="rId10"/>
    <p:sldId id="311" r:id="rId11"/>
    <p:sldId id="312" r:id="rId12"/>
    <p:sldId id="314" r:id="rId13"/>
    <p:sldId id="315" r:id="rId14"/>
    <p:sldId id="316" r:id="rId15"/>
    <p:sldId id="317" r:id="rId16"/>
    <p:sldId id="318" r:id="rId17"/>
    <p:sldId id="319" r:id="rId18"/>
    <p:sldId id="320" r:id="rId19"/>
    <p:sldId id="321" r:id="rId20"/>
    <p:sldId id="326" r:id="rId21"/>
    <p:sldId id="340" r:id="rId22"/>
    <p:sldId id="327" r:id="rId23"/>
    <p:sldId id="341" r:id="rId24"/>
    <p:sldId id="289" r:id="rId25"/>
    <p:sldId id="333" r:id="rId26"/>
    <p:sldId id="334" r:id="rId27"/>
    <p:sldId id="344" r:id="rId28"/>
    <p:sldId id="345" r:id="rId29"/>
    <p:sldId id="346" r:id="rId30"/>
    <p:sldId id="338" r:id="rId31"/>
    <p:sldId id="307" r:id="rId32"/>
  </p:sldIdLst>
  <p:sldSz cx="9144000" cy="514477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EFEF"/>
    <a:srgbClr val="123E61"/>
    <a:srgbClr val="14436A"/>
    <a:srgbClr val="A6A6A6"/>
    <a:srgbClr val="0B25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121" d="100"/>
          <a:sy n="121" d="100"/>
        </p:scale>
        <p:origin x="-504" y="138"/>
      </p:cViewPr>
      <p:guideLst>
        <p:guide orient="horz" pos="1621"/>
        <p:guide pos="2880"/>
      </p:guideLst>
    </p:cSldViewPr>
  </p:slideViewPr>
  <p:notesTextViewPr>
    <p:cViewPr>
      <p:scale>
        <a:sx n="100" d="100"/>
        <a:sy n="100" d="100"/>
      </p:scale>
      <p:origin x="0" y="0"/>
    </p:cViewPr>
  </p:notesTextViewPr>
  <p:sorterViewPr>
    <p:cViewPr>
      <p:scale>
        <a:sx n="174" d="100"/>
        <a:sy n="174"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5" Type="http://schemas.openxmlformats.org/officeDocument/2006/relationships/tableStyles" Target="tableStyles.xml"/><Relationship Id="rId34" Type="http://schemas.openxmlformats.org/officeDocument/2006/relationships/viewProps" Target="viewProps.xml"/><Relationship Id="rId33" Type="http://schemas.openxmlformats.org/officeDocument/2006/relationships/presProps" Target="presProps.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8A863E-D442-44F9-9BD6-E000583DFCB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9AA98F-6474-4A59-A3C8-82662F366263}"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11FC198-2D83-4DFC-8CDD-7D23AF44D411}" type="slidenum">
              <a:rPr lang="zh-CN" altLang="en-US" smtClean="0">
                <a:solidFill>
                  <a:prstClr val="black"/>
                </a:solidFill>
              </a:rPr>
            </a:fld>
            <a:endParaRPr lang="zh-CN" altLang="en-US" dirty="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B9AA98F-6474-4A59-A3C8-82662F366263}"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0DEAE63-D6C4-437F-B8DA-DA689F991AA7}" type="slidenum">
              <a:rPr lang="zh-CN" altLang="en-US" smtClean="0"/>
            </a:fld>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C147A23-5BA8-44CE-9215-79B767159C41}"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0DEAE63-D6C4-437F-B8DA-DA689F991AA7}" type="slidenum">
              <a:rPr lang="zh-CN" altLang="en-US" smtClean="0"/>
            </a:fld>
            <a:endParaRPr lang="en-US"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0DEAE63-D6C4-437F-B8DA-DA689F991AA7}" type="slidenum">
              <a:rPr lang="zh-CN" altLang="en-US" smtClean="0"/>
            </a:fld>
            <a:endParaRPr lang="en-US" altLang="zh-C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11FC198-2D83-4DFC-8CDD-7D23AF44D411}" type="slidenum">
              <a:rPr lang="zh-CN" altLang="en-US" smtClean="0">
                <a:solidFill>
                  <a:prstClr val="black"/>
                </a:solidFill>
              </a:rPr>
            </a:fld>
            <a:endParaRPr lang="zh-CN" altLang="en-US" dirty="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8313"/>
            <a:ext cx="7772400" cy="1102859"/>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371600" y="2915550"/>
            <a:ext cx="6400800" cy="1314856"/>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F49ED60E-3B8D-47C1-9682-1C12509BF99F}" type="datetimeFigureOut">
              <a:rPr lang="zh-CN" altLang="en-US" smtClean="0"/>
            </a:fld>
            <a:endParaRPr lang="zh-CN" altLang="en-US"/>
          </a:p>
        </p:txBody>
      </p:sp>
      <p:sp>
        <p:nvSpPr>
          <p:cNvPr id="5" name="页脚占位符 4"/>
          <p:cNvSpPr>
            <a:spLocks noGrp="1"/>
          </p:cNvSpPr>
          <p:nvPr>
            <p:ph type="ftr" sz="quarter" idx="11"/>
          </p:nvPr>
        </p:nvSpPr>
        <p:spPr/>
        <p:txBody>
          <a:bodyPr/>
          <a:lstStyle/>
          <a:p>
            <a:r>
              <a:rPr lang="zh-CN" altLang="en-US"/>
              <a:t>财税-www.caishui.org</a:t>
            </a:r>
            <a:endParaRPr lang="zh-CN" altLang="en-US"/>
          </a:p>
        </p:txBody>
      </p:sp>
      <p:sp>
        <p:nvSpPr>
          <p:cNvPr id="6" name="灯片编号占位符 5"/>
          <p:cNvSpPr>
            <a:spLocks noGrp="1"/>
          </p:cNvSpPr>
          <p:nvPr>
            <p:ph type="sldNum" sz="quarter" idx="12"/>
          </p:nvPr>
        </p:nvSpPr>
        <p:spPr/>
        <p:txBody>
          <a:bodyPr/>
          <a:lstStyle/>
          <a:p>
            <a:fld id="{A24B006D-818D-47B3-9EBE-C5AB269A17AF}" type="slidenum">
              <a:rPr lang="zh-CN" altLang="en-US" smtClean="0"/>
            </a:fld>
            <a:endParaRPr lang="zh-CN" altLang="en-US"/>
          </a:p>
        </p:txBody>
      </p:sp>
    </p:spTree>
  </p:cSld>
  <p:clrMapOvr>
    <a:masterClrMapping/>
  </p:clrMapOvr>
  <p:transition>
    <p:random/>
  </p:transition>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F49ED60E-3B8D-47C1-9682-1C12509BF99F}" type="datetimeFigureOut">
              <a:rPr lang="zh-CN" altLang="en-US" smtClean="0"/>
            </a:fld>
            <a:endParaRPr lang="zh-CN" altLang="en-US"/>
          </a:p>
        </p:txBody>
      </p:sp>
      <p:sp>
        <p:nvSpPr>
          <p:cNvPr id="5" name="页脚占位符 4"/>
          <p:cNvSpPr>
            <a:spLocks noGrp="1"/>
          </p:cNvSpPr>
          <p:nvPr>
            <p:ph type="ftr" sz="quarter" idx="11"/>
          </p:nvPr>
        </p:nvSpPr>
        <p:spPr/>
        <p:txBody>
          <a:bodyPr/>
          <a:lstStyle/>
          <a:p>
            <a:r>
              <a:rPr lang="zh-CN" altLang="en-US"/>
              <a:t>财税-www.caishui.org</a:t>
            </a:r>
            <a:endParaRPr lang="zh-CN" altLang="en-US"/>
          </a:p>
        </p:txBody>
      </p:sp>
      <p:sp>
        <p:nvSpPr>
          <p:cNvPr id="6" name="灯片编号占位符 5"/>
          <p:cNvSpPr>
            <a:spLocks noGrp="1"/>
          </p:cNvSpPr>
          <p:nvPr>
            <p:ph type="sldNum" sz="quarter" idx="12"/>
          </p:nvPr>
        </p:nvSpPr>
        <p:spPr/>
        <p:txBody>
          <a:bodyPr/>
          <a:lstStyle/>
          <a:p>
            <a:fld id="{A24B006D-818D-47B3-9EBE-C5AB269A17AF}" type="slidenum">
              <a:rPr lang="zh-CN" altLang="en-US" smtClean="0"/>
            </a:fld>
            <a:endParaRPr lang="zh-CN" altLang="en-US"/>
          </a:p>
        </p:txBody>
      </p:sp>
    </p:spTree>
  </p:cSld>
  <p:clrMapOvr>
    <a:masterClrMapping/>
  </p:clrMapOvr>
  <p:transition>
    <p:random/>
  </p:transition>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154829"/>
            <a:ext cx="2057400" cy="3293095"/>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57200" y="154829"/>
            <a:ext cx="6019800" cy="3293095"/>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F49ED60E-3B8D-47C1-9682-1C12509BF99F}" type="datetimeFigureOut">
              <a:rPr lang="zh-CN" altLang="en-US" smtClean="0"/>
            </a:fld>
            <a:endParaRPr lang="zh-CN" altLang="en-US"/>
          </a:p>
        </p:txBody>
      </p:sp>
      <p:sp>
        <p:nvSpPr>
          <p:cNvPr id="5" name="页脚占位符 4"/>
          <p:cNvSpPr>
            <a:spLocks noGrp="1"/>
          </p:cNvSpPr>
          <p:nvPr>
            <p:ph type="ftr" sz="quarter" idx="11"/>
          </p:nvPr>
        </p:nvSpPr>
        <p:spPr/>
        <p:txBody>
          <a:bodyPr/>
          <a:lstStyle/>
          <a:p>
            <a:r>
              <a:rPr lang="zh-CN" altLang="en-US"/>
              <a:t>财税-www.caishui.org</a:t>
            </a:r>
            <a:endParaRPr lang="zh-CN" altLang="en-US"/>
          </a:p>
        </p:txBody>
      </p:sp>
      <p:sp>
        <p:nvSpPr>
          <p:cNvPr id="6" name="灯片编号占位符 5"/>
          <p:cNvSpPr>
            <a:spLocks noGrp="1"/>
          </p:cNvSpPr>
          <p:nvPr>
            <p:ph type="sldNum" sz="quarter" idx="12"/>
          </p:nvPr>
        </p:nvSpPr>
        <p:spPr/>
        <p:txBody>
          <a:bodyPr/>
          <a:lstStyle/>
          <a:p>
            <a:fld id="{A24B006D-818D-47B3-9EBE-C5AB269A17AF}" type="slidenum">
              <a:rPr lang="zh-CN" altLang="en-US" smtClean="0"/>
            </a:fld>
            <a:endParaRPr lang="zh-CN" altLang="en-US"/>
          </a:p>
        </p:txBody>
      </p:sp>
    </p:spTree>
  </p:cSld>
  <p:clrMapOvr>
    <a:masterClrMapping/>
  </p:clrMapOvr>
  <p:transition>
    <p:random/>
  </p:transition>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3_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457200" y="4768735"/>
            <a:ext cx="2133600" cy="273929"/>
          </a:xfrm>
          <a:prstGeom prst="rect">
            <a:avLst/>
          </a:prstGeom>
        </p:spPr>
        <p:txBody>
          <a:bodyPr/>
          <a:lstStyle/>
          <a:p>
            <a:endParaRPr lang="zh-CN" altLang="en-US"/>
          </a:p>
        </p:txBody>
      </p:sp>
      <p:sp>
        <p:nvSpPr>
          <p:cNvPr id="5" name="页脚占位符 4"/>
          <p:cNvSpPr>
            <a:spLocks noGrp="1"/>
          </p:cNvSpPr>
          <p:nvPr>
            <p:ph type="ftr" sz="quarter" idx="11"/>
          </p:nvPr>
        </p:nvSpPr>
        <p:spPr>
          <a:xfrm>
            <a:off x="3124200" y="4768735"/>
            <a:ext cx="2895600" cy="273929"/>
          </a:xfrm>
          <a:prstGeom prst="rect">
            <a:avLst/>
          </a:prstGeom>
        </p:spPr>
        <p:txBody>
          <a:bodyPr/>
          <a:lstStyle/>
          <a:p>
            <a:r>
              <a:rPr lang="zh-CN" altLang="en-US"/>
              <a:t>财税-www.caishui.org</a:t>
            </a:r>
            <a:endParaRPr lang="zh-CN" altLang="en-US"/>
          </a:p>
        </p:txBody>
      </p:sp>
      <p:sp>
        <p:nvSpPr>
          <p:cNvPr id="6" name="灯片编号占位符 5"/>
          <p:cNvSpPr>
            <a:spLocks noGrp="1"/>
          </p:cNvSpPr>
          <p:nvPr>
            <p:ph type="sldNum" sz="quarter" idx="12"/>
          </p:nvPr>
        </p:nvSpPr>
        <p:spPr>
          <a:xfrm>
            <a:off x="8586119" y="4788104"/>
            <a:ext cx="410853" cy="273929"/>
          </a:xfrm>
          <a:prstGeom prst="rect">
            <a:avLst/>
          </a:prstGeom>
        </p:spPr>
        <p:txBody>
          <a:bodyPr/>
          <a:lstStyle/>
          <a:p>
            <a:fld id="{ECB62A96-75BD-4D1B-A9DE-49026C62D5F2}" type="slidenum">
              <a:rPr lang="zh-CN" altLang="en-US" smtClean="0"/>
            </a:fld>
            <a:endParaRPr lang="zh-CN" altLang="en-US"/>
          </a:p>
        </p:txBody>
      </p:sp>
    </p:spTree>
  </p:cSld>
  <p:clrMapOvr>
    <a:masterClrMapping/>
  </p:clrMapOvr>
  <p:transition>
    <p:random/>
  </p:transition>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标题和内容">
    <p:bg>
      <p:bgPr>
        <a:solidFill>
          <a:schemeClr val="bg1"/>
        </a:solidFill>
        <a:effectLst/>
      </p:bgPr>
    </p:bg>
    <p:spTree>
      <p:nvGrpSpPr>
        <p:cNvPr id="1" name=""/>
        <p:cNvGrpSpPr/>
        <p:nvPr/>
      </p:nvGrpSpPr>
      <p:grpSpPr>
        <a:xfrm>
          <a:off x="0" y="0"/>
          <a:ext cx="0" cy="0"/>
          <a:chOff x="0" y="0"/>
          <a:chExt cx="0" cy="0"/>
        </a:xfrm>
      </p:grpSpPr>
    </p:spTree>
  </p:cSld>
  <p:clrMapOvr>
    <a:masterClrMapping/>
  </p:clrMapOvr>
  <p:transition>
    <p:random/>
  </p:transition>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节标题">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100" advTm="35000">
        <p14:prism/>
      </p:transition>
    </mc:Choice>
    <mc:Fallback>
      <p:transition spd="slow" advTm="35000">
        <p:fade/>
      </p:transition>
    </mc:Fallback>
  </mc:AlternateContent>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节标题">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100" advTm="35000">
        <p14:prism/>
      </p:transition>
    </mc:Choice>
    <mc:Fallback>
      <p:transition spd="slow" advTm="35000">
        <p:fade/>
      </p:transition>
    </mc:Fallback>
  </mc:AlternateContent>
  <p:hf sldNum="0" hdr="0" dt="0"/>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节标题">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100" advTm="35000">
        <p14:prism/>
      </p:transition>
    </mc:Choice>
    <mc:Fallback>
      <p:transition spd="slow" advTm="35000">
        <p:fade/>
      </p:transition>
    </mc:Fallback>
  </mc:AlternateContent>
  <p:hf sldNum="0" hdr="0" dt="0"/>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节标题">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100" advTm="35000">
        <p14:prism/>
      </p:transition>
    </mc:Choice>
    <mc:Fallback>
      <p:transition spd="slow" advTm="35000">
        <p:fade/>
      </p:transition>
    </mc:Fallback>
  </mc:AlternateContent>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F49ED60E-3B8D-47C1-9682-1C12509BF99F}" type="datetimeFigureOut">
              <a:rPr lang="zh-CN" altLang="en-US" smtClean="0"/>
            </a:fld>
            <a:endParaRPr lang="zh-CN" altLang="en-US"/>
          </a:p>
        </p:txBody>
      </p:sp>
      <p:sp>
        <p:nvSpPr>
          <p:cNvPr id="5" name="页脚占位符 4"/>
          <p:cNvSpPr>
            <a:spLocks noGrp="1"/>
          </p:cNvSpPr>
          <p:nvPr>
            <p:ph type="ftr" sz="quarter" idx="11"/>
          </p:nvPr>
        </p:nvSpPr>
        <p:spPr/>
        <p:txBody>
          <a:bodyPr/>
          <a:lstStyle/>
          <a:p>
            <a:r>
              <a:rPr lang="zh-CN" altLang="en-US"/>
              <a:t>财税-www.caishui.org</a:t>
            </a:r>
            <a:endParaRPr lang="zh-CN" altLang="en-US"/>
          </a:p>
        </p:txBody>
      </p:sp>
      <p:sp>
        <p:nvSpPr>
          <p:cNvPr id="6" name="灯片编号占位符 5"/>
          <p:cNvSpPr>
            <a:spLocks noGrp="1"/>
          </p:cNvSpPr>
          <p:nvPr>
            <p:ph type="sldNum" sz="quarter" idx="12"/>
          </p:nvPr>
        </p:nvSpPr>
        <p:spPr/>
        <p:txBody>
          <a:bodyPr/>
          <a:lstStyle/>
          <a:p>
            <a:fld id="{A24B006D-818D-47B3-9EBE-C5AB269A17AF}" type="slidenum">
              <a:rPr lang="zh-CN" altLang="en-US" smtClean="0"/>
            </a:fld>
            <a:endParaRPr lang="zh-CN" altLang="en-US"/>
          </a:p>
        </p:txBody>
      </p:sp>
    </p:spTree>
  </p:cSld>
  <p:clrMapOvr>
    <a:masterClrMapping/>
  </p:clrMapOvr>
  <p:transition>
    <p:random/>
  </p:transition>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6196"/>
            <a:ext cx="7772400" cy="1021872"/>
          </a:xfr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722313" y="2180708"/>
            <a:ext cx="7772400" cy="112548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F49ED60E-3B8D-47C1-9682-1C12509BF99F}" type="datetimeFigureOut">
              <a:rPr lang="zh-CN" altLang="en-US" smtClean="0"/>
            </a:fld>
            <a:endParaRPr lang="zh-CN" altLang="en-US"/>
          </a:p>
        </p:txBody>
      </p:sp>
      <p:sp>
        <p:nvSpPr>
          <p:cNvPr id="5" name="页脚占位符 4"/>
          <p:cNvSpPr>
            <a:spLocks noGrp="1"/>
          </p:cNvSpPr>
          <p:nvPr>
            <p:ph type="ftr" sz="quarter" idx="11"/>
          </p:nvPr>
        </p:nvSpPr>
        <p:spPr/>
        <p:txBody>
          <a:bodyPr/>
          <a:lstStyle/>
          <a:p>
            <a:r>
              <a:rPr lang="zh-CN" altLang="en-US"/>
              <a:t>财税-www.caishui.org</a:t>
            </a:r>
            <a:endParaRPr lang="zh-CN" altLang="en-US"/>
          </a:p>
        </p:txBody>
      </p:sp>
      <p:sp>
        <p:nvSpPr>
          <p:cNvPr id="6" name="灯片编号占位符 5"/>
          <p:cNvSpPr>
            <a:spLocks noGrp="1"/>
          </p:cNvSpPr>
          <p:nvPr>
            <p:ph type="sldNum" sz="quarter" idx="12"/>
          </p:nvPr>
        </p:nvSpPr>
        <p:spPr/>
        <p:txBody>
          <a:bodyPr/>
          <a:lstStyle/>
          <a:p>
            <a:fld id="{A24B006D-818D-47B3-9EBE-C5AB269A17AF}" type="slidenum">
              <a:rPr lang="zh-CN" altLang="en-US" smtClean="0"/>
            </a:fld>
            <a:endParaRPr lang="zh-CN" altLang="en-US"/>
          </a:p>
        </p:txBody>
      </p:sp>
    </p:spTree>
  </p:cSld>
  <p:clrMapOvr>
    <a:masterClrMapping/>
  </p:clrMapOvr>
  <p:transition>
    <p:random/>
  </p:transition>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457200" y="900391"/>
            <a:ext cx="4038600" cy="254753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48200" y="900391"/>
            <a:ext cx="4038600" cy="254753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F49ED60E-3B8D-47C1-9682-1C12509BF99F}" type="datetimeFigureOut">
              <a:rPr lang="zh-CN" altLang="en-US" smtClean="0"/>
            </a:fld>
            <a:endParaRPr lang="zh-CN" altLang="en-US"/>
          </a:p>
        </p:txBody>
      </p:sp>
      <p:sp>
        <p:nvSpPr>
          <p:cNvPr id="6" name="页脚占位符 5"/>
          <p:cNvSpPr>
            <a:spLocks noGrp="1"/>
          </p:cNvSpPr>
          <p:nvPr>
            <p:ph type="ftr" sz="quarter" idx="11"/>
          </p:nvPr>
        </p:nvSpPr>
        <p:spPr/>
        <p:txBody>
          <a:bodyPr/>
          <a:lstStyle/>
          <a:p>
            <a:r>
              <a:rPr lang="zh-CN" altLang="en-US"/>
              <a:t>财税-www.caishui.org</a:t>
            </a:r>
            <a:endParaRPr lang="zh-CN" altLang="en-US"/>
          </a:p>
        </p:txBody>
      </p:sp>
      <p:sp>
        <p:nvSpPr>
          <p:cNvPr id="7" name="灯片编号占位符 6"/>
          <p:cNvSpPr>
            <a:spLocks noGrp="1"/>
          </p:cNvSpPr>
          <p:nvPr>
            <p:ph type="sldNum" sz="quarter" idx="12"/>
          </p:nvPr>
        </p:nvSpPr>
        <p:spPr/>
        <p:txBody>
          <a:bodyPr/>
          <a:lstStyle/>
          <a:p>
            <a:fld id="{A24B006D-818D-47B3-9EBE-C5AB269A17AF}" type="slidenum">
              <a:rPr lang="zh-CN" altLang="en-US" smtClean="0"/>
            </a:fld>
            <a:endParaRPr lang="zh-CN" altLang="en-US"/>
          </a:p>
        </p:txBody>
      </p:sp>
    </p:spTree>
  </p:cSld>
  <p:clrMapOvr>
    <a:masterClrMapping/>
  </p:clrMapOvr>
  <p:transition>
    <p:random/>
  </p:transition>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6042"/>
            <a:ext cx="8229600" cy="857515"/>
          </a:xfrm>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457200" y="1151690"/>
            <a:ext cx="4040188" cy="47997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457200" y="1631660"/>
            <a:ext cx="4040188" cy="296438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45026" y="1151690"/>
            <a:ext cx="4041775" cy="47997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45026" y="1631660"/>
            <a:ext cx="4041775" cy="296438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F49ED60E-3B8D-47C1-9682-1C12509BF99F}" type="datetimeFigureOut">
              <a:rPr lang="zh-CN" altLang="en-US" smtClean="0"/>
            </a:fld>
            <a:endParaRPr lang="zh-CN" altLang="en-US"/>
          </a:p>
        </p:txBody>
      </p:sp>
      <p:sp>
        <p:nvSpPr>
          <p:cNvPr id="8" name="页脚占位符 7"/>
          <p:cNvSpPr>
            <a:spLocks noGrp="1"/>
          </p:cNvSpPr>
          <p:nvPr>
            <p:ph type="ftr" sz="quarter" idx="11"/>
          </p:nvPr>
        </p:nvSpPr>
        <p:spPr/>
        <p:txBody>
          <a:bodyPr/>
          <a:lstStyle/>
          <a:p>
            <a:r>
              <a:rPr lang="zh-CN" altLang="en-US"/>
              <a:t>财税-www.caishui.org</a:t>
            </a:r>
            <a:endParaRPr lang="zh-CN" altLang="en-US"/>
          </a:p>
        </p:txBody>
      </p:sp>
      <p:sp>
        <p:nvSpPr>
          <p:cNvPr id="9" name="灯片编号占位符 8"/>
          <p:cNvSpPr>
            <a:spLocks noGrp="1"/>
          </p:cNvSpPr>
          <p:nvPr>
            <p:ph type="sldNum" sz="quarter" idx="12"/>
          </p:nvPr>
        </p:nvSpPr>
        <p:spPr/>
        <p:txBody>
          <a:bodyPr/>
          <a:lstStyle/>
          <a:p>
            <a:fld id="{A24B006D-818D-47B3-9EBE-C5AB269A17AF}" type="slidenum">
              <a:rPr lang="zh-CN" altLang="en-US" smtClean="0"/>
            </a:fld>
            <a:endParaRPr lang="zh-CN" altLang="en-US"/>
          </a:p>
        </p:txBody>
      </p:sp>
    </p:spTree>
  </p:cSld>
  <p:clrMapOvr>
    <a:masterClrMapping/>
  </p:clrMapOvr>
  <p:transition>
    <p:random/>
  </p:transition>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F49ED60E-3B8D-47C1-9682-1C12509BF99F}" type="datetimeFigureOut">
              <a:rPr lang="zh-CN" altLang="en-US" smtClean="0"/>
            </a:fld>
            <a:endParaRPr lang="zh-CN" altLang="en-US"/>
          </a:p>
        </p:txBody>
      </p:sp>
      <p:sp>
        <p:nvSpPr>
          <p:cNvPr id="4" name="页脚占位符 3"/>
          <p:cNvSpPr>
            <a:spLocks noGrp="1"/>
          </p:cNvSpPr>
          <p:nvPr>
            <p:ph type="ftr" sz="quarter" idx="11"/>
          </p:nvPr>
        </p:nvSpPr>
        <p:spPr/>
        <p:txBody>
          <a:bodyPr/>
          <a:lstStyle/>
          <a:p>
            <a:r>
              <a:rPr lang="zh-CN" altLang="en-US"/>
              <a:t>财税-www.caishui.org</a:t>
            </a:r>
            <a:endParaRPr lang="zh-CN" altLang="en-US"/>
          </a:p>
        </p:txBody>
      </p:sp>
      <p:sp>
        <p:nvSpPr>
          <p:cNvPr id="5" name="灯片编号占位符 4"/>
          <p:cNvSpPr>
            <a:spLocks noGrp="1"/>
          </p:cNvSpPr>
          <p:nvPr>
            <p:ph type="sldNum" sz="quarter" idx="12"/>
          </p:nvPr>
        </p:nvSpPr>
        <p:spPr/>
        <p:txBody>
          <a:bodyPr/>
          <a:lstStyle/>
          <a:p>
            <a:fld id="{A24B006D-818D-47B3-9EBE-C5AB269A17AF}" type="slidenum">
              <a:rPr lang="zh-CN" altLang="en-US" smtClean="0"/>
            </a:fld>
            <a:endParaRPr lang="zh-CN" altLang="en-US"/>
          </a:p>
        </p:txBody>
      </p:sp>
    </p:spTree>
  </p:cSld>
  <p:clrMapOvr>
    <a:masterClrMapping/>
  </p:clrMapOvr>
  <p:transition>
    <p:random/>
  </p:transition>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49ED60E-3B8D-47C1-9682-1C12509BF99F}" type="datetimeFigureOut">
              <a:rPr lang="zh-CN" altLang="en-US" smtClean="0"/>
            </a:fld>
            <a:endParaRPr lang="zh-CN" altLang="en-US"/>
          </a:p>
        </p:txBody>
      </p:sp>
      <p:sp>
        <p:nvSpPr>
          <p:cNvPr id="3" name="页脚占位符 2"/>
          <p:cNvSpPr>
            <a:spLocks noGrp="1"/>
          </p:cNvSpPr>
          <p:nvPr>
            <p:ph type="ftr" sz="quarter" idx="11"/>
          </p:nvPr>
        </p:nvSpPr>
        <p:spPr/>
        <p:txBody>
          <a:bodyPr/>
          <a:lstStyle/>
          <a:p>
            <a:r>
              <a:rPr lang="zh-CN" altLang="en-US"/>
              <a:t>财税-www.caishui.org</a:t>
            </a:r>
            <a:endParaRPr lang="zh-CN" altLang="en-US"/>
          </a:p>
        </p:txBody>
      </p:sp>
      <p:sp>
        <p:nvSpPr>
          <p:cNvPr id="4" name="灯片编号占位符 3"/>
          <p:cNvSpPr>
            <a:spLocks noGrp="1"/>
          </p:cNvSpPr>
          <p:nvPr>
            <p:ph type="sldNum" sz="quarter" idx="12"/>
          </p:nvPr>
        </p:nvSpPr>
        <p:spPr/>
        <p:txBody>
          <a:bodyPr/>
          <a:lstStyle/>
          <a:p>
            <a:fld id="{A24B006D-818D-47B3-9EBE-C5AB269A17AF}" type="slidenum">
              <a:rPr lang="zh-CN" altLang="en-US" smtClean="0"/>
            </a:fld>
            <a:endParaRPr lang="zh-CN" altLang="en-US"/>
          </a:p>
        </p:txBody>
      </p:sp>
      <p:sp>
        <p:nvSpPr>
          <p:cNvPr id="5" name="文本框 9"/>
          <p:cNvSpPr txBox="1"/>
          <p:nvPr userDrawn="1"/>
        </p:nvSpPr>
        <p:spPr>
          <a:xfrm>
            <a:off x="952374" y="230638"/>
            <a:ext cx="1963442" cy="267374"/>
          </a:xfrm>
          <a:prstGeom prst="rect">
            <a:avLst/>
          </a:prstGeom>
          <a:noFill/>
        </p:spPr>
        <p:txBody>
          <a:bodyPr wrap="square" lIns="51428" tIns="25714" rIns="51428" bIns="25714" rtlCol="0">
            <a:spAutoFit/>
          </a:bodyPr>
          <a:lstStyle/>
          <a:p>
            <a:pPr marL="0" lvl="1"/>
            <a:r>
              <a:rPr lang="zh-CN" altLang="en-US" sz="1400" dirty="0">
                <a:solidFill>
                  <a:schemeClr val="accent2"/>
                </a:solidFill>
                <a:latin typeface="微软雅黑" panose="020B0503020204020204" pitchFamily="34" charset="-122"/>
                <a:ea typeface="微软雅黑" panose="020B0503020204020204" pitchFamily="34" charset="-122"/>
              </a:rPr>
              <a:t>输入文字标题  </a:t>
            </a:r>
            <a:endParaRPr lang="zh-CN" altLang="en-US" sz="1400" dirty="0">
              <a:solidFill>
                <a:schemeClr val="accent2"/>
              </a:solidFill>
              <a:latin typeface="微软雅黑" panose="020B0503020204020204" pitchFamily="34" charset="-122"/>
              <a:ea typeface="微软雅黑" panose="020B0503020204020204" pitchFamily="34" charset="-122"/>
            </a:endParaRPr>
          </a:p>
        </p:txBody>
      </p:sp>
      <p:cxnSp>
        <p:nvCxnSpPr>
          <p:cNvPr id="6" name="直接连接符 5"/>
          <p:cNvCxnSpPr/>
          <p:nvPr userDrawn="1"/>
        </p:nvCxnSpPr>
        <p:spPr>
          <a:xfrm>
            <a:off x="1006366" y="500751"/>
            <a:ext cx="7291077" cy="0"/>
          </a:xfrm>
          <a:prstGeom prst="line">
            <a:avLst/>
          </a:prstGeom>
          <a:ln>
            <a:solidFill>
              <a:schemeClr val="accent1">
                <a:lumMod val="75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7" name="组合 124"/>
          <p:cNvGrpSpPr/>
          <p:nvPr userDrawn="1"/>
        </p:nvGrpSpPr>
        <p:grpSpPr>
          <a:xfrm>
            <a:off x="8427406" y="344680"/>
            <a:ext cx="193989" cy="175003"/>
            <a:chOff x="3720691" y="2824413"/>
            <a:chExt cx="1341120" cy="1209172"/>
          </a:xfrm>
        </p:grpSpPr>
        <p:sp>
          <p:nvSpPr>
            <p:cNvPr id="8" name="Freeform 5"/>
            <p:cNvSpPr/>
            <p:nvPr/>
          </p:nvSpPr>
          <p:spPr bwMode="auto">
            <a:xfrm rot="1855731">
              <a:off x="3720691" y="2824413"/>
              <a:ext cx="1341120" cy="1209172"/>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gradFill>
              <a:gsLst>
                <a:gs pos="0">
                  <a:srgbClr val="D3D3D3"/>
                </a:gs>
                <a:gs pos="100000">
                  <a:srgbClr val="F9F9F9"/>
                </a:gs>
              </a:gsLst>
              <a:lin ang="16200000" scaled="0"/>
            </a:gradFill>
            <a:ln w="12700" cap="flat">
              <a:noFill/>
              <a:prstDash val="solid"/>
              <a:miter lim="800000"/>
            </a:ln>
            <a:effectLst>
              <a:outerShdw blurRad="190500" dist="114300" dir="2700000" algn="tl" rotWithShape="0">
                <a:prstClr val="black">
                  <a:alpha val="40000"/>
                </a:prstClr>
              </a:outerShdw>
            </a:effectLst>
          </p:spPr>
          <p:txBody>
            <a:bodyPr vert="horz" wrap="square" lIns="91440" tIns="45720" rIns="91440" bIns="45720" numCol="1" anchor="t" anchorCtr="0" compatLnSpc="1"/>
            <a:lstStyle/>
            <a:p>
              <a:endParaRPr lang="zh-CN" altLang="en-US">
                <a:latin typeface="方正兰亭黑简体" panose="02000000000000000000" pitchFamily="2" charset="-122"/>
                <a:ea typeface="方正兰亭黑简体" panose="02000000000000000000" pitchFamily="2" charset="-122"/>
              </a:endParaRPr>
            </a:p>
          </p:txBody>
        </p:sp>
        <p:sp>
          <p:nvSpPr>
            <p:cNvPr id="9" name="Freeform 5"/>
            <p:cNvSpPr/>
            <p:nvPr/>
          </p:nvSpPr>
          <p:spPr bwMode="auto">
            <a:xfrm rot="1855731">
              <a:off x="3764581" y="2863367"/>
              <a:ext cx="1264630" cy="1140208"/>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gradFill>
              <a:gsLst>
                <a:gs pos="0">
                  <a:srgbClr val="D3D3D3"/>
                </a:gs>
                <a:gs pos="100000">
                  <a:srgbClr val="F9F9F9"/>
                </a:gs>
              </a:gsLst>
              <a:lin ang="21594000" scaled="0"/>
            </a:gradFill>
            <a:ln w="12700" cap="flat">
              <a:noFill/>
              <a:prstDash val="solid"/>
              <a:miter lim="800000"/>
            </a:ln>
            <a:effectLst>
              <a:outerShdw blurRad="50800" dist="38100" dir="2700000" algn="tl" rotWithShape="0">
                <a:prstClr val="black">
                  <a:alpha val="40000"/>
                </a:prstClr>
              </a:outerShdw>
            </a:effectLst>
          </p:spPr>
          <p:txBody>
            <a:bodyPr vert="horz" wrap="square" lIns="91440" tIns="45720" rIns="91440" bIns="45720" numCol="1" anchor="t" anchorCtr="0" compatLnSpc="1"/>
            <a:lstStyle/>
            <a:p>
              <a:endParaRPr lang="zh-CN" altLang="en-US">
                <a:latin typeface="方正兰亭黑简体" panose="02000000000000000000" pitchFamily="2" charset="-122"/>
                <a:ea typeface="方正兰亭黑简体" panose="02000000000000000000" pitchFamily="2" charset="-122"/>
              </a:endParaRPr>
            </a:p>
          </p:txBody>
        </p:sp>
      </p:grpSp>
      <p:grpSp>
        <p:nvGrpSpPr>
          <p:cNvPr id="10" name="组合 39"/>
          <p:cNvGrpSpPr/>
          <p:nvPr userDrawn="1"/>
        </p:nvGrpSpPr>
        <p:grpSpPr>
          <a:xfrm>
            <a:off x="431078" y="156138"/>
            <a:ext cx="474113" cy="427710"/>
            <a:chOff x="5446701" y="1360245"/>
            <a:chExt cx="632315" cy="570104"/>
          </a:xfrm>
        </p:grpSpPr>
        <p:sp>
          <p:nvSpPr>
            <p:cNvPr id="14" name="Freeform 5"/>
            <p:cNvSpPr/>
            <p:nvPr/>
          </p:nvSpPr>
          <p:spPr bwMode="auto">
            <a:xfrm rot="1855731">
              <a:off x="5446701" y="1360245"/>
              <a:ext cx="632315" cy="570104"/>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gradFill>
              <a:gsLst>
                <a:gs pos="0">
                  <a:srgbClr val="D3D3D3"/>
                </a:gs>
                <a:gs pos="100000">
                  <a:srgbClr val="F9F9F9"/>
                </a:gs>
              </a:gsLst>
              <a:lin ang="21594000" scaled="0"/>
            </a:gradFill>
            <a:ln w="12700" cap="flat">
              <a:noFill/>
              <a:prstDash val="solid"/>
              <a:miter lim="800000"/>
            </a:ln>
            <a:effectLst>
              <a:outerShdw blurRad="50800" dist="38100" dir="2700000" algn="tl" rotWithShape="0">
                <a:prstClr val="black">
                  <a:alpha val="40000"/>
                </a:prstClr>
              </a:outerShdw>
            </a:effectLst>
          </p:spPr>
          <p:txBody>
            <a:bodyPr vert="horz" wrap="square" lIns="91440" tIns="45720" rIns="91440" bIns="45720" numCol="1" anchor="t" anchorCtr="0" compatLnSpc="1"/>
            <a:lstStyle/>
            <a:p>
              <a:endParaRPr lang="zh-CN" altLang="en-US" dirty="0">
                <a:latin typeface="微软雅黑" panose="020B0503020204020204" pitchFamily="34" charset="-122"/>
                <a:ea typeface="微软雅黑" panose="020B0503020204020204" pitchFamily="34" charset="-122"/>
              </a:endParaRPr>
            </a:p>
          </p:txBody>
        </p:sp>
        <p:sp>
          <p:nvSpPr>
            <p:cNvPr id="12" name="Freeform 5"/>
            <p:cNvSpPr/>
            <p:nvPr/>
          </p:nvSpPr>
          <p:spPr bwMode="auto">
            <a:xfrm rot="1855731">
              <a:off x="5470180" y="1383052"/>
              <a:ext cx="576760" cy="520015"/>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noFill/>
            <a:ln w="9525" cap="flat">
              <a:solidFill>
                <a:schemeClr val="accent1">
                  <a:lumMod val="75000"/>
                </a:schemeClr>
              </a:solidFill>
              <a:prstDash val="sysDash"/>
              <a:miter lim="800000"/>
            </a:ln>
            <a:effectLst/>
          </p:spPr>
          <p:txBody>
            <a:bodyPr vert="horz" wrap="square" lIns="91440" tIns="45720" rIns="91440" bIns="45720" numCol="1" anchor="t" anchorCtr="0" compatLnSpc="1"/>
            <a:lstStyle/>
            <a:p>
              <a:endParaRPr lang="zh-CN" altLang="en-US" dirty="0">
                <a:latin typeface="微软雅黑" panose="020B0503020204020204" pitchFamily="34" charset="-122"/>
                <a:ea typeface="微软雅黑" panose="020B0503020204020204" pitchFamily="34" charset="-122"/>
              </a:endParaRPr>
            </a:p>
          </p:txBody>
        </p:sp>
      </p:grpSp>
      <p:sp>
        <p:nvSpPr>
          <p:cNvPr id="15" name="KSO_Shape"/>
          <p:cNvSpPr/>
          <p:nvPr userDrawn="1"/>
        </p:nvSpPr>
        <p:spPr bwMode="auto">
          <a:xfrm>
            <a:off x="536470" y="259077"/>
            <a:ext cx="256877" cy="218469"/>
          </a:xfrm>
          <a:custGeom>
            <a:avLst/>
            <a:gdLst>
              <a:gd name="T0" fmla="*/ 1221908 w 2276475"/>
              <a:gd name="T1" fmla="*/ 1328927 h 1936751"/>
              <a:gd name="T2" fmla="*/ 1196654 w 2276475"/>
              <a:gd name="T3" fmla="*/ 1388292 h 1936751"/>
              <a:gd name="T4" fmla="*/ 691864 w 2276475"/>
              <a:gd name="T5" fmla="*/ 1376845 h 1936751"/>
              <a:gd name="T6" fmla="*/ 695585 w 2276475"/>
              <a:gd name="T7" fmla="*/ 1314285 h 1936751"/>
              <a:gd name="T8" fmla="*/ 1104489 w 2276475"/>
              <a:gd name="T9" fmla="*/ 1115137 h 1936751"/>
              <a:gd name="T10" fmla="*/ 1117497 w 2276475"/>
              <a:gd name="T11" fmla="*/ 1168850 h 1936751"/>
              <a:gd name="T12" fmla="*/ 811396 w 2276475"/>
              <a:gd name="T13" fmla="*/ 1188695 h 1936751"/>
              <a:gd name="T14" fmla="*/ 783254 w 2276475"/>
              <a:gd name="T15" fmla="*/ 1141068 h 1936751"/>
              <a:gd name="T16" fmla="*/ 309026 w 2276475"/>
              <a:gd name="T17" fmla="*/ 898551 h 1936751"/>
              <a:gd name="T18" fmla="*/ 798665 w 2276475"/>
              <a:gd name="T19" fmla="*/ 935449 h 1936751"/>
              <a:gd name="T20" fmla="*/ 759855 w 2276475"/>
              <a:gd name="T21" fmla="*/ 989335 h 1936751"/>
              <a:gd name="T22" fmla="*/ 259317 w 2276475"/>
              <a:gd name="T23" fmla="*/ 967303 h 1936751"/>
              <a:gd name="T24" fmla="*/ 277393 w 2276475"/>
              <a:gd name="T25" fmla="*/ 906514 h 1936751"/>
              <a:gd name="T26" fmla="*/ 1086287 w 2276475"/>
              <a:gd name="T27" fmla="*/ 817903 h 1936751"/>
              <a:gd name="T28" fmla="*/ 1028372 w 2276475"/>
              <a:gd name="T29" fmla="*/ 919230 h 1936751"/>
              <a:gd name="T30" fmla="*/ 999280 w 2276475"/>
              <a:gd name="T31" fmla="*/ 917630 h 1936751"/>
              <a:gd name="T32" fmla="*/ 289574 w 2276475"/>
              <a:gd name="T33" fmla="*/ 706099 h 1936751"/>
              <a:gd name="T34" fmla="*/ 590631 w 2276475"/>
              <a:gd name="T35" fmla="*/ 735033 h 1936751"/>
              <a:gd name="T36" fmla="*/ 567535 w 2276475"/>
              <a:gd name="T37" fmla="*/ 784938 h 1936751"/>
              <a:gd name="T38" fmla="*/ 259309 w 2276475"/>
              <a:gd name="T39" fmla="*/ 770073 h 1936751"/>
              <a:gd name="T40" fmla="*/ 267273 w 2276475"/>
              <a:gd name="T41" fmla="*/ 715124 h 1936751"/>
              <a:gd name="T42" fmla="*/ 836933 w 2276475"/>
              <a:gd name="T43" fmla="*/ 505684 h 1936751"/>
              <a:gd name="T44" fmla="*/ 846494 w 2276475"/>
              <a:gd name="T45" fmla="*/ 574170 h 1936751"/>
              <a:gd name="T46" fmla="*/ 268069 w 2276475"/>
              <a:gd name="T47" fmla="*/ 592752 h 1936751"/>
              <a:gd name="T48" fmla="*/ 238855 w 2276475"/>
              <a:gd name="T49" fmla="*/ 530105 h 1936751"/>
              <a:gd name="T50" fmla="*/ 1467818 w 2276475"/>
              <a:gd name="T51" fmla="*/ 344025 h 1936751"/>
              <a:gd name="T52" fmla="*/ 1566759 w 2276475"/>
              <a:gd name="T53" fmla="*/ 428438 h 1936751"/>
              <a:gd name="T54" fmla="*/ 1578461 w 2276475"/>
              <a:gd name="T55" fmla="*/ 479936 h 1936751"/>
              <a:gd name="T56" fmla="*/ 1197862 w 2276475"/>
              <a:gd name="T57" fmla="*/ 846789 h 1936751"/>
              <a:gd name="T58" fmla="*/ 1138817 w 2276475"/>
              <a:gd name="T59" fmla="*/ 842806 h 1936751"/>
              <a:gd name="T60" fmla="*/ 1093869 w 2276475"/>
              <a:gd name="T61" fmla="*/ 799538 h 1936751"/>
              <a:gd name="T62" fmla="*/ 1075782 w 2276475"/>
              <a:gd name="T63" fmla="*/ 737423 h 1936751"/>
              <a:gd name="T64" fmla="*/ 1456382 w 2276475"/>
              <a:gd name="T65" fmla="*/ 344821 h 1936751"/>
              <a:gd name="T66" fmla="*/ 199469 w 2276475"/>
              <a:gd name="T67" fmla="*/ 367345 h 1936751"/>
              <a:gd name="T68" fmla="*/ 114475 w 2276475"/>
              <a:gd name="T69" fmla="*/ 448541 h 1936751"/>
              <a:gd name="T70" fmla="*/ 103321 w 2276475"/>
              <a:gd name="T71" fmla="*/ 1407238 h 1936751"/>
              <a:gd name="T72" fmla="*/ 171315 w 2276475"/>
              <a:gd name="T73" fmla="*/ 1503559 h 1936751"/>
              <a:gd name="T74" fmla="*/ 1382734 w 2276475"/>
              <a:gd name="T75" fmla="*/ 1530890 h 1936751"/>
              <a:gd name="T76" fmla="*/ 1488975 w 2276475"/>
              <a:gd name="T77" fmla="*/ 1477289 h 1936751"/>
              <a:gd name="T78" fmla="*/ 1531737 w 2276475"/>
              <a:gd name="T79" fmla="*/ 1365845 h 1936751"/>
              <a:gd name="T80" fmla="*/ 1605841 w 2276475"/>
              <a:gd name="T81" fmla="*/ 1539381 h 1936751"/>
              <a:gd name="T82" fmla="*/ 1513146 w 2276475"/>
              <a:gd name="T83" fmla="*/ 1611821 h 1936751"/>
              <a:gd name="T84" fmla="*/ 101461 w 2276475"/>
              <a:gd name="T85" fmla="*/ 1605982 h 1936751"/>
              <a:gd name="T86" fmla="*/ 16468 w 2276475"/>
              <a:gd name="T87" fmla="*/ 1525317 h 1936751"/>
              <a:gd name="T88" fmla="*/ 5312 w 2276475"/>
              <a:gd name="T89" fmla="*/ 391226 h 1936751"/>
              <a:gd name="T90" fmla="*/ 73307 w 2276475"/>
              <a:gd name="T91" fmla="*/ 295170 h 1936751"/>
              <a:gd name="T92" fmla="*/ 1746529 w 2276475"/>
              <a:gd name="T93" fmla="*/ 88926 h 1936751"/>
              <a:gd name="T94" fmla="*/ 1805153 w 2276475"/>
              <a:gd name="T95" fmla="*/ 114614 h 1936751"/>
              <a:gd name="T96" fmla="*/ 1838312 w 2276475"/>
              <a:gd name="T97" fmla="*/ 176846 h 1936751"/>
              <a:gd name="T98" fmla="*/ 1821600 w 2276475"/>
              <a:gd name="T99" fmla="*/ 237490 h 1936751"/>
              <a:gd name="T100" fmla="*/ 1620792 w 2276475"/>
              <a:gd name="T101" fmla="*/ 421806 h 1936751"/>
              <a:gd name="T102" fmla="*/ 1543068 w 2276475"/>
              <a:gd name="T103" fmla="*/ 339447 h 1936751"/>
              <a:gd name="T104" fmla="*/ 1506460 w 2276475"/>
              <a:gd name="T105" fmla="*/ 289925 h 1936751"/>
              <a:gd name="T106" fmla="*/ 1716818 w 2276475"/>
              <a:gd name="T107" fmla="*/ 92634 h 1936751"/>
              <a:gd name="T108" fmla="*/ 1893521 w 2276475"/>
              <a:gd name="T109" fmla="*/ 35131 h 1936751"/>
              <a:gd name="T110" fmla="*/ 1889783 w 2276475"/>
              <a:gd name="T111" fmla="*/ 106078 h 1936751"/>
              <a:gd name="T112" fmla="*/ 1844400 w 2276475"/>
              <a:gd name="T113" fmla="*/ 105545 h 1936751"/>
              <a:gd name="T114" fmla="*/ 1793944 w 2276475"/>
              <a:gd name="T115" fmla="*/ 59669 h 1936751"/>
              <a:gd name="T116" fmla="*/ 1847069 w 2276475"/>
              <a:gd name="T117" fmla="*/ 16194 h 1936751"/>
              <a:gd name="T118" fmla="*/ 1697756 w 2276475"/>
              <a:gd name="T119" fmla="*/ 22017 h 1936751"/>
              <a:gd name="T120" fmla="*/ 1364698 w 2276475"/>
              <a:gd name="T121" fmla="*/ 383050 h 1936751"/>
              <a:gd name="T122" fmla="*/ 1317840 w 2276475"/>
              <a:gd name="T123" fmla="*/ 375887 h 1936751"/>
              <a:gd name="T124" fmla="*/ 1320237 w 2276475"/>
              <a:gd name="T125" fmla="*/ 329200 h 193675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276475" h="1936751">
                <a:moveTo>
                  <a:pt x="872202" y="1555750"/>
                </a:moveTo>
                <a:lnTo>
                  <a:pt x="879190" y="1555750"/>
                </a:lnTo>
                <a:lnTo>
                  <a:pt x="1397284" y="1555750"/>
                </a:lnTo>
                <a:lnTo>
                  <a:pt x="1404272" y="1555750"/>
                </a:lnTo>
                <a:lnTo>
                  <a:pt x="1410943" y="1557024"/>
                </a:lnTo>
                <a:lnTo>
                  <a:pt x="1417614" y="1557979"/>
                </a:lnTo>
                <a:lnTo>
                  <a:pt x="1423649" y="1560208"/>
                </a:lnTo>
                <a:lnTo>
                  <a:pt x="1430002" y="1562437"/>
                </a:lnTo>
                <a:lnTo>
                  <a:pt x="1435403" y="1565303"/>
                </a:lnTo>
                <a:lnTo>
                  <a:pt x="1440485" y="1568168"/>
                </a:lnTo>
                <a:lnTo>
                  <a:pt x="1445567" y="1571989"/>
                </a:lnTo>
                <a:lnTo>
                  <a:pt x="1450015" y="1576128"/>
                </a:lnTo>
                <a:lnTo>
                  <a:pt x="1453509" y="1580268"/>
                </a:lnTo>
                <a:lnTo>
                  <a:pt x="1457321" y="1584726"/>
                </a:lnTo>
                <a:lnTo>
                  <a:pt x="1460180" y="1589502"/>
                </a:lnTo>
                <a:lnTo>
                  <a:pt x="1462403" y="1594915"/>
                </a:lnTo>
                <a:lnTo>
                  <a:pt x="1463674" y="1600009"/>
                </a:lnTo>
                <a:lnTo>
                  <a:pt x="1464944" y="1605741"/>
                </a:lnTo>
                <a:lnTo>
                  <a:pt x="1465262" y="1611472"/>
                </a:lnTo>
                <a:lnTo>
                  <a:pt x="1464944" y="1617203"/>
                </a:lnTo>
                <a:lnTo>
                  <a:pt x="1463674" y="1622935"/>
                </a:lnTo>
                <a:lnTo>
                  <a:pt x="1462403" y="1628029"/>
                </a:lnTo>
                <a:lnTo>
                  <a:pt x="1460180" y="1633124"/>
                </a:lnTo>
                <a:lnTo>
                  <a:pt x="1457321" y="1638218"/>
                </a:lnTo>
                <a:lnTo>
                  <a:pt x="1453509" y="1642358"/>
                </a:lnTo>
                <a:lnTo>
                  <a:pt x="1450015" y="1646815"/>
                </a:lnTo>
                <a:lnTo>
                  <a:pt x="1445567" y="1650955"/>
                </a:lnTo>
                <a:lnTo>
                  <a:pt x="1440485" y="1654457"/>
                </a:lnTo>
                <a:lnTo>
                  <a:pt x="1435403" y="1657641"/>
                </a:lnTo>
                <a:lnTo>
                  <a:pt x="1430002" y="1660507"/>
                </a:lnTo>
                <a:lnTo>
                  <a:pt x="1423649" y="1662736"/>
                </a:lnTo>
                <a:lnTo>
                  <a:pt x="1417614" y="1664328"/>
                </a:lnTo>
                <a:lnTo>
                  <a:pt x="1410943" y="1665920"/>
                </a:lnTo>
                <a:lnTo>
                  <a:pt x="1404272" y="1666875"/>
                </a:lnTo>
                <a:lnTo>
                  <a:pt x="1397284" y="1666875"/>
                </a:lnTo>
                <a:lnTo>
                  <a:pt x="879190" y="1666875"/>
                </a:lnTo>
                <a:lnTo>
                  <a:pt x="872202" y="1666875"/>
                </a:lnTo>
                <a:lnTo>
                  <a:pt x="865531" y="1665920"/>
                </a:lnTo>
                <a:lnTo>
                  <a:pt x="858860" y="1664328"/>
                </a:lnTo>
                <a:lnTo>
                  <a:pt x="852507" y="1662736"/>
                </a:lnTo>
                <a:lnTo>
                  <a:pt x="846790" y="1660507"/>
                </a:lnTo>
                <a:lnTo>
                  <a:pt x="841389" y="1657641"/>
                </a:lnTo>
                <a:lnTo>
                  <a:pt x="835989" y="1654139"/>
                </a:lnTo>
                <a:lnTo>
                  <a:pt x="831224" y="1650955"/>
                </a:lnTo>
                <a:lnTo>
                  <a:pt x="826777" y="1646815"/>
                </a:lnTo>
                <a:lnTo>
                  <a:pt x="822648" y="1642358"/>
                </a:lnTo>
                <a:lnTo>
                  <a:pt x="819471" y="1637900"/>
                </a:lnTo>
                <a:lnTo>
                  <a:pt x="816612" y="1633124"/>
                </a:lnTo>
                <a:lnTo>
                  <a:pt x="814389" y="1628029"/>
                </a:lnTo>
                <a:lnTo>
                  <a:pt x="812483" y="1622935"/>
                </a:lnTo>
                <a:lnTo>
                  <a:pt x="811530" y="1617203"/>
                </a:lnTo>
                <a:lnTo>
                  <a:pt x="811212" y="1611472"/>
                </a:lnTo>
                <a:lnTo>
                  <a:pt x="811530" y="1605741"/>
                </a:lnTo>
                <a:lnTo>
                  <a:pt x="812483" y="1600009"/>
                </a:lnTo>
                <a:lnTo>
                  <a:pt x="814389" y="1594915"/>
                </a:lnTo>
                <a:lnTo>
                  <a:pt x="816612" y="1589820"/>
                </a:lnTo>
                <a:lnTo>
                  <a:pt x="819471" y="1584726"/>
                </a:lnTo>
                <a:lnTo>
                  <a:pt x="822648" y="1580268"/>
                </a:lnTo>
                <a:lnTo>
                  <a:pt x="826777" y="1576128"/>
                </a:lnTo>
                <a:lnTo>
                  <a:pt x="831224" y="1571989"/>
                </a:lnTo>
                <a:lnTo>
                  <a:pt x="835989" y="1568168"/>
                </a:lnTo>
                <a:lnTo>
                  <a:pt x="841389" y="1565303"/>
                </a:lnTo>
                <a:lnTo>
                  <a:pt x="846790" y="1562437"/>
                </a:lnTo>
                <a:lnTo>
                  <a:pt x="852507" y="1560208"/>
                </a:lnTo>
                <a:lnTo>
                  <a:pt x="858860" y="1558298"/>
                </a:lnTo>
                <a:lnTo>
                  <a:pt x="865531" y="1557024"/>
                </a:lnTo>
                <a:lnTo>
                  <a:pt x="872202" y="1555750"/>
                </a:lnTo>
                <a:close/>
                <a:moveTo>
                  <a:pt x="984211" y="1325563"/>
                </a:moveTo>
                <a:lnTo>
                  <a:pt x="1292263" y="1325563"/>
                </a:lnTo>
                <a:lnTo>
                  <a:pt x="1297339" y="1325880"/>
                </a:lnTo>
                <a:lnTo>
                  <a:pt x="1302415" y="1326513"/>
                </a:lnTo>
                <a:lnTo>
                  <a:pt x="1307174" y="1327779"/>
                </a:lnTo>
                <a:lnTo>
                  <a:pt x="1311615" y="1329361"/>
                </a:lnTo>
                <a:lnTo>
                  <a:pt x="1315740" y="1331260"/>
                </a:lnTo>
                <a:lnTo>
                  <a:pt x="1319864" y="1333792"/>
                </a:lnTo>
                <a:lnTo>
                  <a:pt x="1323671" y="1336640"/>
                </a:lnTo>
                <a:lnTo>
                  <a:pt x="1327161" y="1340121"/>
                </a:lnTo>
                <a:lnTo>
                  <a:pt x="1330333" y="1343286"/>
                </a:lnTo>
                <a:lnTo>
                  <a:pt x="1332871" y="1347400"/>
                </a:lnTo>
                <a:lnTo>
                  <a:pt x="1335409" y="1351198"/>
                </a:lnTo>
                <a:lnTo>
                  <a:pt x="1337630" y="1355629"/>
                </a:lnTo>
                <a:lnTo>
                  <a:pt x="1339216" y="1360059"/>
                </a:lnTo>
                <a:lnTo>
                  <a:pt x="1340485" y="1364807"/>
                </a:lnTo>
                <a:lnTo>
                  <a:pt x="1341437" y="1369870"/>
                </a:lnTo>
                <a:lnTo>
                  <a:pt x="1341437" y="1374934"/>
                </a:lnTo>
                <a:lnTo>
                  <a:pt x="1341437" y="1379681"/>
                </a:lnTo>
                <a:lnTo>
                  <a:pt x="1340485" y="1384745"/>
                </a:lnTo>
                <a:lnTo>
                  <a:pt x="1339216" y="1389492"/>
                </a:lnTo>
                <a:lnTo>
                  <a:pt x="1337630" y="1393923"/>
                </a:lnTo>
                <a:lnTo>
                  <a:pt x="1335409" y="1398037"/>
                </a:lnTo>
                <a:lnTo>
                  <a:pt x="1332871" y="1402151"/>
                </a:lnTo>
                <a:lnTo>
                  <a:pt x="1330016" y="1405632"/>
                </a:lnTo>
                <a:lnTo>
                  <a:pt x="1327161" y="1409430"/>
                </a:lnTo>
                <a:lnTo>
                  <a:pt x="1323671" y="1412595"/>
                </a:lnTo>
                <a:lnTo>
                  <a:pt x="1319864" y="1415443"/>
                </a:lnTo>
                <a:lnTo>
                  <a:pt x="1315740" y="1417659"/>
                </a:lnTo>
                <a:lnTo>
                  <a:pt x="1311615" y="1419874"/>
                </a:lnTo>
                <a:lnTo>
                  <a:pt x="1306857" y="1421773"/>
                </a:lnTo>
                <a:lnTo>
                  <a:pt x="1302415" y="1422722"/>
                </a:lnTo>
                <a:lnTo>
                  <a:pt x="1297339" y="1423672"/>
                </a:lnTo>
                <a:lnTo>
                  <a:pt x="1292263" y="1423988"/>
                </a:lnTo>
                <a:lnTo>
                  <a:pt x="984211" y="1423988"/>
                </a:lnTo>
                <a:lnTo>
                  <a:pt x="979453" y="1423672"/>
                </a:lnTo>
                <a:lnTo>
                  <a:pt x="974377" y="1422722"/>
                </a:lnTo>
                <a:lnTo>
                  <a:pt x="969618" y="1421773"/>
                </a:lnTo>
                <a:lnTo>
                  <a:pt x="965176" y="1419874"/>
                </a:lnTo>
                <a:lnTo>
                  <a:pt x="960735" y="1417659"/>
                </a:lnTo>
                <a:lnTo>
                  <a:pt x="956928" y="1415443"/>
                </a:lnTo>
                <a:lnTo>
                  <a:pt x="952803" y="1412595"/>
                </a:lnTo>
                <a:lnTo>
                  <a:pt x="949631" y="1409430"/>
                </a:lnTo>
                <a:lnTo>
                  <a:pt x="946141" y="1405632"/>
                </a:lnTo>
                <a:lnTo>
                  <a:pt x="943286" y="1402151"/>
                </a:lnTo>
                <a:lnTo>
                  <a:pt x="941065" y="1398037"/>
                </a:lnTo>
                <a:lnTo>
                  <a:pt x="938844" y="1393923"/>
                </a:lnTo>
                <a:lnTo>
                  <a:pt x="937258" y="1389492"/>
                </a:lnTo>
                <a:lnTo>
                  <a:pt x="935989" y="1384745"/>
                </a:lnTo>
                <a:lnTo>
                  <a:pt x="935355" y="1379681"/>
                </a:lnTo>
                <a:lnTo>
                  <a:pt x="935037" y="1374934"/>
                </a:lnTo>
                <a:lnTo>
                  <a:pt x="935355" y="1369870"/>
                </a:lnTo>
                <a:lnTo>
                  <a:pt x="935989" y="1364807"/>
                </a:lnTo>
                <a:lnTo>
                  <a:pt x="937258" y="1360059"/>
                </a:lnTo>
                <a:lnTo>
                  <a:pt x="938844" y="1355629"/>
                </a:lnTo>
                <a:lnTo>
                  <a:pt x="940748" y="1351198"/>
                </a:lnTo>
                <a:lnTo>
                  <a:pt x="943286" y="1347400"/>
                </a:lnTo>
                <a:lnTo>
                  <a:pt x="946141" y="1343286"/>
                </a:lnTo>
                <a:lnTo>
                  <a:pt x="949631" y="1340121"/>
                </a:lnTo>
                <a:lnTo>
                  <a:pt x="952803" y="1336640"/>
                </a:lnTo>
                <a:lnTo>
                  <a:pt x="956928" y="1333792"/>
                </a:lnTo>
                <a:lnTo>
                  <a:pt x="960735" y="1331260"/>
                </a:lnTo>
                <a:lnTo>
                  <a:pt x="965176" y="1329361"/>
                </a:lnTo>
                <a:lnTo>
                  <a:pt x="969618" y="1327779"/>
                </a:lnTo>
                <a:lnTo>
                  <a:pt x="974377" y="1326513"/>
                </a:lnTo>
                <a:lnTo>
                  <a:pt x="979453" y="1325880"/>
                </a:lnTo>
                <a:lnTo>
                  <a:pt x="984211" y="1325563"/>
                </a:lnTo>
                <a:close/>
                <a:moveTo>
                  <a:pt x="369286" y="1074738"/>
                </a:moveTo>
                <a:lnTo>
                  <a:pt x="887697" y="1074738"/>
                </a:lnTo>
                <a:lnTo>
                  <a:pt x="894368" y="1075056"/>
                </a:lnTo>
                <a:lnTo>
                  <a:pt x="901356" y="1076008"/>
                </a:lnTo>
                <a:lnTo>
                  <a:pt x="908027" y="1077278"/>
                </a:lnTo>
                <a:lnTo>
                  <a:pt x="914063" y="1079183"/>
                </a:lnTo>
                <a:lnTo>
                  <a:pt x="920098" y="1081406"/>
                </a:lnTo>
                <a:lnTo>
                  <a:pt x="925816" y="1084263"/>
                </a:lnTo>
                <a:lnTo>
                  <a:pt x="930898" y="1087438"/>
                </a:lnTo>
                <a:lnTo>
                  <a:pt x="935663" y="1090931"/>
                </a:lnTo>
                <a:lnTo>
                  <a:pt x="940110" y="1094741"/>
                </a:lnTo>
                <a:lnTo>
                  <a:pt x="944240" y="1099186"/>
                </a:lnTo>
                <a:lnTo>
                  <a:pt x="947416" y="1103948"/>
                </a:lnTo>
                <a:lnTo>
                  <a:pt x="950275" y="1108711"/>
                </a:lnTo>
                <a:lnTo>
                  <a:pt x="952499" y="1113791"/>
                </a:lnTo>
                <a:lnTo>
                  <a:pt x="954405" y="1118871"/>
                </a:lnTo>
                <a:lnTo>
                  <a:pt x="955358" y="1124903"/>
                </a:lnTo>
                <a:lnTo>
                  <a:pt x="955675" y="1130301"/>
                </a:lnTo>
                <a:lnTo>
                  <a:pt x="955358" y="1136016"/>
                </a:lnTo>
                <a:lnTo>
                  <a:pt x="954405" y="1141413"/>
                </a:lnTo>
                <a:lnTo>
                  <a:pt x="952499" y="1147128"/>
                </a:lnTo>
                <a:lnTo>
                  <a:pt x="950275" y="1152208"/>
                </a:lnTo>
                <a:lnTo>
                  <a:pt x="947416" y="1156971"/>
                </a:lnTo>
                <a:lnTo>
                  <a:pt x="944240" y="1161098"/>
                </a:lnTo>
                <a:lnTo>
                  <a:pt x="940110" y="1165543"/>
                </a:lnTo>
                <a:lnTo>
                  <a:pt x="935663" y="1169671"/>
                </a:lnTo>
                <a:lnTo>
                  <a:pt x="930898" y="1173163"/>
                </a:lnTo>
                <a:lnTo>
                  <a:pt x="925816" y="1176656"/>
                </a:lnTo>
                <a:lnTo>
                  <a:pt x="920098" y="1179196"/>
                </a:lnTo>
                <a:lnTo>
                  <a:pt x="914063" y="1181736"/>
                </a:lnTo>
                <a:lnTo>
                  <a:pt x="908027" y="1183323"/>
                </a:lnTo>
                <a:lnTo>
                  <a:pt x="901356" y="1184593"/>
                </a:lnTo>
                <a:lnTo>
                  <a:pt x="894368" y="1185546"/>
                </a:lnTo>
                <a:lnTo>
                  <a:pt x="887697" y="1185863"/>
                </a:lnTo>
                <a:lnTo>
                  <a:pt x="369286" y="1185863"/>
                </a:lnTo>
                <a:lnTo>
                  <a:pt x="362615" y="1185546"/>
                </a:lnTo>
                <a:lnTo>
                  <a:pt x="355944" y="1184593"/>
                </a:lnTo>
                <a:lnTo>
                  <a:pt x="349273" y="1183323"/>
                </a:lnTo>
                <a:lnTo>
                  <a:pt x="343238" y="1181736"/>
                </a:lnTo>
                <a:lnTo>
                  <a:pt x="337203" y="1179196"/>
                </a:lnTo>
                <a:lnTo>
                  <a:pt x="331485" y="1176656"/>
                </a:lnTo>
                <a:lnTo>
                  <a:pt x="326402" y="1173163"/>
                </a:lnTo>
                <a:lnTo>
                  <a:pt x="321637" y="1169671"/>
                </a:lnTo>
                <a:lnTo>
                  <a:pt x="317190" y="1165543"/>
                </a:lnTo>
                <a:lnTo>
                  <a:pt x="313378" y="1161098"/>
                </a:lnTo>
                <a:lnTo>
                  <a:pt x="309884" y="1156971"/>
                </a:lnTo>
                <a:lnTo>
                  <a:pt x="307025" y="1152208"/>
                </a:lnTo>
                <a:lnTo>
                  <a:pt x="304802" y="1147128"/>
                </a:lnTo>
                <a:lnTo>
                  <a:pt x="302896" y="1141413"/>
                </a:lnTo>
                <a:lnTo>
                  <a:pt x="301943" y="1136016"/>
                </a:lnTo>
                <a:lnTo>
                  <a:pt x="301625" y="1130301"/>
                </a:lnTo>
                <a:lnTo>
                  <a:pt x="301943" y="1124903"/>
                </a:lnTo>
                <a:lnTo>
                  <a:pt x="302896" y="1119188"/>
                </a:lnTo>
                <a:lnTo>
                  <a:pt x="304802" y="1113791"/>
                </a:lnTo>
                <a:lnTo>
                  <a:pt x="307025" y="1108711"/>
                </a:lnTo>
                <a:lnTo>
                  <a:pt x="309884" y="1103948"/>
                </a:lnTo>
                <a:lnTo>
                  <a:pt x="313378" y="1099186"/>
                </a:lnTo>
                <a:lnTo>
                  <a:pt x="317190" y="1094741"/>
                </a:lnTo>
                <a:lnTo>
                  <a:pt x="321637" y="1091248"/>
                </a:lnTo>
                <a:lnTo>
                  <a:pt x="326402" y="1087438"/>
                </a:lnTo>
                <a:lnTo>
                  <a:pt x="331485" y="1084263"/>
                </a:lnTo>
                <a:lnTo>
                  <a:pt x="337203" y="1081406"/>
                </a:lnTo>
                <a:lnTo>
                  <a:pt x="343238" y="1079183"/>
                </a:lnTo>
                <a:lnTo>
                  <a:pt x="349273" y="1077278"/>
                </a:lnTo>
                <a:lnTo>
                  <a:pt x="355944" y="1076008"/>
                </a:lnTo>
                <a:lnTo>
                  <a:pt x="362615" y="1075056"/>
                </a:lnTo>
                <a:lnTo>
                  <a:pt x="369286" y="1074738"/>
                </a:lnTo>
                <a:close/>
                <a:moveTo>
                  <a:pt x="1261435" y="965200"/>
                </a:moveTo>
                <a:lnTo>
                  <a:pt x="1264624" y="965200"/>
                </a:lnTo>
                <a:lnTo>
                  <a:pt x="1267814" y="965200"/>
                </a:lnTo>
                <a:lnTo>
                  <a:pt x="1271322" y="965838"/>
                </a:lnTo>
                <a:lnTo>
                  <a:pt x="1275149" y="967114"/>
                </a:lnTo>
                <a:lnTo>
                  <a:pt x="1278977" y="968390"/>
                </a:lnTo>
                <a:lnTo>
                  <a:pt x="1282804" y="969984"/>
                </a:lnTo>
                <a:lnTo>
                  <a:pt x="1290777" y="973811"/>
                </a:lnTo>
                <a:lnTo>
                  <a:pt x="1298113" y="978277"/>
                </a:lnTo>
                <a:lnTo>
                  <a:pt x="1304491" y="982742"/>
                </a:lnTo>
                <a:lnTo>
                  <a:pt x="1308637" y="986250"/>
                </a:lnTo>
                <a:lnTo>
                  <a:pt x="1312784" y="990715"/>
                </a:lnTo>
                <a:lnTo>
                  <a:pt x="1317249" y="997094"/>
                </a:lnTo>
                <a:lnTo>
                  <a:pt x="1321395" y="1004429"/>
                </a:lnTo>
                <a:lnTo>
                  <a:pt x="1325222" y="1012403"/>
                </a:lnTo>
                <a:lnTo>
                  <a:pt x="1326817" y="1016549"/>
                </a:lnTo>
                <a:lnTo>
                  <a:pt x="1328092" y="1020057"/>
                </a:lnTo>
                <a:lnTo>
                  <a:pt x="1329368" y="1024203"/>
                </a:lnTo>
                <a:lnTo>
                  <a:pt x="1330006" y="1027711"/>
                </a:lnTo>
                <a:lnTo>
                  <a:pt x="1330325" y="1030901"/>
                </a:lnTo>
                <a:lnTo>
                  <a:pt x="1330006" y="1034090"/>
                </a:lnTo>
                <a:lnTo>
                  <a:pt x="1329368" y="1036004"/>
                </a:lnTo>
                <a:lnTo>
                  <a:pt x="1327774" y="1038236"/>
                </a:lnTo>
                <a:lnTo>
                  <a:pt x="1228904" y="1099472"/>
                </a:lnTo>
                <a:lnTo>
                  <a:pt x="1226990" y="1101066"/>
                </a:lnTo>
                <a:lnTo>
                  <a:pt x="1225396" y="1102342"/>
                </a:lnTo>
                <a:lnTo>
                  <a:pt x="1223163" y="1103618"/>
                </a:lnTo>
                <a:lnTo>
                  <a:pt x="1220930" y="1104575"/>
                </a:lnTo>
                <a:lnTo>
                  <a:pt x="1219017" y="1105213"/>
                </a:lnTo>
                <a:lnTo>
                  <a:pt x="1216784" y="1105850"/>
                </a:lnTo>
                <a:lnTo>
                  <a:pt x="1212000" y="1106488"/>
                </a:lnTo>
                <a:lnTo>
                  <a:pt x="1207854" y="1105850"/>
                </a:lnTo>
                <a:lnTo>
                  <a:pt x="1205622" y="1105213"/>
                </a:lnTo>
                <a:lnTo>
                  <a:pt x="1203389" y="1104575"/>
                </a:lnTo>
                <a:lnTo>
                  <a:pt x="1201475" y="1103618"/>
                </a:lnTo>
                <a:lnTo>
                  <a:pt x="1199243" y="1102342"/>
                </a:lnTo>
                <a:lnTo>
                  <a:pt x="1197329" y="1101066"/>
                </a:lnTo>
                <a:lnTo>
                  <a:pt x="1195735" y="1099472"/>
                </a:lnTo>
                <a:lnTo>
                  <a:pt x="1194140" y="1097558"/>
                </a:lnTo>
                <a:lnTo>
                  <a:pt x="1192864" y="1095963"/>
                </a:lnTo>
                <a:lnTo>
                  <a:pt x="1191588" y="1093731"/>
                </a:lnTo>
                <a:lnTo>
                  <a:pt x="1190632" y="1091817"/>
                </a:lnTo>
                <a:lnTo>
                  <a:pt x="1189356" y="1087352"/>
                </a:lnTo>
                <a:lnTo>
                  <a:pt x="1189037" y="1082887"/>
                </a:lnTo>
                <a:lnTo>
                  <a:pt x="1189356" y="1078741"/>
                </a:lnTo>
                <a:lnTo>
                  <a:pt x="1190632" y="1074276"/>
                </a:lnTo>
                <a:lnTo>
                  <a:pt x="1191588" y="1072043"/>
                </a:lnTo>
                <a:lnTo>
                  <a:pt x="1192864" y="1070130"/>
                </a:lnTo>
                <a:lnTo>
                  <a:pt x="1194140" y="1068535"/>
                </a:lnTo>
                <a:lnTo>
                  <a:pt x="1195735" y="1066621"/>
                </a:lnTo>
                <a:lnTo>
                  <a:pt x="1257289" y="967433"/>
                </a:lnTo>
                <a:lnTo>
                  <a:pt x="1258884" y="965838"/>
                </a:lnTo>
                <a:lnTo>
                  <a:pt x="1261435" y="965200"/>
                </a:lnTo>
                <a:close/>
                <a:moveTo>
                  <a:pt x="346041" y="844550"/>
                </a:moveTo>
                <a:lnTo>
                  <a:pt x="350799" y="844550"/>
                </a:lnTo>
                <a:lnTo>
                  <a:pt x="658851" y="844550"/>
                </a:lnTo>
                <a:lnTo>
                  <a:pt x="663927" y="844550"/>
                </a:lnTo>
                <a:lnTo>
                  <a:pt x="669003" y="845185"/>
                </a:lnTo>
                <a:lnTo>
                  <a:pt x="673762" y="846773"/>
                </a:lnTo>
                <a:lnTo>
                  <a:pt x="678204" y="848043"/>
                </a:lnTo>
                <a:lnTo>
                  <a:pt x="682645" y="850265"/>
                </a:lnTo>
                <a:lnTo>
                  <a:pt x="686452" y="852805"/>
                </a:lnTo>
                <a:lnTo>
                  <a:pt x="690259" y="855345"/>
                </a:lnTo>
                <a:lnTo>
                  <a:pt x="693749" y="858838"/>
                </a:lnTo>
                <a:lnTo>
                  <a:pt x="697239" y="862330"/>
                </a:lnTo>
                <a:lnTo>
                  <a:pt x="699777" y="865823"/>
                </a:lnTo>
                <a:lnTo>
                  <a:pt x="702315" y="869950"/>
                </a:lnTo>
                <a:lnTo>
                  <a:pt x="704218" y="874395"/>
                </a:lnTo>
                <a:lnTo>
                  <a:pt x="705804" y="879158"/>
                </a:lnTo>
                <a:lnTo>
                  <a:pt x="707391" y="883920"/>
                </a:lnTo>
                <a:lnTo>
                  <a:pt x="708025" y="888683"/>
                </a:lnTo>
                <a:lnTo>
                  <a:pt x="708025" y="893763"/>
                </a:lnTo>
                <a:lnTo>
                  <a:pt x="708025" y="898843"/>
                </a:lnTo>
                <a:lnTo>
                  <a:pt x="707391" y="903605"/>
                </a:lnTo>
                <a:lnTo>
                  <a:pt x="705804" y="908368"/>
                </a:lnTo>
                <a:lnTo>
                  <a:pt x="704218" y="912495"/>
                </a:lnTo>
                <a:lnTo>
                  <a:pt x="702315" y="916940"/>
                </a:lnTo>
                <a:lnTo>
                  <a:pt x="699777" y="921068"/>
                </a:lnTo>
                <a:lnTo>
                  <a:pt x="697239" y="924878"/>
                </a:lnTo>
                <a:lnTo>
                  <a:pt x="693749" y="928370"/>
                </a:lnTo>
                <a:lnTo>
                  <a:pt x="690259" y="931545"/>
                </a:lnTo>
                <a:lnTo>
                  <a:pt x="686452" y="934403"/>
                </a:lnTo>
                <a:lnTo>
                  <a:pt x="682645" y="936943"/>
                </a:lnTo>
                <a:lnTo>
                  <a:pt x="678204" y="938848"/>
                </a:lnTo>
                <a:lnTo>
                  <a:pt x="673762" y="940753"/>
                </a:lnTo>
                <a:lnTo>
                  <a:pt x="669003" y="941705"/>
                </a:lnTo>
                <a:lnTo>
                  <a:pt x="663927" y="942658"/>
                </a:lnTo>
                <a:lnTo>
                  <a:pt x="658851" y="942975"/>
                </a:lnTo>
                <a:lnTo>
                  <a:pt x="350799" y="942975"/>
                </a:lnTo>
                <a:lnTo>
                  <a:pt x="346041" y="942658"/>
                </a:lnTo>
                <a:lnTo>
                  <a:pt x="340965" y="941705"/>
                </a:lnTo>
                <a:lnTo>
                  <a:pt x="336206" y="940753"/>
                </a:lnTo>
                <a:lnTo>
                  <a:pt x="331764" y="938848"/>
                </a:lnTo>
                <a:lnTo>
                  <a:pt x="327323" y="936943"/>
                </a:lnTo>
                <a:lnTo>
                  <a:pt x="323516" y="934403"/>
                </a:lnTo>
                <a:lnTo>
                  <a:pt x="319391" y="931545"/>
                </a:lnTo>
                <a:lnTo>
                  <a:pt x="316219" y="928370"/>
                </a:lnTo>
                <a:lnTo>
                  <a:pt x="312729" y="924878"/>
                </a:lnTo>
                <a:lnTo>
                  <a:pt x="309874" y="921068"/>
                </a:lnTo>
                <a:lnTo>
                  <a:pt x="307653" y="916940"/>
                </a:lnTo>
                <a:lnTo>
                  <a:pt x="305432" y="912495"/>
                </a:lnTo>
                <a:lnTo>
                  <a:pt x="303846" y="908368"/>
                </a:lnTo>
                <a:lnTo>
                  <a:pt x="302577" y="903605"/>
                </a:lnTo>
                <a:lnTo>
                  <a:pt x="301943" y="898843"/>
                </a:lnTo>
                <a:lnTo>
                  <a:pt x="301625" y="893763"/>
                </a:lnTo>
                <a:lnTo>
                  <a:pt x="301943" y="888683"/>
                </a:lnTo>
                <a:lnTo>
                  <a:pt x="302577" y="883920"/>
                </a:lnTo>
                <a:lnTo>
                  <a:pt x="303846" y="879158"/>
                </a:lnTo>
                <a:lnTo>
                  <a:pt x="305432" y="874395"/>
                </a:lnTo>
                <a:lnTo>
                  <a:pt x="307336" y="869950"/>
                </a:lnTo>
                <a:lnTo>
                  <a:pt x="309874" y="865823"/>
                </a:lnTo>
                <a:lnTo>
                  <a:pt x="312729" y="862330"/>
                </a:lnTo>
                <a:lnTo>
                  <a:pt x="316219" y="858838"/>
                </a:lnTo>
                <a:lnTo>
                  <a:pt x="319391" y="855345"/>
                </a:lnTo>
                <a:lnTo>
                  <a:pt x="323516" y="852805"/>
                </a:lnTo>
                <a:lnTo>
                  <a:pt x="327323" y="850265"/>
                </a:lnTo>
                <a:lnTo>
                  <a:pt x="331764" y="848043"/>
                </a:lnTo>
                <a:lnTo>
                  <a:pt x="336206" y="846773"/>
                </a:lnTo>
                <a:lnTo>
                  <a:pt x="340965" y="845185"/>
                </a:lnTo>
                <a:lnTo>
                  <a:pt x="346041" y="844550"/>
                </a:lnTo>
                <a:close/>
                <a:moveTo>
                  <a:pt x="344144" y="590550"/>
                </a:moveTo>
                <a:lnTo>
                  <a:pt x="960782" y="590550"/>
                </a:lnTo>
                <a:lnTo>
                  <a:pt x="966812" y="591185"/>
                </a:lnTo>
                <a:lnTo>
                  <a:pt x="973159" y="592138"/>
                </a:lnTo>
                <a:lnTo>
                  <a:pt x="978871" y="593725"/>
                </a:lnTo>
                <a:lnTo>
                  <a:pt x="984584" y="595630"/>
                </a:lnTo>
                <a:lnTo>
                  <a:pt x="990296" y="598488"/>
                </a:lnTo>
                <a:lnTo>
                  <a:pt x="995374" y="601345"/>
                </a:lnTo>
                <a:lnTo>
                  <a:pt x="1000135" y="604838"/>
                </a:lnTo>
                <a:lnTo>
                  <a:pt x="1004260" y="608965"/>
                </a:lnTo>
                <a:lnTo>
                  <a:pt x="1008386" y="613410"/>
                </a:lnTo>
                <a:lnTo>
                  <a:pt x="1011560" y="617855"/>
                </a:lnTo>
                <a:lnTo>
                  <a:pt x="1015051" y="623253"/>
                </a:lnTo>
                <a:lnTo>
                  <a:pt x="1017590" y="628650"/>
                </a:lnTo>
                <a:lnTo>
                  <a:pt x="1019811" y="634048"/>
                </a:lnTo>
                <a:lnTo>
                  <a:pt x="1021081" y="639763"/>
                </a:lnTo>
                <a:lnTo>
                  <a:pt x="1021715" y="646113"/>
                </a:lnTo>
                <a:lnTo>
                  <a:pt x="1022350" y="652145"/>
                </a:lnTo>
                <a:lnTo>
                  <a:pt x="1021715" y="658813"/>
                </a:lnTo>
                <a:lnTo>
                  <a:pt x="1021081" y="664528"/>
                </a:lnTo>
                <a:lnTo>
                  <a:pt x="1019811" y="670878"/>
                </a:lnTo>
                <a:lnTo>
                  <a:pt x="1017590" y="676275"/>
                </a:lnTo>
                <a:lnTo>
                  <a:pt x="1015051" y="681673"/>
                </a:lnTo>
                <a:lnTo>
                  <a:pt x="1011560" y="686753"/>
                </a:lnTo>
                <a:lnTo>
                  <a:pt x="1008386" y="691515"/>
                </a:lnTo>
                <a:lnTo>
                  <a:pt x="1004260" y="695960"/>
                </a:lnTo>
                <a:lnTo>
                  <a:pt x="1000135" y="700088"/>
                </a:lnTo>
                <a:lnTo>
                  <a:pt x="995374" y="703580"/>
                </a:lnTo>
                <a:lnTo>
                  <a:pt x="990296" y="706438"/>
                </a:lnTo>
                <a:lnTo>
                  <a:pt x="984584" y="708978"/>
                </a:lnTo>
                <a:lnTo>
                  <a:pt x="978871" y="711200"/>
                </a:lnTo>
                <a:lnTo>
                  <a:pt x="973159" y="712788"/>
                </a:lnTo>
                <a:lnTo>
                  <a:pt x="966812" y="713740"/>
                </a:lnTo>
                <a:lnTo>
                  <a:pt x="960782" y="714375"/>
                </a:lnTo>
                <a:lnTo>
                  <a:pt x="344144" y="714375"/>
                </a:lnTo>
                <a:lnTo>
                  <a:pt x="338114" y="713740"/>
                </a:lnTo>
                <a:lnTo>
                  <a:pt x="331767" y="712788"/>
                </a:lnTo>
                <a:lnTo>
                  <a:pt x="326054" y="711200"/>
                </a:lnTo>
                <a:lnTo>
                  <a:pt x="320342" y="708978"/>
                </a:lnTo>
                <a:lnTo>
                  <a:pt x="314946" y="706438"/>
                </a:lnTo>
                <a:lnTo>
                  <a:pt x="309869" y="703580"/>
                </a:lnTo>
                <a:lnTo>
                  <a:pt x="305108" y="700088"/>
                </a:lnTo>
                <a:lnTo>
                  <a:pt x="300982" y="695960"/>
                </a:lnTo>
                <a:lnTo>
                  <a:pt x="296857" y="691515"/>
                </a:lnTo>
                <a:lnTo>
                  <a:pt x="293366" y="686753"/>
                </a:lnTo>
                <a:lnTo>
                  <a:pt x="290192" y="681673"/>
                </a:lnTo>
                <a:lnTo>
                  <a:pt x="287653" y="676275"/>
                </a:lnTo>
                <a:lnTo>
                  <a:pt x="285432" y="670878"/>
                </a:lnTo>
                <a:lnTo>
                  <a:pt x="284162" y="664528"/>
                </a:lnTo>
                <a:lnTo>
                  <a:pt x="282893" y="658813"/>
                </a:lnTo>
                <a:lnTo>
                  <a:pt x="282575" y="652145"/>
                </a:lnTo>
                <a:lnTo>
                  <a:pt x="282893" y="646113"/>
                </a:lnTo>
                <a:lnTo>
                  <a:pt x="284162" y="639763"/>
                </a:lnTo>
                <a:lnTo>
                  <a:pt x="285432" y="634048"/>
                </a:lnTo>
                <a:lnTo>
                  <a:pt x="287653" y="628650"/>
                </a:lnTo>
                <a:lnTo>
                  <a:pt x="290192" y="623253"/>
                </a:lnTo>
                <a:lnTo>
                  <a:pt x="293366" y="617855"/>
                </a:lnTo>
                <a:lnTo>
                  <a:pt x="296857" y="613410"/>
                </a:lnTo>
                <a:lnTo>
                  <a:pt x="300982" y="608965"/>
                </a:lnTo>
                <a:lnTo>
                  <a:pt x="305108" y="604838"/>
                </a:lnTo>
                <a:lnTo>
                  <a:pt x="309869" y="601345"/>
                </a:lnTo>
                <a:lnTo>
                  <a:pt x="314946" y="598488"/>
                </a:lnTo>
                <a:lnTo>
                  <a:pt x="320342" y="595630"/>
                </a:lnTo>
                <a:lnTo>
                  <a:pt x="326054" y="593725"/>
                </a:lnTo>
                <a:lnTo>
                  <a:pt x="331767" y="592138"/>
                </a:lnTo>
                <a:lnTo>
                  <a:pt x="338114" y="591185"/>
                </a:lnTo>
                <a:lnTo>
                  <a:pt x="344144" y="590550"/>
                </a:lnTo>
                <a:close/>
                <a:moveTo>
                  <a:pt x="1750865" y="411163"/>
                </a:moveTo>
                <a:lnTo>
                  <a:pt x="1754043" y="411481"/>
                </a:lnTo>
                <a:lnTo>
                  <a:pt x="1757540" y="411798"/>
                </a:lnTo>
                <a:lnTo>
                  <a:pt x="1760718" y="413068"/>
                </a:lnTo>
                <a:lnTo>
                  <a:pt x="1764214" y="414021"/>
                </a:lnTo>
                <a:lnTo>
                  <a:pt x="1767710" y="414973"/>
                </a:lnTo>
                <a:lnTo>
                  <a:pt x="1770889" y="416878"/>
                </a:lnTo>
                <a:lnTo>
                  <a:pt x="1777563" y="421006"/>
                </a:lnTo>
                <a:lnTo>
                  <a:pt x="1784555" y="425768"/>
                </a:lnTo>
                <a:lnTo>
                  <a:pt x="1790912" y="431166"/>
                </a:lnTo>
                <a:lnTo>
                  <a:pt x="1797904" y="437198"/>
                </a:lnTo>
                <a:lnTo>
                  <a:pt x="1812207" y="451486"/>
                </a:lnTo>
                <a:lnTo>
                  <a:pt x="1827145" y="466408"/>
                </a:lnTo>
                <a:lnTo>
                  <a:pt x="1836680" y="476251"/>
                </a:lnTo>
                <a:lnTo>
                  <a:pt x="1851935" y="491173"/>
                </a:lnTo>
                <a:lnTo>
                  <a:pt x="1865920" y="505461"/>
                </a:lnTo>
                <a:lnTo>
                  <a:pt x="1872277" y="512446"/>
                </a:lnTo>
                <a:lnTo>
                  <a:pt x="1877680" y="519431"/>
                </a:lnTo>
                <a:lnTo>
                  <a:pt x="1882447" y="525781"/>
                </a:lnTo>
                <a:lnTo>
                  <a:pt x="1886579" y="532766"/>
                </a:lnTo>
                <a:lnTo>
                  <a:pt x="1888486" y="536258"/>
                </a:lnTo>
                <a:lnTo>
                  <a:pt x="1889439" y="539433"/>
                </a:lnTo>
                <a:lnTo>
                  <a:pt x="1891029" y="542608"/>
                </a:lnTo>
                <a:lnTo>
                  <a:pt x="1891664" y="546101"/>
                </a:lnTo>
                <a:lnTo>
                  <a:pt x="1891982" y="549593"/>
                </a:lnTo>
                <a:lnTo>
                  <a:pt x="1892300" y="552768"/>
                </a:lnTo>
                <a:lnTo>
                  <a:pt x="1892300" y="556261"/>
                </a:lnTo>
                <a:lnTo>
                  <a:pt x="1891664" y="559753"/>
                </a:lnTo>
                <a:lnTo>
                  <a:pt x="1891029" y="562928"/>
                </a:lnTo>
                <a:lnTo>
                  <a:pt x="1889757" y="566738"/>
                </a:lnTo>
                <a:lnTo>
                  <a:pt x="1888486" y="570231"/>
                </a:lnTo>
                <a:lnTo>
                  <a:pt x="1886261" y="574041"/>
                </a:lnTo>
                <a:lnTo>
                  <a:pt x="1884036" y="577533"/>
                </a:lnTo>
                <a:lnTo>
                  <a:pt x="1881176" y="581343"/>
                </a:lnTo>
                <a:lnTo>
                  <a:pt x="1877680" y="585153"/>
                </a:lnTo>
                <a:lnTo>
                  <a:pt x="1874184" y="588963"/>
                </a:lnTo>
                <a:lnTo>
                  <a:pt x="1476895" y="985838"/>
                </a:lnTo>
                <a:lnTo>
                  <a:pt x="1472763" y="989966"/>
                </a:lnTo>
                <a:lnTo>
                  <a:pt x="1468313" y="993458"/>
                </a:lnTo>
                <a:lnTo>
                  <a:pt x="1464182" y="996633"/>
                </a:lnTo>
                <a:lnTo>
                  <a:pt x="1459732" y="999808"/>
                </a:lnTo>
                <a:lnTo>
                  <a:pt x="1455282" y="1002348"/>
                </a:lnTo>
                <a:lnTo>
                  <a:pt x="1450515" y="1004888"/>
                </a:lnTo>
                <a:lnTo>
                  <a:pt x="1446065" y="1007111"/>
                </a:lnTo>
                <a:lnTo>
                  <a:pt x="1440980" y="1009016"/>
                </a:lnTo>
                <a:lnTo>
                  <a:pt x="1436212" y="1010921"/>
                </a:lnTo>
                <a:lnTo>
                  <a:pt x="1431445" y="1012826"/>
                </a:lnTo>
                <a:lnTo>
                  <a:pt x="1426360" y="1013778"/>
                </a:lnTo>
                <a:lnTo>
                  <a:pt x="1421274" y="1015366"/>
                </a:lnTo>
                <a:lnTo>
                  <a:pt x="1416507" y="1016001"/>
                </a:lnTo>
                <a:lnTo>
                  <a:pt x="1411422" y="1016953"/>
                </a:lnTo>
                <a:lnTo>
                  <a:pt x="1406336" y="1017271"/>
                </a:lnTo>
                <a:lnTo>
                  <a:pt x="1401569" y="1017588"/>
                </a:lnTo>
                <a:lnTo>
                  <a:pt x="1396484" y="1017588"/>
                </a:lnTo>
                <a:lnTo>
                  <a:pt x="1391716" y="1017271"/>
                </a:lnTo>
                <a:lnTo>
                  <a:pt x="1386949" y="1016953"/>
                </a:lnTo>
                <a:lnTo>
                  <a:pt x="1382499" y="1015683"/>
                </a:lnTo>
                <a:lnTo>
                  <a:pt x="1377731" y="1015048"/>
                </a:lnTo>
                <a:lnTo>
                  <a:pt x="1373282" y="1013461"/>
                </a:lnTo>
                <a:lnTo>
                  <a:pt x="1368832" y="1012191"/>
                </a:lnTo>
                <a:lnTo>
                  <a:pt x="1364700" y="1010286"/>
                </a:lnTo>
                <a:lnTo>
                  <a:pt x="1360886" y="1008063"/>
                </a:lnTo>
                <a:lnTo>
                  <a:pt x="1357072" y="1005523"/>
                </a:lnTo>
                <a:lnTo>
                  <a:pt x="1353576" y="1002983"/>
                </a:lnTo>
                <a:lnTo>
                  <a:pt x="1350080" y="1000126"/>
                </a:lnTo>
                <a:lnTo>
                  <a:pt x="1347220" y="996633"/>
                </a:lnTo>
                <a:lnTo>
                  <a:pt x="1344359" y="993458"/>
                </a:lnTo>
                <a:lnTo>
                  <a:pt x="1341817" y="989331"/>
                </a:lnTo>
                <a:lnTo>
                  <a:pt x="1339274" y="985521"/>
                </a:lnTo>
                <a:lnTo>
                  <a:pt x="1337367" y="981076"/>
                </a:lnTo>
                <a:lnTo>
                  <a:pt x="1335778" y="976313"/>
                </a:lnTo>
                <a:lnTo>
                  <a:pt x="1326561" y="967106"/>
                </a:lnTo>
                <a:lnTo>
                  <a:pt x="1322111" y="965518"/>
                </a:lnTo>
                <a:lnTo>
                  <a:pt x="1317979" y="963296"/>
                </a:lnTo>
                <a:lnTo>
                  <a:pt x="1314165" y="961073"/>
                </a:lnTo>
                <a:lnTo>
                  <a:pt x="1310351" y="958851"/>
                </a:lnTo>
                <a:lnTo>
                  <a:pt x="1307173" y="956311"/>
                </a:lnTo>
                <a:lnTo>
                  <a:pt x="1303995" y="953453"/>
                </a:lnTo>
                <a:lnTo>
                  <a:pt x="1301134" y="950913"/>
                </a:lnTo>
                <a:lnTo>
                  <a:pt x="1298274" y="948056"/>
                </a:lnTo>
                <a:lnTo>
                  <a:pt x="1295731" y="944563"/>
                </a:lnTo>
                <a:lnTo>
                  <a:pt x="1293824" y="941706"/>
                </a:lnTo>
                <a:lnTo>
                  <a:pt x="1291599" y="938531"/>
                </a:lnTo>
                <a:lnTo>
                  <a:pt x="1289692" y="935038"/>
                </a:lnTo>
                <a:lnTo>
                  <a:pt x="1288103" y="931546"/>
                </a:lnTo>
                <a:lnTo>
                  <a:pt x="1286832" y="928371"/>
                </a:lnTo>
                <a:lnTo>
                  <a:pt x="1284607" y="921068"/>
                </a:lnTo>
                <a:lnTo>
                  <a:pt x="1283336" y="913448"/>
                </a:lnTo>
                <a:lnTo>
                  <a:pt x="1282700" y="905511"/>
                </a:lnTo>
                <a:lnTo>
                  <a:pt x="1283018" y="897573"/>
                </a:lnTo>
                <a:lnTo>
                  <a:pt x="1283971" y="889953"/>
                </a:lnTo>
                <a:lnTo>
                  <a:pt x="1285560" y="882016"/>
                </a:lnTo>
                <a:lnTo>
                  <a:pt x="1287785" y="874078"/>
                </a:lnTo>
                <a:lnTo>
                  <a:pt x="1290646" y="866141"/>
                </a:lnTo>
                <a:lnTo>
                  <a:pt x="1294142" y="858521"/>
                </a:lnTo>
                <a:lnTo>
                  <a:pt x="1298909" y="849948"/>
                </a:lnTo>
                <a:lnTo>
                  <a:pt x="1304313" y="841376"/>
                </a:lnTo>
                <a:lnTo>
                  <a:pt x="1310351" y="833756"/>
                </a:lnTo>
                <a:lnTo>
                  <a:pt x="1317026" y="826136"/>
                </a:lnTo>
                <a:lnTo>
                  <a:pt x="1714315" y="429261"/>
                </a:lnTo>
                <a:lnTo>
                  <a:pt x="1718446" y="425768"/>
                </a:lnTo>
                <a:lnTo>
                  <a:pt x="1721943" y="422276"/>
                </a:lnTo>
                <a:lnTo>
                  <a:pt x="1726074" y="419736"/>
                </a:lnTo>
                <a:lnTo>
                  <a:pt x="1729571" y="417196"/>
                </a:lnTo>
                <a:lnTo>
                  <a:pt x="1733384" y="415608"/>
                </a:lnTo>
                <a:lnTo>
                  <a:pt x="1736881" y="414021"/>
                </a:lnTo>
                <a:lnTo>
                  <a:pt x="1740377" y="412433"/>
                </a:lnTo>
                <a:lnTo>
                  <a:pt x="1743873" y="411798"/>
                </a:lnTo>
                <a:lnTo>
                  <a:pt x="1747051" y="411481"/>
                </a:lnTo>
                <a:lnTo>
                  <a:pt x="1750865" y="411163"/>
                </a:lnTo>
                <a:close/>
                <a:moveTo>
                  <a:pt x="198373" y="319088"/>
                </a:moveTo>
                <a:lnTo>
                  <a:pt x="1557783" y="319088"/>
                </a:lnTo>
                <a:lnTo>
                  <a:pt x="1453042" y="423822"/>
                </a:lnTo>
                <a:lnTo>
                  <a:pt x="315492" y="423822"/>
                </a:lnTo>
                <a:lnTo>
                  <a:pt x="305336" y="424140"/>
                </a:lnTo>
                <a:lnTo>
                  <a:pt x="295179" y="424774"/>
                </a:lnTo>
                <a:lnTo>
                  <a:pt x="285340" y="426361"/>
                </a:lnTo>
                <a:lnTo>
                  <a:pt x="275500" y="427631"/>
                </a:lnTo>
                <a:lnTo>
                  <a:pt x="265979" y="429852"/>
                </a:lnTo>
                <a:lnTo>
                  <a:pt x="256457" y="433026"/>
                </a:lnTo>
                <a:lnTo>
                  <a:pt x="247570" y="435882"/>
                </a:lnTo>
                <a:lnTo>
                  <a:pt x="238365" y="439374"/>
                </a:lnTo>
                <a:lnTo>
                  <a:pt x="229478" y="443499"/>
                </a:lnTo>
                <a:lnTo>
                  <a:pt x="221226" y="447943"/>
                </a:lnTo>
                <a:lnTo>
                  <a:pt x="212973" y="452703"/>
                </a:lnTo>
                <a:lnTo>
                  <a:pt x="204721" y="457781"/>
                </a:lnTo>
                <a:lnTo>
                  <a:pt x="196786" y="463494"/>
                </a:lnTo>
                <a:lnTo>
                  <a:pt x="189486" y="469207"/>
                </a:lnTo>
                <a:lnTo>
                  <a:pt x="182186" y="475554"/>
                </a:lnTo>
                <a:lnTo>
                  <a:pt x="175203" y="481902"/>
                </a:lnTo>
                <a:lnTo>
                  <a:pt x="168855" y="488884"/>
                </a:lnTo>
                <a:lnTo>
                  <a:pt x="162507" y="496184"/>
                </a:lnTo>
                <a:lnTo>
                  <a:pt x="156794" y="503483"/>
                </a:lnTo>
                <a:lnTo>
                  <a:pt x="151398" y="511100"/>
                </a:lnTo>
                <a:lnTo>
                  <a:pt x="145685" y="519670"/>
                </a:lnTo>
                <a:lnTo>
                  <a:pt x="140924" y="527604"/>
                </a:lnTo>
                <a:lnTo>
                  <a:pt x="136798" y="536490"/>
                </a:lnTo>
                <a:lnTo>
                  <a:pt x="132672" y="545060"/>
                </a:lnTo>
                <a:lnTo>
                  <a:pt x="129498" y="554263"/>
                </a:lnTo>
                <a:lnTo>
                  <a:pt x="126007" y="563150"/>
                </a:lnTo>
                <a:lnTo>
                  <a:pt x="123468" y="572671"/>
                </a:lnTo>
                <a:lnTo>
                  <a:pt x="121246" y="582193"/>
                </a:lnTo>
                <a:lnTo>
                  <a:pt x="119659" y="592031"/>
                </a:lnTo>
                <a:lnTo>
                  <a:pt x="118072" y="601870"/>
                </a:lnTo>
                <a:lnTo>
                  <a:pt x="117437" y="612026"/>
                </a:lnTo>
                <a:lnTo>
                  <a:pt x="117437" y="622182"/>
                </a:lnTo>
                <a:lnTo>
                  <a:pt x="117437" y="1633658"/>
                </a:lnTo>
                <a:lnTo>
                  <a:pt x="117437" y="1643814"/>
                </a:lnTo>
                <a:lnTo>
                  <a:pt x="118072" y="1653970"/>
                </a:lnTo>
                <a:lnTo>
                  <a:pt x="119659" y="1663808"/>
                </a:lnTo>
                <a:lnTo>
                  <a:pt x="121246" y="1673647"/>
                </a:lnTo>
                <a:lnTo>
                  <a:pt x="123468" y="1683168"/>
                </a:lnTo>
                <a:lnTo>
                  <a:pt x="126007" y="1692689"/>
                </a:lnTo>
                <a:lnTo>
                  <a:pt x="129498" y="1701576"/>
                </a:lnTo>
                <a:lnTo>
                  <a:pt x="132672" y="1710780"/>
                </a:lnTo>
                <a:lnTo>
                  <a:pt x="136798" y="1719666"/>
                </a:lnTo>
                <a:lnTo>
                  <a:pt x="140924" y="1728235"/>
                </a:lnTo>
                <a:lnTo>
                  <a:pt x="145685" y="1736170"/>
                </a:lnTo>
                <a:lnTo>
                  <a:pt x="151398" y="1744739"/>
                </a:lnTo>
                <a:lnTo>
                  <a:pt x="156794" y="1752356"/>
                </a:lnTo>
                <a:lnTo>
                  <a:pt x="162507" y="1759656"/>
                </a:lnTo>
                <a:lnTo>
                  <a:pt x="168855" y="1766955"/>
                </a:lnTo>
                <a:lnTo>
                  <a:pt x="175203" y="1773938"/>
                </a:lnTo>
                <a:lnTo>
                  <a:pt x="182186" y="1780285"/>
                </a:lnTo>
                <a:lnTo>
                  <a:pt x="189486" y="1786633"/>
                </a:lnTo>
                <a:lnTo>
                  <a:pt x="196786" y="1792345"/>
                </a:lnTo>
                <a:lnTo>
                  <a:pt x="204721" y="1798375"/>
                </a:lnTo>
                <a:lnTo>
                  <a:pt x="212973" y="1803453"/>
                </a:lnTo>
                <a:lnTo>
                  <a:pt x="221226" y="1808214"/>
                </a:lnTo>
                <a:lnTo>
                  <a:pt x="229478" y="1812340"/>
                </a:lnTo>
                <a:lnTo>
                  <a:pt x="238365" y="1816466"/>
                </a:lnTo>
                <a:lnTo>
                  <a:pt x="247570" y="1819640"/>
                </a:lnTo>
                <a:lnTo>
                  <a:pt x="256457" y="1823131"/>
                </a:lnTo>
                <a:lnTo>
                  <a:pt x="265979" y="1825670"/>
                </a:lnTo>
                <a:lnTo>
                  <a:pt x="275500" y="1827891"/>
                </a:lnTo>
                <a:lnTo>
                  <a:pt x="285340" y="1829478"/>
                </a:lnTo>
                <a:lnTo>
                  <a:pt x="295179" y="1831065"/>
                </a:lnTo>
                <a:lnTo>
                  <a:pt x="305336" y="1831700"/>
                </a:lnTo>
                <a:lnTo>
                  <a:pt x="315492" y="1831700"/>
                </a:lnTo>
                <a:lnTo>
                  <a:pt x="1632371" y="1831700"/>
                </a:lnTo>
                <a:lnTo>
                  <a:pt x="1642527" y="1831700"/>
                </a:lnTo>
                <a:lnTo>
                  <a:pt x="1652367" y="1831065"/>
                </a:lnTo>
                <a:lnTo>
                  <a:pt x="1662523" y="1829478"/>
                </a:lnTo>
                <a:lnTo>
                  <a:pt x="1672045" y="1827891"/>
                </a:lnTo>
                <a:lnTo>
                  <a:pt x="1681885" y="1825670"/>
                </a:lnTo>
                <a:lnTo>
                  <a:pt x="1691089" y="1823131"/>
                </a:lnTo>
                <a:lnTo>
                  <a:pt x="1700611" y="1819640"/>
                </a:lnTo>
                <a:lnTo>
                  <a:pt x="1709181" y="1816466"/>
                </a:lnTo>
                <a:lnTo>
                  <a:pt x="1718385" y="1812340"/>
                </a:lnTo>
                <a:lnTo>
                  <a:pt x="1726637" y="1808214"/>
                </a:lnTo>
                <a:lnTo>
                  <a:pt x="1735207" y="1803453"/>
                </a:lnTo>
                <a:lnTo>
                  <a:pt x="1743142" y="1798375"/>
                </a:lnTo>
                <a:lnTo>
                  <a:pt x="1750760" y="1792345"/>
                </a:lnTo>
                <a:lnTo>
                  <a:pt x="1758377" y="1786633"/>
                </a:lnTo>
                <a:lnTo>
                  <a:pt x="1765677" y="1780285"/>
                </a:lnTo>
                <a:lnTo>
                  <a:pt x="1772660" y="1773938"/>
                </a:lnTo>
                <a:lnTo>
                  <a:pt x="1779325" y="1766955"/>
                </a:lnTo>
                <a:lnTo>
                  <a:pt x="1785356" y="1759973"/>
                </a:lnTo>
                <a:lnTo>
                  <a:pt x="1791069" y="1752356"/>
                </a:lnTo>
                <a:lnTo>
                  <a:pt x="1796782" y="1744739"/>
                </a:lnTo>
                <a:lnTo>
                  <a:pt x="1801861" y="1736805"/>
                </a:lnTo>
                <a:lnTo>
                  <a:pt x="1806621" y="1728235"/>
                </a:lnTo>
                <a:lnTo>
                  <a:pt x="1810748" y="1719666"/>
                </a:lnTo>
                <a:lnTo>
                  <a:pt x="1814874" y="1710780"/>
                </a:lnTo>
                <a:lnTo>
                  <a:pt x="1818683" y="1702211"/>
                </a:lnTo>
                <a:lnTo>
                  <a:pt x="1821857" y="1692689"/>
                </a:lnTo>
                <a:lnTo>
                  <a:pt x="1824396" y="1683168"/>
                </a:lnTo>
                <a:lnTo>
                  <a:pt x="1826617" y="1673647"/>
                </a:lnTo>
                <a:lnTo>
                  <a:pt x="1828522" y="1663808"/>
                </a:lnTo>
                <a:lnTo>
                  <a:pt x="1829474" y="1653970"/>
                </a:lnTo>
                <a:lnTo>
                  <a:pt x="1830109" y="1643814"/>
                </a:lnTo>
                <a:lnTo>
                  <a:pt x="1830426" y="1633658"/>
                </a:lnTo>
                <a:lnTo>
                  <a:pt x="1830426" y="1113162"/>
                </a:lnTo>
                <a:lnTo>
                  <a:pt x="1830426" y="773570"/>
                </a:lnTo>
                <a:lnTo>
                  <a:pt x="1947863" y="656458"/>
                </a:lnTo>
                <a:lnTo>
                  <a:pt x="1947863" y="1738391"/>
                </a:lnTo>
                <a:lnTo>
                  <a:pt x="1947546" y="1748865"/>
                </a:lnTo>
                <a:lnTo>
                  <a:pt x="1946911" y="1758704"/>
                </a:lnTo>
                <a:lnTo>
                  <a:pt x="1945324" y="1768860"/>
                </a:lnTo>
                <a:lnTo>
                  <a:pt x="1943419" y="1778063"/>
                </a:lnTo>
                <a:lnTo>
                  <a:pt x="1941198" y="1787902"/>
                </a:lnTo>
                <a:lnTo>
                  <a:pt x="1938659" y="1797423"/>
                </a:lnTo>
                <a:lnTo>
                  <a:pt x="1935802" y="1806627"/>
                </a:lnTo>
                <a:lnTo>
                  <a:pt x="1932311" y="1815831"/>
                </a:lnTo>
                <a:lnTo>
                  <a:pt x="1928184" y="1824400"/>
                </a:lnTo>
                <a:lnTo>
                  <a:pt x="1923741" y="1832969"/>
                </a:lnTo>
                <a:lnTo>
                  <a:pt x="1918980" y="1841221"/>
                </a:lnTo>
                <a:lnTo>
                  <a:pt x="1913902" y="1849156"/>
                </a:lnTo>
                <a:lnTo>
                  <a:pt x="1908188" y="1856773"/>
                </a:lnTo>
                <a:lnTo>
                  <a:pt x="1902475" y="1864707"/>
                </a:lnTo>
                <a:lnTo>
                  <a:pt x="1896127" y="1871689"/>
                </a:lnTo>
                <a:lnTo>
                  <a:pt x="1889462" y="1878671"/>
                </a:lnTo>
                <a:lnTo>
                  <a:pt x="1882797" y="1885336"/>
                </a:lnTo>
                <a:lnTo>
                  <a:pt x="1875497" y="1891366"/>
                </a:lnTo>
                <a:lnTo>
                  <a:pt x="1868197" y="1897397"/>
                </a:lnTo>
                <a:lnTo>
                  <a:pt x="1860579" y="1902792"/>
                </a:lnTo>
                <a:lnTo>
                  <a:pt x="1852327" y="1907870"/>
                </a:lnTo>
                <a:lnTo>
                  <a:pt x="1844074" y="1912631"/>
                </a:lnTo>
                <a:lnTo>
                  <a:pt x="1835187" y="1917074"/>
                </a:lnTo>
                <a:lnTo>
                  <a:pt x="1826617" y="1920882"/>
                </a:lnTo>
                <a:lnTo>
                  <a:pt x="1817413" y="1924691"/>
                </a:lnTo>
                <a:lnTo>
                  <a:pt x="1808209" y="1927865"/>
                </a:lnTo>
                <a:lnTo>
                  <a:pt x="1799004" y="1930404"/>
                </a:lnTo>
                <a:lnTo>
                  <a:pt x="1789482" y="1932625"/>
                </a:lnTo>
                <a:lnTo>
                  <a:pt x="1779643" y="1934530"/>
                </a:lnTo>
                <a:lnTo>
                  <a:pt x="1769803" y="1935482"/>
                </a:lnTo>
                <a:lnTo>
                  <a:pt x="1759647" y="1936434"/>
                </a:lnTo>
                <a:lnTo>
                  <a:pt x="1749173" y="1936751"/>
                </a:lnTo>
                <a:lnTo>
                  <a:pt x="198373" y="1936751"/>
                </a:lnTo>
                <a:lnTo>
                  <a:pt x="188216" y="1936434"/>
                </a:lnTo>
                <a:lnTo>
                  <a:pt x="178377" y="1935482"/>
                </a:lnTo>
                <a:lnTo>
                  <a:pt x="168538" y="1934530"/>
                </a:lnTo>
                <a:lnTo>
                  <a:pt x="158699" y="1932625"/>
                </a:lnTo>
                <a:lnTo>
                  <a:pt x="148859" y="1930404"/>
                </a:lnTo>
                <a:lnTo>
                  <a:pt x="139655" y="1927865"/>
                </a:lnTo>
                <a:lnTo>
                  <a:pt x="130133" y="1924691"/>
                </a:lnTo>
                <a:lnTo>
                  <a:pt x="121246" y="1920882"/>
                </a:lnTo>
                <a:lnTo>
                  <a:pt x="112359" y="1917074"/>
                </a:lnTo>
                <a:lnTo>
                  <a:pt x="103789" y="1912631"/>
                </a:lnTo>
                <a:lnTo>
                  <a:pt x="95537" y="1907870"/>
                </a:lnTo>
                <a:lnTo>
                  <a:pt x="87602" y="1902792"/>
                </a:lnTo>
                <a:lnTo>
                  <a:pt x="79984" y="1897397"/>
                </a:lnTo>
                <a:lnTo>
                  <a:pt x="72049" y="1891366"/>
                </a:lnTo>
                <a:lnTo>
                  <a:pt x="65067" y="1885336"/>
                </a:lnTo>
                <a:lnTo>
                  <a:pt x="58084" y="1878671"/>
                </a:lnTo>
                <a:lnTo>
                  <a:pt x="51418" y="1871689"/>
                </a:lnTo>
                <a:lnTo>
                  <a:pt x="45388" y="1864707"/>
                </a:lnTo>
                <a:lnTo>
                  <a:pt x="39357" y="1856773"/>
                </a:lnTo>
                <a:lnTo>
                  <a:pt x="33962" y="1849156"/>
                </a:lnTo>
                <a:lnTo>
                  <a:pt x="28883" y="1841221"/>
                </a:lnTo>
                <a:lnTo>
                  <a:pt x="24122" y="1832969"/>
                </a:lnTo>
                <a:lnTo>
                  <a:pt x="19679" y="1824400"/>
                </a:lnTo>
                <a:lnTo>
                  <a:pt x="15870" y="1815831"/>
                </a:lnTo>
                <a:lnTo>
                  <a:pt x="12061" y="1806627"/>
                </a:lnTo>
                <a:lnTo>
                  <a:pt x="8887" y="1797423"/>
                </a:lnTo>
                <a:lnTo>
                  <a:pt x="6348" y="1787902"/>
                </a:lnTo>
                <a:lnTo>
                  <a:pt x="4126" y="1778063"/>
                </a:lnTo>
                <a:lnTo>
                  <a:pt x="2222" y="1768860"/>
                </a:lnTo>
                <a:lnTo>
                  <a:pt x="1270" y="1758704"/>
                </a:lnTo>
                <a:lnTo>
                  <a:pt x="318" y="1748865"/>
                </a:lnTo>
                <a:lnTo>
                  <a:pt x="0" y="1738391"/>
                </a:lnTo>
                <a:lnTo>
                  <a:pt x="0" y="517448"/>
                </a:lnTo>
                <a:lnTo>
                  <a:pt x="318" y="507292"/>
                </a:lnTo>
                <a:lnTo>
                  <a:pt x="1270" y="497453"/>
                </a:lnTo>
                <a:lnTo>
                  <a:pt x="2222" y="487297"/>
                </a:lnTo>
                <a:lnTo>
                  <a:pt x="4126" y="477776"/>
                </a:lnTo>
                <a:lnTo>
                  <a:pt x="6348" y="467937"/>
                </a:lnTo>
                <a:lnTo>
                  <a:pt x="8887" y="458416"/>
                </a:lnTo>
                <a:lnTo>
                  <a:pt x="12061" y="449212"/>
                </a:lnTo>
                <a:lnTo>
                  <a:pt x="15870" y="440008"/>
                </a:lnTo>
                <a:lnTo>
                  <a:pt x="19679" y="431439"/>
                </a:lnTo>
                <a:lnTo>
                  <a:pt x="24122" y="423187"/>
                </a:lnTo>
                <a:lnTo>
                  <a:pt x="28883" y="414618"/>
                </a:lnTo>
                <a:lnTo>
                  <a:pt x="33962" y="406684"/>
                </a:lnTo>
                <a:lnTo>
                  <a:pt x="39357" y="399067"/>
                </a:lnTo>
                <a:lnTo>
                  <a:pt x="45388" y="391450"/>
                </a:lnTo>
                <a:lnTo>
                  <a:pt x="51418" y="384150"/>
                </a:lnTo>
                <a:lnTo>
                  <a:pt x="58084" y="377168"/>
                </a:lnTo>
                <a:lnTo>
                  <a:pt x="65067" y="370503"/>
                </a:lnTo>
                <a:lnTo>
                  <a:pt x="72049" y="364473"/>
                </a:lnTo>
                <a:lnTo>
                  <a:pt x="79984" y="358443"/>
                </a:lnTo>
                <a:lnTo>
                  <a:pt x="87602" y="353047"/>
                </a:lnTo>
                <a:lnTo>
                  <a:pt x="95537" y="347969"/>
                </a:lnTo>
                <a:lnTo>
                  <a:pt x="103789" y="343209"/>
                </a:lnTo>
                <a:lnTo>
                  <a:pt x="112359" y="338766"/>
                </a:lnTo>
                <a:lnTo>
                  <a:pt x="121246" y="334957"/>
                </a:lnTo>
                <a:lnTo>
                  <a:pt x="130133" y="331149"/>
                </a:lnTo>
                <a:lnTo>
                  <a:pt x="139655" y="328292"/>
                </a:lnTo>
                <a:lnTo>
                  <a:pt x="148859" y="325436"/>
                </a:lnTo>
                <a:lnTo>
                  <a:pt x="158699" y="323214"/>
                </a:lnTo>
                <a:lnTo>
                  <a:pt x="168538" y="321310"/>
                </a:lnTo>
                <a:lnTo>
                  <a:pt x="178377" y="320358"/>
                </a:lnTo>
                <a:lnTo>
                  <a:pt x="188216" y="319723"/>
                </a:lnTo>
                <a:lnTo>
                  <a:pt x="198373" y="319088"/>
                </a:lnTo>
                <a:close/>
                <a:moveTo>
                  <a:pt x="2076641" y="106363"/>
                </a:moveTo>
                <a:lnTo>
                  <a:pt x="2082030" y="106363"/>
                </a:lnTo>
                <a:lnTo>
                  <a:pt x="2087102" y="106363"/>
                </a:lnTo>
                <a:lnTo>
                  <a:pt x="2092174" y="106679"/>
                </a:lnTo>
                <a:lnTo>
                  <a:pt x="2097246" y="107313"/>
                </a:lnTo>
                <a:lnTo>
                  <a:pt x="2102318" y="108263"/>
                </a:lnTo>
                <a:lnTo>
                  <a:pt x="2107390" y="109213"/>
                </a:lnTo>
                <a:lnTo>
                  <a:pt x="2112145" y="110797"/>
                </a:lnTo>
                <a:lnTo>
                  <a:pt x="2117217" y="112064"/>
                </a:lnTo>
                <a:lnTo>
                  <a:pt x="2121972" y="113965"/>
                </a:lnTo>
                <a:lnTo>
                  <a:pt x="2126727" y="116182"/>
                </a:lnTo>
                <a:lnTo>
                  <a:pt x="2131482" y="118399"/>
                </a:lnTo>
                <a:lnTo>
                  <a:pt x="2136237" y="120933"/>
                </a:lnTo>
                <a:lnTo>
                  <a:pt x="2140358" y="123784"/>
                </a:lnTo>
                <a:lnTo>
                  <a:pt x="2144796" y="126634"/>
                </a:lnTo>
                <a:lnTo>
                  <a:pt x="2148916" y="130119"/>
                </a:lnTo>
                <a:lnTo>
                  <a:pt x="2153354" y="133603"/>
                </a:lnTo>
                <a:lnTo>
                  <a:pt x="2157158" y="137087"/>
                </a:lnTo>
                <a:lnTo>
                  <a:pt x="2166351" y="146589"/>
                </a:lnTo>
                <a:lnTo>
                  <a:pt x="2169838" y="150707"/>
                </a:lnTo>
                <a:lnTo>
                  <a:pt x="2173642" y="154825"/>
                </a:lnTo>
                <a:lnTo>
                  <a:pt x="2176812" y="158626"/>
                </a:lnTo>
                <a:lnTo>
                  <a:pt x="2179665" y="163060"/>
                </a:lnTo>
                <a:lnTo>
                  <a:pt x="2182835" y="167811"/>
                </a:lnTo>
                <a:lnTo>
                  <a:pt x="2185371" y="172246"/>
                </a:lnTo>
                <a:lnTo>
                  <a:pt x="2187273" y="176997"/>
                </a:lnTo>
                <a:lnTo>
                  <a:pt x="2189492" y="181748"/>
                </a:lnTo>
                <a:lnTo>
                  <a:pt x="2191394" y="186183"/>
                </a:lnTo>
                <a:lnTo>
                  <a:pt x="2192979" y="191567"/>
                </a:lnTo>
                <a:lnTo>
                  <a:pt x="2194247" y="196002"/>
                </a:lnTo>
                <a:lnTo>
                  <a:pt x="2195515" y="201387"/>
                </a:lnTo>
                <a:lnTo>
                  <a:pt x="2196149" y="206454"/>
                </a:lnTo>
                <a:lnTo>
                  <a:pt x="2196783" y="211522"/>
                </a:lnTo>
                <a:lnTo>
                  <a:pt x="2197100" y="216590"/>
                </a:lnTo>
                <a:lnTo>
                  <a:pt x="2197100" y="221658"/>
                </a:lnTo>
                <a:lnTo>
                  <a:pt x="2197100" y="226726"/>
                </a:lnTo>
                <a:lnTo>
                  <a:pt x="2196783" y="231794"/>
                </a:lnTo>
                <a:lnTo>
                  <a:pt x="2196149" y="236862"/>
                </a:lnTo>
                <a:lnTo>
                  <a:pt x="2195515" y="241613"/>
                </a:lnTo>
                <a:lnTo>
                  <a:pt x="2194247" y="246681"/>
                </a:lnTo>
                <a:lnTo>
                  <a:pt x="2192979" y="251749"/>
                </a:lnTo>
                <a:lnTo>
                  <a:pt x="2191394" y="256500"/>
                </a:lnTo>
                <a:lnTo>
                  <a:pt x="2189492" y="261251"/>
                </a:lnTo>
                <a:lnTo>
                  <a:pt x="2187273" y="266319"/>
                </a:lnTo>
                <a:lnTo>
                  <a:pt x="2185371" y="270754"/>
                </a:lnTo>
                <a:lnTo>
                  <a:pt x="2182835" y="275505"/>
                </a:lnTo>
                <a:lnTo>
                  <a:pt x="2179665" y="279623"/>
                </a:lnTo>
                <a:lnTo>
                  <a:pt x="2176812" y="284057"/>
                </a:lnTo>
                <a:lnTo>
                  <a:pt x="2173642" y="288492"/>
                </a:lnTo>
                <a:lnTo>
                  <a:pt x="2169838" y="292609"/>
                </a:lnTo>
                <a:lnTo>
                  <a:pt x="2166351" y="296410"/>
                </a:lnTo>
                <a:lnTo>
                  <a:pt x="1970764" y="491843"/>
                </a:lnTo>
                <a:lnTo>
                  <a:pt x="1967277" y="495010"/>
                </a:lnTo>
                <a:lnTo>
                  <a:pt x="1963473" y="498178"/>
                </a:lnTo>
                <a:lnTo>
                  <a:pt x="1959986" y="500712"/>
                </a:lnTo>
                <a:lnTo>
                  <a:pt x="1956816" y="502612"/>
                </a:lnTo>
                <a:lnTo>
                  <a:pt x="1953329" y="504513"/>
                </a:lnTo>
                <a:lnTo>
                  <a:pt x="1950476" y="505463"/>
                </a:lnTo>
                <a:lnTo>
                  <a:pt x="1947623" y="505780"/>
                </a:lnTo>
                <a:lnTo>
                  <a:pt x="1944771" y="506413"/>
                </a:lnTo>
                <a:lnTo>
                  <a:pt x="1941918" y="505780"/>
                </a:lnTo>
                <a:lnTo>
                  <a:pt x="1939382" y="505463"/>
                </a:lnTo>
                <a:lnTo>
                  <a:pt x="1936846" y="504513"/>
                </a:lnTo>
                <a:lnTo>
                  <a:pt x="1933993" y="502929"/>
                </a:lnTo>
                <a:lnTo>
                  <a:pt x="1931457" y="501662"/>
                </a:lnTo>
                <a:lnTo>
                  <a:pt x="1928921" y="499445"/>
                </a:lnTo>
                <a:lnTo>
                  <a:pt x="1924166" y="494694"/>
                </a:lnTo>
                <a:lnTo>
                  <a:pt x="1919094" y="489309"/>
                </a:lnTo>
                <a:lnTo>
                  <a:pt x="1914022" y="482657"/>
                </a:lnTo>
                <a:lnTo>
                  <a:pt x="1903561" y="467770"/>
                </a:lnTo>
                <a:lnTo>
                  <a:pt x="1897855" y="459852"/>
                </a:lnTo>
                <a:lnTo>
                  <a:pt x="1891515" y="451616"/>
                </a:lnTo>
                <a:lnTo>
                  <a:pt x="1884541" y="443698"/>
                </a:lnTo>
                <a:lnTo>
                  <a:pt x="1877250" y="435779"/>
                </a:lnTo>
                <a:lnTo>
                  <a:pt x="1868057" y="426277"/>
                </a:lnTo>
                <a:lnTo>
                  <a:pt x="1859815" y="418991"/>
                </a:lnTo>
                <a:lnTo>
                  <a:pt x="1851890" y="412023"/>
                </a:lnTo>
                <a:lnTo>
                  <a:pt x="1843966" y="406005"/>
                </a:lnTo>
                <a:lnTo>
                  <a:pt x="1836041" y="399987"/>
                </a:lnTo>
                <a:lnTo>
                  <a:pt x="1820825" y="389217"/>
                </a:lnTo>
                <a:lnTo>
                  <a:pt x="1814485" y="384466"/>
                </a:lnTo>
                <a:lnTo>
                  <a:pt x="1808462" y="379398"/>
                </a:lnTo>
                <a:lnTo>
                  <a:pt x="1804024" y="374647"/>
                </a:lnTo>
                <a:lnTo>
                  <a:pt x="1802122" y="372113"/>
                </a:lnTo>
                <a:lnTo>
                  <a:pt x="1800220" y="369579"/>
                </a:lnTo>
                <a:lnTo>
                  <a:pt x="1798635" y="367045"/>
                </a:lnTo>
                <a:lnTo>
                  <a:pt x="1798001" y="364511"/>
                </a:lnTo>
                <a:lnTo>
                  <a:pt x="1797367" y="361660"/>
                </a:lnTo>
                <a:lnTo>
                  <a:pt x="1797050" y="359126"/>
                </a:lnTo>
                <a:lnTo>
                  <a:pt x="1797367" y="355959"/>
                </a:lnTo>
                <a:lnTo>
                  <a:pt x="1797684" y="353108"/>
                </a:lnTo>
                <a:lnTo>
                  <a:pt x="1798635" y="349941"/>
                </a:lnTo>
                <a:lnTo>
                  <a:pt x="1800220" y="346773"/>
                </a:lnTo>
                <a:lnTo>
                  <a:pt x="1802439" y="343289"/>
                </a:lnTo>
                <a:lnTo>
                  <a:pt x="1804975" y="340122"/>
                </a:lnTo>
                <a:lnTo>
                  <a:pt x="1807828" y="336637"/>
                </a:lnTo>
                <a:lnTo>
                  <a:pt x="1811632" y="332520"/>
                </a:lnTo>
                <a:lnTo>
                  <a:pt x="2006902" y="137087"/>
                </a:lnTo>
                <a:lnTo>
                  <a:pt x="2011023" y="133603"/>
                </a:lnTo>
                <a:lnTo>
                  <a:pt x="2014827" y="130119"/>
                </a:lnTo>
                <a:lnTo>
                  <a:pt x="2019265" y="126634"/>
                </a:lnTo>
                <a:lnTo>
                  <a:pt x="2023703" y="123784"/>
                </a:lnTo>
                <a:lnTo>
                  <a:pt x="2028141" y="120933"/>
                </a:lnTo>
                <a:lnTo>
                  <a:pt x="2032896" y="118399"/>
                </a:lnTo>
                <a:lnTo>
                  <a:pt x="2037017" y="116182"/>
                </a:lnTo>
                <a:lnTo>
                  <a:pt x="2041772" y="113965"/>
                </a:lnTo>
                <a:lnTo>
                  <a:pt x="2046843" y="112064"/>
                </a:lnTo>
                <a:lnTo>
                  <a:pt x="2051598" y="110797"/>
                </a:lnTo>
                <a:lnTo>
                  <a:pt x="2056670" y="109213"/>
                </a:lnTo>
                <a:lnTo>
                  <a:pt x="2061425" y="108263"/>
                </a:lnTo>
                <a:lnTo>
                  <a:pt x="2066497" y="107313"/>
                </a:lnTo>
                <a:lnTo>
                  <a:pt x="2071569" y="106679"/>
                </a:lnTo>
                <a:lnTo>
                  <a:pt x="2076641" y="106363"/>
                </a:lnTo>
                <a:close/>
                <a:moveTo>
                  <a:pt x="2213628" y="19050"/>
                </a:moveTo>
                <a:lnTo>
                  <a:pt x="2219371" y="19369"/>
                </a:lnTo>
                <a:lnTo>
                  <a:pt x="2225751" y="20007"/>
                </a:lnTo>
                <a:lnTo>
                  <a:pt x="2231493" y="21602"/>
                </a:lnTo>
                <a:lnTo>
                  <a:pt x="2237236" y="23516"/>
                </a:lnTo>
                <a:lnTo>
                  <a:pt x="2242978" y="26387"/>
                </a:lnTo>
                <a:lnTo>
                  <a:pt x="2248401" y="29258"/>
                </a:lnTo>
                <a:lnTo>
                  <a:pt x="2253506" y="33087"/>
                </a:lnTo>
                <a:lnTo>
                  <a:pt x="2258291" y="37234"/>
                </a:lnTo>
                <a:lnTo>
                  <a:pt x="2262757" y="42019"/>
                </a:lnTo>
                <a:lnTo>
                  <a:pt x="2266266" y="47123"/>
                </a:lnTo>
                <a:lnTo>
                  <a:pt x="2269457" y="52547"/>
                </a:lnTo>
                <a:lnTo>
                  <a:pt x="2272009" y="58608"/>
                </a:lnTo>
                <a:lnTo>
                  <a:pt x="2273923" y="64350"/>
                </a:lnTo>
                <a:lnTo>
                  <a:pt x="2275518" y="70412"/>
                </a:lnTo>
                <a:lnTo>
                  <a:pt x="2276475" y="76154"/>
                </a:lnTo>
                <a:lnTo>
                  <a:pt x="2276475" y="82216"/>
                </a:lnTo>
                <a:lnTo>
                  <a:pt x="2276475" y="88277"/>
                </a:lnTo>
                <a:lnTo>
                  <a:pt x="2275518" y="94338"/>
                </a:lnTo>
                <a:lnTo>
                  <a:pt x="2273923" y="100400"/>
                </a:lnTo>
                <a:lnTo>
                  <a:pt x="2272009" y="106142"/>
                </a:lnTo>
                <a:lnTo>
                  <a:pt x="2269457" y="111565"/>
                </a:lnTo>
                <a:lnTo>
                  <a:pt x="2266266" y="117308"/>
                </a:lnTo>
                <a:lnTo>
                  <a:pt x="2262757" y="122412"/>
                </a:lnTo>
                <a:lnTo>
                  <a:pt x="2258291" y="126878"/>
                </a:lnTo>
                <a:lnTo>
                  <a:pt x="2241064" y="144105"/>
                </a:lnTo>
                <a:lnTo>
                  <a:pt x="2236598" y="148253"/>
                </a:lnTo>
                <a:lnTo>
                  <a:pt x="2232769" y="150805"/>
                </a:lnTo>
                <a:lnTo>
                  <a:pt x="2230855" y="151443"/>
                </a:lnTo>
                <a:lnTo>
                  <a:pt x="2228941" y="152400"/>
                </a:lnTo>
                <a:lnTo>
                  <a:pt x="2227346" y="152400"/>
                </a:lnTo>
                <a:lnTo>
                  <a:pt x="2225751" y="152400"/>
                </a:lnTo>
                <a:lnTo>
                  <a:pt x="2224156" y="152081"/>
                </a:lnTo>
                <a:lnTo>
                  <a:pt x="2222880" y="151443"/>
                </a:lnTo>
                <a:lnTo>
                  <a:pt x="2220009" y="149848"/>
                </a:lnTo>
                <a:lnTo>
                  <a:pt x="2217456" y="147295"/>
                </a:lnTo>
                <a:lnTo>
                  <a:pt x="2214904" y="143786"/>
                </a:lnTo>
                <a:lnTo>
                  <a:pt x="2212352" y="140277"/>
                </a:lnTo>
                <a:lnTo>
                  <a:pt x="2209800" y="135811"/>
                </a:lnTo>
                <a:lnTo>
                  <a:pt x="2204058" y="126240"/>
                </a:lnTo>
                <a:lnTo>
                  <a:pt x="2201186" y="121455"/>
                </a:lnTo>
                <a:lnTo>
                  <a:pt x="2197358" y="116351"/>
                </a:lnTo>
                <a:lnTo>
                  <a:pt x="2193530" y="111246"/>
                </a:lnTo>
                <a:lnTo>
                  <a:pt x="2189064" y="106461"/>
                </a:lnTo>
                <a:lnTo>
                  <a:pt x="2184278" y="101995"/>
                </a:lnTo>
                <a:lnTo>
                  <a:pt x="2179493" y="98167"/>
                </a:lnTo>
                <a:lnTo>
                  <a:pt x="2174389" y="94657"/>
                </a:lnTo>
                <a:lnTo>
                  <a:pt x="2169285" y="91467"/>
                </a:lnTo>
                <a:lnTo>
                  <a:pt x="2159714" y="85725"/>
                </a:lnTo>
                <a:lnTo>
                  <a:pt x="2155248" y="83173"/>
                </a:lnTo>
                <a:lnTo>
                  <a:pt x="2151739" y="80620"/>
                </a:lnTo>
                <a:lnTo>
                  <a:pt x="2148229" y="78068"/>
                </a:lnTo>
                <a:lnTo>
                  <a:pt x="2145677" y="75516"/>
                </a:lnTo>
                <a:lnTo>
                  <a:pt x="2144082" y="72964"/>
                </a:lnTo>
                <a:lnTo>
                  <a:pt x="2143763" y="71369"/>
                </a:lnTo>
                <a:lnTo>
                  <a:pt x="2143125" y="69774"/>
                </a:lnTo>
                <a:lnTo>
                  <a:pt x="2143125" y="68179"/>
                </a:lnTo>
                <a:lnTo>
                  <a:pt x="2143763" y="66584"/>
                </a:lnTo>
                <a:lnTo>
                  <a:pt x="2144082" y="64669"/>
                </a:lnTo>
                <a:lnTo>
                  <a:pt x="2144720" y="63074"/>
                </a:lnTo>
                <a:lnTo>
                  <a:pt x="2147591" y="59246"/>
                </a:lnTo>
                <a:lnTo>
                  <a:pt x="2151419" y="54780"/>
                </a:lnTo>
                <a:lnTo>
                  <a:pt x="2168647" y="37234"/>
                </a:lnTo>
                <a:lnTo>
                  <a:pt x="2173751" y="33087"/>
                </a:lnTo>
                <a:lnTo>
                  <a:pt x="2178855" y="29258"/>
                </a:lnTo>
                <a:lnTo>
                  <a:pt x="2183959" y="26387"/>
                </a:lnTo>
                <a:lnTo>
                  <a:pt x="2189702" y="23516"/>
                </a:lnTo>
                <a:lnTo>
                  <a:pt x="2195125" y="21602"/>
                </a:lnTo>
                <a:lnTo>
                  <a:pt x="2201506" y="20007"/>
                </a:lnTo>
                <a:lnTo>
                  <a:pt x="2207248" y="19369"/>
                </a:lnTo>
                <a:lnTo>
                  <a:pt x="2213628" y="19050"/>
                </a:lnTo>
                <a:close/>
                <a:moveTo>
                  <a:pt x="1985550" y="0"/>
                </a:moveTo>
                <a:lnTo>
                  <a:pt x="1989686" y="0"/>
                </a:lnTo>
                <a:lnTo>
                  <a:pt x="1993822" y="0"/>
                </a:lnTo>
                <a:lnTo>
                  <a:pt x="1997640" y="634"/>
                </a:lnTo>
                <a:lnTo>
                  <a:pt x="2001776" y="1903"/>
                </a:lnTo>
                <a:lnTo>
                  <a:pt x="2005594" y="2855"/>
                </a:lnTo>
                <a:lnTo>
                  <a:pt x="2009411" y="4759"/>
                </a:lnTo>
                <a:lnTo>
                  <a:pt x="2012911" y="6980"/>
                </a:lnTo>
                <a:lnTo>
                  <a:pt x="2016411" y="9518"/>
                </a:lnTo>
                <a:lnTo>
                  <a:pt x="2019592" y="12374"/>
                </a:lnTo>
                <a:lnTo>
                  <a:pt x="2022456" y="15229"/>
                </a:lnTo>
                <a:lnTo>
                  <a:pt x="2025001" y="19037"/>
                </a:lnTo>
                <a:lnTo>
                  <a:pt x="2026910" y="22210"/>
                </a:lnTo>
                <a:lnTo>
                  <a:pt x="2028819" y="26334"/>
                </a:lnTo>
                <a:lnTo>
                  <a:pt x="2030091" y="29824"/>
                </a:lnTo>
                <a:lnTo>
                  <a:pt x="2031364" y="33949"/>
                </a:lnTo>
                <a:lnTo>
                  <a:pt x="2031682" y="37757"/>
                </a:lnTo>
                <a:lnTo>
                  <a:pt x="2032000" y="41881"/>
                </a:lnTo>
                <a:lnTo>
                  <a:pt x="2031682" y="46006"/>
                </a:lnTo>
                <a:lnTo>
                  <a:pt x="2031046" y="49813"/>
                </a:lnTo>
                <a:lnTo>
                  <a:pt x="2030091" y="53938"/>
                </a:lnTo>
                <a:lnTo>
                  <a:pt x="2028819" y="57745"/>
                </a:lnTo>
                <a:lnTo>
                  <a:pt x="2026910" y="61553"/>
                </a:lnTo>
                <a:lnTo>
                  <a:pt x="2025001" y="65043"/>
                </a:lnTo>
                <a:lnTo>
                  <a:pt x="2022456" y="68533"/>
                </a:lnTo>
                <a:lnTo>
                  <a:pt x="2019592" y="71706"/>
                </a:lnTo>
                <a:lnTo>
                  <a:pt x="1637177" y="453081"/>
                </a:lnTo>
                <a:lnTo>
                  <a:pt x="1633995" y="455937"/>
                </a:lnTo>
                <a:lnTo>
                  <a:pt x="1630814" y="458158"/>
                </a:lnTo>
                <a:lnTo>
                  <a:pt x="1626996" y="460379"/>
                </a:lnTo>
                <a:lnTo>
                  <a:pt x="1623496" y="462283"/>
                </a:lnTo>
                <a:lnTo>
                  <a:pt x="1619360" y="463552"/>
                </a:lnTo>
                <a:lnTo>
                  <a:pt x="1615224" y="464186"/>
                </a:lnTo>
                <a:lnTo>
                  <a:pt x="1611407" y="465138"/>
                </a:lnTo>
                <a:lnTo>
                  <a:pt x="1607271" y="465138"/>
                </a:lnTo>
                <a:lnTo>
                  <a:pt x="1603135" y="465138"/>
                </a:lnTo>
                <a:lnTo>
                  <a:pt x="1599317" y="464186"/>
                </a:lnTo>
                <a:lnTo>
                  <a:pt x="1595181" y="463552"/>
                </a:lnTo>
                <a:lnTo>
                  <a:pt x="1591681" y="462283"/>
                </a:lnTo>
                <a:lnTo>
                  <a:pt x="1587864" y="460379"/>
                </a:lnTo>
                <a:lnTo>
                  <a:pt x="1584364" y="458158"/>
                </a:lnTo>
                <a:lnTo>
                  <a:pt x="1580864" y="455937"/>
                </a:lnTo>
                <a:lnTo>
                  <a:pt x="1577683" y="453081"/>
                </a:lnTo>
                <a:lnTo>
                  <a:pt x="1574819" y="449591"/>
                </a:lnTo>
                <a:lnTo>
                  <a:pt x="1572274" y="446418"/>
                </a:lnTo>
                <a:lnTo>
                  <a:pt x="1570047" y="442928"/>
                </a:lnTo>
                <a:lnTo>
                  <a:pt x="1568138" y="439121"/>
                </a:lnTo>
                <a:lnTo>
                  <a:pt x="1567184" y="435314"/>
                </a:lnTo>
                <a:lnTo>
                  <a:pt x="1565911" y="431189"/>
                </a:lnTo>
                <a:lnTo>
                  <a:pt x="1565275" y="427381"/>
                </a:lnTo>
                <a:lnTo>
                  <a:pt x="1565275" y="423257"/>
                </a:lnTo>
                <a:lnTo>
                  <a:pt x="1565275" y="419132"/>
                </a:lnTo>
                <a:lnTo>
                  <a:pt x="1565911" y="415007"/>
                </a:lnTo>
                <a:lnTo>
                  <a:pt x="1567184" y="411517"/>
                </a:lnTo>
                <a:lnTo>
                  <a:pt x="1568138" y="407393"/>
                </a:lnTo>
                <a:lnTo>
                  <a:pt x="1570047" y="403902"/>
                </a:lnTo>
                <a:lnTo>
                  <a:pt x="1572274" y="400095"/>
                </a:lnTo>
                <a:lnTo>
                  <a:pt x="1574819" y="396922"/>
                </a:lnTo>
                <a:lnTo>
                  <a:pt x="1577683" y="393749"/>
                </a:lnTo>
                <a:lnTo>
                  <a:pt x="1960098" y="12374"/>
                </a:lnTo>
                <a:lnTo>
                  <a:pt x="1962962" y="9518"/>
                </a:lnTo>
                <a:lnTo>
                  <a:pt x="1966779" y="6980"/>
                </a:lnTo>
                <a:lnTo>
                  <a:pt x="1970279" y="4759"/>
                </a:lnTo>
                <a:lnTo>
                  <a:pt x="1974097" y="2855"/>
                </a:lnTo>
                <a:lnTo>
                  <a:pt x="1977596" y="1903"/>
                </a:lnTo>
                <a:lnTo>
                  <a:pt x="1981732" y="634"/>
                </a:lnTo>
                <a:lnTo>
                  <a:pt x="1985550" y="0"/>
                </a:lnTo>
                <a:close/>
              </a:path>
            </a:pathLst>
          </a:custGeom>
          <a:solidFill>
            <a:schemeClr val="accent1"/>
          </a:solidFill>
          <a:ln>
            <a:noFill/>
          </a:ln>
        </p:spPr>
        <p:txBody>
          <a:bodyPr lIns="68571" tIns="34285" rIns="68571" bIns="34285" anchor="ctr">
            <a:scene3d>
              <a:camera prst="orthographicFront"/>
              <a:lightRig rig="threePt" dir="t"/>
            </a:scene3d>
            <a:sp3d contourW="12700">
              <a:contourClr>
                <a:srgbClr val="FFFFFF"/>
              </a:contourClr>
            </a:sp3d>
          </a:bodyPr>
          <a:lstStyle/>
          <a:p>
            <a:pPr algn="ctr">
              <a:defRPr/>
            </a:pPr>
            <a:endParaRPr lang="zh-CN" altLang="en-US" dirty="0">
              <a:solidFill>
                <a:srgbClr val="1C666E"/>
              </a:solidFill>
              <a:latin typeface="微软雅黑" panose="020B0503020204020204" pitchFamily="34" charset="-122"/>
              <a:ea typeface="宋体" panose="02010600030101010101" pitchFamily="2" charset="-122"/>
            </a:endParaRPr>
          </a:p>
        </p:txBody>
      </p:sp>
      <p:sp>
        <p:nvSpPr>
          <p:cNvPr id="16" name="文本框 38"/>
          <p:cNvSpPr txBox="1"/>
          <p:nvPr userDrawn="1"/>
        </p:nvSpPr>
        <p:spPr>
          <a:xfrm>
            <a:off x="2087724" y="232284"/>
            <a:ext cx="2412268" cy="266653"/>
          </a:xfrm>
          <a:prstGeom prst="rect">
            <a:avLst/>
          </a:prstGeom>
          <a:noFill/>
        </p:spPr>
        <p:txBody>
          <a:bodyPr wrap="square" lIns="96434" tIns="48217" rIns="96434" bIns="48217" rtlCol="0">
            <a:spAutoFit/>
          </a:bodyPr>
          <a:lstStyle/>
          <a:p>
            <a:pPr algn="l" defTabSz="964565"/>
            <a:r>
              <a:rPr lang="en-US" altLang="zh-CN" sz="11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rPr>
              <a:t>ADD RELATED TITLE WORDS</a:t>
            </a:r>
            <a:endParaRPr lang="zh-CN" altLang="en-US" sz="11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0-#ppt_w/2"/>
                                          </p:val>
                                        </p:tav>
                                        <p:tav tm="100000">
                                          <p:val>
                                            <p:strVal val="#ppt_x"/>
                                          </p:val>
                                        </p:tav>
                                      </p:tavLst>
                                    </p:anim>
                                    <p:anim calcmode="lin" valueType="num">
                                      <p:cBhvr additive="base">
                                        <p:cTn id="8" dur="500" fill="hold"/>
                                        <p:tgtEl>
                                          <p:spTgt spid="15"/>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0-#ppt_w/2"/>
                                          </p:val>
                                        </p:tav>
                                        <p:tav tm="100000">
                                          <p:val>
                                            <p:strVal val="#ppt_x"/>
                                          </p:val>
                                        </p:tav>
                                      </p:tavLst>
                                    </p:anim>
                                    <p:anim calcmode="lin" valueType="num">
                                      <p:cBhvr additive="base">
                                        <p:cTn id="12" dur="500" fill="hold"/>
                                        <p:tgtEl>
                                          <p:spTgt spid="10"/>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25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1+#ppt_w/2"/>
                                          </p:val>
                                        </p:tav>
                                        <p:tav tm="100000">
                                          <p:val>
                                            <p:strVal val="#ppt_x"/>
                                          </p:val>
                                        </p:tav>
                                      </p:tavLst>
                                    </p:anim>
                                    <p:anim calcmode="lin" valueType="num">
                                      <p:cBhvr additive="base">
                                        <p:cTn id="16" dur="500" fill="hold"/>
                                        <p:tgtEl>
                                          <p:spTgt spid="7"/>
                                        </p:tgtEl>
                                        <p:attrNameLst>
                                          <p:attrName>ppt_y</p:attrName>
                                        </p:attrNameLst>
                                      </p:cBhvr>
                                      <p:tavLst>
                                        <p:tav tm="0">
                                          <p:val>
                                            <p:strVal val="#ppt_y"/>
                                          </p:val>
                                        </p:tav>
                                        <p:tav tm="100000">
                                          <p:val>
                                            <p:strVal val="#ppt_y"/>
                                          </p:val>
                                        </p:tav>
                                      </p:tavLst>
                                    </p:anim>
                                  </p:childTnLst>
                                </p:cTn>
                              </p:par>
                              <p:par>
                                <p:cTn id="17" presetID="10" presetClass="entr" presetSubtype="0" fill="hold" grpId="0" nodeType="withEffect">
                                  <p:stCondLst>
                                    <p:cond delay="30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p:bldLst>
  </p:timing>
  <p:hf sldNum="0"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851"/>
            <a:ext cx="3008313" cy="871807"/>
          </a:xfr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3575050" y="204851"/>
            <a:ext cx="5111750" cy="439119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457201" y="1076658"/>
            <a:ext cx="3008313" cy="351938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F49ED60E-3B8D-47C1-9682-1C12509BF99F}" type="datetimeFigureOut">
              <a:rPr lang="zh-CN" altLang="en-US" smtClean="0"/>
            </a:fld>
            <a:endParaRPr lang="zh-CN" altLang="en-US"/>
          </a:p>
        </p:txBody>
      </p:sp>
      <p:sp>
        <p:nvSpPr>
          <p:cNvPr id="6" name="页脚占位符 5"/>
          <p:cNvSpPr>
            <a:spLocks noGrp="1"/>
          </p:cNvSpPr>
          <p:nvPr>
            <p:ph type="ftr" sz="quarter" idx="11"/>
          </p:nvPr>
        </p:nvSpPr>
        <p:spPr/>
        <p:txBody>
          <a:bodyPr/>
          <a:lstStyle/>
          <a:p>
            <a:r>
              <a:rPr lang="zh-CN" altLang="en-US"/>
              <a:t>财税-www.caishui.org</a:t>
            </a:r>
            <a:endParaRPr lang="zh-CN" altLang="en-US"/>
          </a:p>
        </p:txBody>
      </p:sp>
      <p:sp>
        <p:nvSpPr>
          <p:cNvPr id="7" name="灯片编号占位符 6"/>
          <p:cNvSpPr>
            <a:spLocks noGrp="1"/>
          </p:cNvSpPr>
          <p:nvPr>
            <p:ph type="sldNum" sz="quarter" idx="12"/>
          </p:nvPr>
        </p:nvSpPr>
        <p:spPr/>
        <p:txBody>
          <a:bodyPr/>
          <a:lstStyle/>
          <a:p>
            <a:fld id="{A24B006D-818D-47B3-9EBE-C5AB269A17AF}" type="slidenum">
              <a:rPr lang="zh-CN" altLang="en-US" smtClean="0"/>
            </a:fld>
            <a:endParaRPr lang="zh-CN" altLang="en-US"/>
          </a:p>
        </p:txBody>
      </p:sp>
    </p:spTree>
  </p:cSld>
  <p:clrMapOvr>
    <a:masterClrMapping/>
  </p:clrMapOvr>
  <p:transition>
    <p:random/>
  </p:transition>
  <p:hf sldNum="0"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1561"/>
            <a:ext cx="5486400" cy="425185"/>
          </a:xfr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1792288" y="459723"/>
            <a:ext cx="5486400" cy="308705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6746"/>
            <a:ext cx="5486400" cy="60383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F49ED60E-3B8D-47C1-9682-1C12509BF99F}" type="datetimeFigureOut">
              <a:rPr lang="zh-CN" altLang="en-US" smtClean="0"/>
            </a:fld>
            <a:endParaRPr lang="zh-CN" altLang="en-US"/>
          </a:p>
        </p:txBody>
      </p:sp>
      <p:sp>
        <p:nvSpPr>
          <p:cNvPr id="6" name="页脚占位符 5"/>
          <p:cNvSpPr>
            <a:spLocks noGrp="1"/>
          </p:cNvSpPr>
          <p:nvPr>
            <p:ph type="ftr" sz="quarter" idx="11"/>
          </p:nvPr>
        </p:nvSpPr>
        <p:spPr/>
        <p:txBody>
          <a:bodyPr/>
          <a:lstStyle/>
          <a:p>
            <a:r>
              <a:rPr lang="zh-CN" altLang="en-US"/>
              <a:t>财税-www.caishui.org</a:t>
            </a:r>
            <a:endParaRPr lang="zh-CN" altLang="en-US"/>
          </a:p>
        </p:txBody>
      </p:sp>
      <p:sp>
        <p:nvSpPr>
          <p:cNvPr id="7" name="灯片编号占位符 6"/>
          <p:cNvSpPr>
            <a:spLocks noGrp="1"/>
          </p:cNvSpPr>
          <p:nvPr>
            <p:ph type="sldNum" sz="quarter" idx="12"/>
          </p:nvPr>
        </p:nvSpPr>
        <p:spPr/>
        <p:txBody>
          <a:bodyPr/>
          <a:lstStyle/>
          <a:p>
            <a:fld id="{A24B006D-818D-47B3-9EBE-C5AB269A17AF}" type="slidenum">
              <a:rPr lang="zh-CN" altLang="en-US" smtClean="0"/>
            </a:fld>
            <a:endParaRPr lang="zh-CN" altLang="en-US"/>
          </a:p>
        </p:txBody>
      </p:sp>
    </p:spTree>
  </p:cSld>
  <p:clrMapOvr>
    <a:masterClrMapping/>
  </p:clrMapOvr>
  <p:transition>
    <p:random/>
  </p:transition>
  <p:hf sldNum="0" hd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9" Type="http://schemas.openxmlformats.org/officeDocument/2006/relationships/theme" Target="../theme/theme1.xml"/><Relationship Id="rId18" Type="http://schemas.openxmlformats.org/officeDocument/2006/relationships/image" Target="../media/image1.jpeg"/><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6042"/>
            <a:ext cx="8229600" cy="857515"/>
          </a:xfrm>
          <a:prstGeom prst="rect">
            <a:avLst/>
          </a:prstGeom>
        </p:spPr>
        <p:txBody>
          <a:bodyPr vert="horz" lIns="91440" tIns="45720" rIns="91440" bIns="45720" rtlCol="0" anchor="ctr">
            <a:normAutofit/>
          </a:body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457200" y="1200521"/>
            <a:ext cx="8229600" cy="3395520"/>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457200" y="4768735"/>
            <a:ext cx="2133600" cy="273928"/>
          </a:xfrm>
          <a:prstGeom prst="rect">
            <a:avLst/>
          </a:prstGeom>
        </p:spPr>
        <p:txBody>
          <a:bodyPr vert="horz" lIns="91440" tIns="45720" rIns="91440" bIns="45720" rtlCol="0" anchor="ctr"/>
          <a:lstStyle>
            <a:lvl1pPr algn="l">
              <a:defRPr sz="1200">
                <a:solidFill>
                  <a:schemeClr val="tx1">
                    <a:tint val="75000"/>
                  </a:schemeClr>
                </a:solidFill>
                <a:latin typeface="微软雅黑" panose="020B0503020204020204" pitchFamily="34" charset="-122"/>
                <a:ea typeface="微软雅黑" panose="020B0503020204020204" pitchFamily="34" charset="-122"/>
              </a:defRPr>
            </a:lvl1pPr>
          </a:lstStyle>
          <a:p>
            <a:fld id="{F49ED60E-3B8D-47C1-9682-1C12509BF99F}" type="datetimeFigureOut">
              <a:rPr lang="zh-CN" altLang="en-US" smtClean="0"/>
            </a:fld>
            <a:endParaRPr lang="zh-CN" altLang="en-US" dirty="0"/>
          </a:p>
        </p:txBody>
      </p:sp>
      <p:sp>
        <p:nvSpPr>
          <p:cNvPr id="5" name="页脚占位符 4"/>
          <p:cNvSpPr>
            <a:spLocks noGrp="1"/>
          </p:cNvSpPr>
          <p:nvPr>
            <p:ph type="ftr" sz="quarter" idx="3"/>
          </p:nvPr>
        </p:nvSpPr>
        <p:spPr>
          <a:xfrm>
            <a:off x="3124200" y="4768735"/>
            <a:ext cx="2895600" cy="273928"/>
          </a:xfrm>
          <a:prstGeom prst="rect">
            <a:avLst/>
          </a:prstGeom>
        </p:spPr>
        <p:txBody>
          <a:bodyPr vert="horz" lIns="91440" tIns="45720" rIns="91440" bIns="45720" rtlCol="0" anchor="ctr"/>
          <a:lstStyle>
            <a:lvl1pPr algn="ctr">
              <a:defRPr sz="1200">
                <a:solidFill>
                  <a:schemeClr val="tx1">
                    <a:tint val="75000"/>
                  </a:schemeClr>
                </a:solidFill>
                <a:latin typeface="微软雅黑" panose="020B0503020204020204" pitchFamily="34" charset="-122"/>
                <a:ea typeface="微软雅黑" panose="020B0503020204020204" pitchFamily="34" charset="-122"/>
              </a:defRPr>
            </a:lvl1pPr>
          </a:lstStyle>
          <a:p>
            <a:r>
              <a:rPr lang="zh-CN" altLang="en-US" dirty="0"/>
              <a:t>财税-www.caishui.org</a:t>
            </a:r>
            <a:endParaRPr lang="zh-CN" altLang="en-US" dirty="0"/>
          </a:p>
        </p:txBody>
      </p:sp>
      <p:sp>
        <p:nvSpPr>
          <p:cNvPr id="6" name="灯片编号占位符 5"/>
          <p:cNvSpPr>
            <a:spLocks noGrp="1"/>
          </p:cNvSpPr>
          <p:nvPr>
            <p:ph type="sldNum" sz="quarter" idx="4"/>
          </p:nvPr>
        </p:nvSpPr>
        <p:spPr>
          <a:xfrm>
            <a:off x="6553200" y="4768735"/>
            <a:ext cx="2133600" cy="273928"/>
          </a:xfrm>
          <a:prstGeom prst="rect">
            <a:avLst/>
          </a:prstGeom>
        </p:spPr>
        <p:txBody>
          <a:bodyPr vert="horz" lIns="91440" tIns="45720" rIns="91440" bIns="45720" rtlCol="0" anchor="ctr"/>
          <a:lstStyle>
            <a:lvl1pPr algn="r">
              <a:defRPr sz="1200">
                <a:solidFill>
                  <a:schemeClr val="tx1">
                    <a:tint val="75000"/>
                  </a:schemeClr>
                </a:solidFill>
                <a:latin typeface="微软雅黑" panose="020B0503020204020204" pitchFamily="34" charset="-122"/>
                <a:ea typeface="微软雅黑" panose="020B0503020204020204" pitchFamily="34" charset="-122"/>
              </a:defRPr>
            </a:lvl1pPr>
          </a:lstStyle>
          <a:p>
            <a:fld id="{A24B006D-818D-47B3-9EBE-C5AB269A17AF}" type="slidenum">
              <a:rPr lang="zh-CN" altLang="en-US" smtClean="0"/>
            </a:fld>
            <a:endParaRPr lang="zh-CN" altLang="en-US" dirty="0"/>
          </a:p>
        </p:txBody>
      </p:sp>
      <p:pic>
        <p:nvPicPr>
          <p:cNvPr id="8" name="图片 7"/>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0" y="0"/>
            <a:ext cx="9144000" cy="5148072"/>
          </a:xfrm>
          <a:prstGeom prst="rect">
            <a:avLst/>
          </a:prstGeom>
        </p:spPr>
      </p:pic>
      <p:sp>
        <p:nvSpPr>
          <p:cNvPr id="9" name="矩形 8"/>
          <p:cNvSpPr/>
          <p:nvPr/>
        </p:nvSpPr>
        <p:spPr>
          <a:xfrm>
            <a:off x="0" y="0"/>
            <a:ext cx="9144000" cy="5145088"/>
          </a:xfrm>
          <a:prstGeom prst="rect">
            <a:avLst/>
          </a:prstGeom>
          <a:gradFill>
            <a:gsLst>
              <a:gs pos="52100">
                <a:srgbClr val="EFEFEF"/>
              </a:gs>
              <a:gs pos="0">
                <a:srgbClr val="EFEFEF"/>
              </a:gs>
              <a:gs pos="100000">
                <a:srgbClr val="EFEFEF">
                  <a:alpha val="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ransition>
    <p:random/>
  </p:transition>
  <p:hf sldNum="0" hdr="0" dt="0"/>
  <p:txStyles>
    <p:titleStyle>
      <a:lvl1pPr algn="ctr" defTabSz="914400" rtl="0" eaLnBrk="1" latinLnBrk="0" hangingPunct="1">
        <a:spcBef>
          <a:spcPct val="0"/>
        </a:spcBef>
        <a:buNone/>
        <a:defRPr sz="4400" kern="1200">
          <a:solidFill>
            <a:schemeClr val="tx1"/>
          </a:solidFill>
          <a:latin typeface="微软雅黑" panose="020B0503020204020204" pitchFamily="34" charset="-122"/>
          <a:ea typeface="微软雅黑" panose="020B0503020204020204" pitchFamily="34" charset="-122"/>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微软雅黑" panose="020B0503020204020204" pitchFamily="34" charset="-122"/>
          <a:ea typeface="微软雅黑" panose="020B0503020204020204" pitchFamily="34" charset="-122"/>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3.xml"/><Relationship Id="rId2" Type="http://schemas.openxmlformats.org/officeDocument/2006/relationships/hyperlink" Target="http://www.caishui.org/" TargetMode="External"/><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3.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4.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5.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image" Target="../media/image16.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image" Target="../media/image17.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image" Target="../media/image18.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image" Target="../media/image19.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0.png"/></Relationships>
</file>

<file path=ppt/slides/_rels/slide2.xml.rels><?xml version="1.0" encoding="UTF-8" standalone="yes"?>
<Relationships xmlns="http://schemas.openxmlformats.org/package/2006/relationships"><Relationship Id="rId8" Type="http://schemas.openxmlformats.org/officeDocument/2006/relationships/notesSlide" Target="../notesSlides/notesSlide2.xml"/><Relationship Id="rId7" Type="http://schemas.openxmlformats.org/officeDocument/2006/relationships/slideLayout" Target="../slideLayouts/slideLayout1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1.pn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2.png"/></Relationships>
</file>

<file path=ppt/slides/_rels/slide22.xml.rels><?xml version="1.0" encoding="UTF-8" standalone="yes"?>
<Relationships xmlns="http://schemas.openxmlformats.org/package/2006/relationships"><Relationship Id="rId4" Type="http://schemas.openxmlformats.org/officeDocument/2006/relationships/notesSlide" Target="../notesSlides/notesSlide6.xml"/><Relationship Id="rId3" Type="http://schemas.openxmlformats.org/officeDocument/2006/relationships/slideLayout" Target="../slideLayouts/slideLayout12.xml"/><Relationship Id="rId2" Type="http://schemas.openxmlformats.org/officeDocument/2006/relationships/image" Target="../media/image3.png"/><Relationship Id="rId1" Type="http://schemas.openxmlformats.org/officeDocument/2006/relationships/image" Target="../media/image9.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image" Target="../media/image23.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5" Type="http://schemas.openxmlformats.org/officeDocument/2006/relationships/notesSlide" Target="../notesSlides/notesSlide3.xml"/><Relationship Id="rId4" Type="http://schemas.openxmlformats.org/officeDocument/2006/relationships/slideLayout" Target="../slideLayouts/slideLayout12.xml"/><Relationship Id="rId3" Type="http://schemas.openxmlformats.org/officeDocument/2006/relationships/hyperlink" Target="http://www.caishui.org/" TargetMode="External"/><Relationship Id="rId2" Type="http://schemas.openxmlformats.org/officeDocument/2006/relationships/image" Target="../media/image3.png"/><Relationship Id="rId1"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hyperlink" Target="http://www.caishui.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5" Type="http://schemas.openxmlformats.org/officeDocument/2006/relationships/notesSlide" Target="../notesSlides/notesSlide5.xml"/><Relationship Id="rId4" Type="http://schemas.openxmlformats.org/officeDocument/2006/relationships/slideLayout" Target="../slideLayouts/slideLayout12.xml"/><Relationship Id="rId3" Type="http://schemas.openxmlformats.org/officeDocument/2006/relationships/hyperlink" Target="http://www.caishui.org/" TargetMode="External"/><Relationship Id="rId2" Type="http://schemas.openxmlformats.org/officeDocument/2006/relationships/image" Target="../media/image3.png"/><Relationship Id="rId1" Type="http://schemas.openxmlformats.org/officeDocument/2006/relationships/image" Target="../media/image9.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image" Target="../media/image10.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image" Target="../media/image11.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3" descr="C:\Users\Administrator\Desktop\微立体创业计划\002.pn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4497244" y="431318"/>
            <a:ext cx="1559287" cy="1559558"/>
          </a:xfrm>
          <a:prstGeom prst="rect">
            <a:avLst/>
          </a:prstGeom>
          <a:noFill/>
          <a:effectLst>
            <a:outerShdw blurRad="292100" dist="177800" dir="2460000" sx="99000" sy="99000" algn="l" rotWithShape="0">
              <a:prstClr val="black">
                <a:alpha val="39000"/>
              </a:prstClr>
            </a:outerShdw>
          </a:effectLst>
          <a:extLst>
            <a:ext uri="{909E8E84-426E-40DD-AFC4-6F175D3DCCD1}">
              <a14:hiddenFill xmlns:a14="http://schemas.microsoft.com/office/drawing/2010/main">
                <a:solidFill>
                  <a:srgbClr val="FFFFFF"/>
                </a:solidFill>
              </a14:hiddenFill>
            </a:ext>
          </a:extLst>
        </p:spPr>
      </p:pic>
      <p:pic>
        <p:nvPicPr>
          <p:cNvPr id="71" name="Picture 3" descr="C:\Users\Administrator\Desktop\微立体创业计划\002.pn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5845466" y="441424"/>
            <a:ext cx="1559287" cy="1559558"/>
          </a:xfrm>
          <a:prstGeom prst="rect">
            <a:avLst/>
          </a:prstGeom>
          <a:noFill/>
          <a:effectLst>
            <a:outerShdw blurRad="292100" dist="177800" dir="2460000" sx="99000" sy="99000" algn="l" rotWithShape="0">
              <a:prstClr val="black">
                <a:alpha val="39000"/>
              </a:prstClr>
            </a:outerShdw>
          </a:effectLst>
          <a:extLst>
            <a:ext uri="{909E8E84-426E-40DD-AFC4-6F175D3DCCD1}">
              <a14:hiddenFill xmlns:a14="http://schemas.microsoft.com/office/drawing/2010/main">
                <a:solidFill>
                  <a:srgbClr val="FFFFFF"/>
                </a:solidFill>
              </a14:hiddenFill>
            </a:ext>
          </a:extLst>
        </p:spPr>
      </p:pic>
      <p:pic>
        <p:nvPicPr>
          <p:cNvPr id="69" name="Picture 3" descr="C:\Users\Administrator\Desktop\微立体创业计划\002.pn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186579" y="421212"/>
            <a:ext cx="1559287" cy="1559558"/>
          </a:xfrm>
          <a:prstGeom prst="rect">
            <a:avLst/>
          </a:prstGeom>
          <a:noFill/>
          <a:effectLst>
            <a:outerShdw blurRad="292100" dist="177800" dir="2460000" sx="99000" sy="99000" algn="l" rotWithShape="0">
              <a:prstClr val="black">
                <a:alpha val="39000"/>
              </a:prstClr>
            </a:outerShdw>
          </a:effectLst>
          <a:extLst>
            <a:ext uri="{909E8E84-426E-40DD-AFC4-6F175D3DCCD1}">
              <a14:hiddenFill xmlns:a14="http://schemas.microsoft.com/office/drawing/2010/main">
                <a:solidFill>
                  <a:srgbClr val="FFFFFF"/>
                </a:solidFill>
              </a14:hiddenFill>
            </a:ext>
          </a:extLst>
        </p:spPr>
      </p:pic>
      <p:pic>
        <p:nvPicPr>
          <p:cNvPr id="68" name="Picture 3" descr="C:\Users\Administrator\Desktop\微立体创业计划\002.pn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1805446" y="421212"/>
            <a:ext cx="1559287" cy="1559558"/>
          </a:xfrm>
          <a:prstGeom prst="rect">
            <a:avLst/>
          </a:prstGeom>
          <a:noFill/>
          <a:effectLst>
            <a:outerShdw blurRad="292100" dist="177800" dir="2460000" sx="99000" sy="99000" algn="l" rotWithShape="0">
              <a:prstClr val="black">
                <a:alpha val="39000"/>
              </a:prstClr>
            </a:outerShdw>
          </a:effectLst>
          <a:extLst>
            <a:ext uri="{909E8E84-426E-40DD-AFC4-6F175D3DCCD1}">
              <a14:hiddenFill xmlns:a14="http://schemas.microsoft.com/office/drawing/2010/main">
                <a:solidFill>
                  <a:srgbClr val="FFFFFF"/>
                </a:solidFill>
              </a14:hiddenFill>
            </a:ext>
          </a:extLst>
        </p:spPr>
      </p:pic>
      <p:sp>
        <p:nvSpPr>
          <p:cNvPr id="31" name="99         _4"/>
          <p:cNvSpPr/>
          <p:nvPr/>
        </p:nvSpPr>
        <p:spPr>
          <a:xfrm>
            <a:off x="986132" y="2016673"/>
            <a:ext cx="6862422" cy="1323439"/>
          </a:xfrm>
          <a:prstGeom prst="rect">
            <a:avLst/>
          </a:prstGeom>
          <a:noFill/>
        </p:spPr>
        <p:txBody>
          <a:bodyPr wrap="square" rtlCol="0">
            <a:spAutoFit/>
          </a:bodyPr>
          <a:lstStyle/>
          <a:p>
            <a:pPr algn="ctr" fontAlgn="base">
              <a:spcBef>
                <a:spcPct val="0"/>
              </a:spcBef>
              <a:spcAft>
                <a:spcPct val="0"/>
              </a:spcAft>
            </a:pPr>
            <a:r>
              <a:rPr lang="zh-CN" altLang="en-US" sz="4000" dirty="0">
                <a:ln w="6350">
                  <a:noFill/>
                </a:ln>
                <a:solidFill>
                  <a:prstClr val="black">
                    <a:lumMod val="75000"/>
                    <a:lumOff val="25000"/>
                  </a:prstClr>
                </a:solidFill>
                <a:latin typeface="微软雅黑" panose="020B0503020204020204" pitchFamily="34" charset="-122"/>
                <a:ea typeface="微软雅黑" panose="020B0503020204020204" pitchFamily="34" charset="-122"/>
                <a:cs typeface="+mn-ea"/>
                <a:sym typeface="+mn-lt"/>
              </a:rPr>
              <a:t>出口企业增值税、企业所得税申报实务操作</a:t>
            </a:r>
            <a:endParaRPr lang="zh-CN" altLang="en-US" sz="4000" dirty="0">
              <a:ln w="6350">
                <a:noFill/>
              </a:ln>
              <a:solidFill>
                <a:prstClr val="black">
                  <a:lumMod val="75000"/>
                  <a:lumOff val="25000"/>
                </a:prstClr>
              </a:solidFill>
              <a:latin typeface="微软雅黑" panose="020B0503020204020204" pitchFamily="34" charset="-122"/>
              <a:ea typeface="微软雅黑" panose="020B0503020204020204" pitchFamily="34" charset="-122"/>
              <a:cs typeface="+mn-ea"/>
              <a:sym typeface="+mn-lt"/>
            </a:endParaRPr>
          </a:p>
        </p:txBody>
      </p:sp>
      <p:sp>
        <p:nvSpPr>
          <p:cNvPr id="35" name="8      _6"/>
          <p:cNvSpPr txBox="1"/>
          <p:nvPr/>
        </p:nvSpPr>
        <p:spPr>
          <a:xfrm>
            <a:off x="2228413" y="683793"/>
            <a:ext cx="753732" cy="1200008"/>
          </a:xfrm>
          <a:prstGeom prst="rect">
            <a:avLst/>
          </a:prstGeom>
          <a:noFill/>
        </p:spPr>
        <p:txBody>
          <a:bodyPr wrap="none" rtlCol="0">
            <a:spAutoFit/>
          </a:bodyPr>
          <a:lstStyle/>
          <a:p>
            <a:pPr algn="ctr" fontAlgn="base">
              <a:spcBef>
                <a:spcPct val="0"/>
              </a:spcBef>
              <a:spcAft>
                <a:spcPct val="0"/>
              </a:spcAft>
            </a:pPr>
            <a:r>
              <a:rPr lang="en-US" altLang="zh-CN" sz="7200" b="1" dirty="0">
                <a:solidFill>
                  <a:srgbClr val="123E61"/>
                </a:solidFill>
                <a:latin typeface="微软雅黑" panose="020B0503020204020204" pitchFamily="34" charset="-122"/>
                <a:ea typeface="微软雅黑" panose="020B0503020204020204" pitchFamily="34" charset="-122"/>
                <a:cs typeface="+mn-ea"/>
                <a:sym typeface="+mn-lt"/>
              </a:rPr>
              <a:t>2</a:t>
            </a:r>
            <a:endParaRPr lang="zh-CN" altLang="en-US" sz="7200" b="1" dirty="0">
              <a:solidFill>
                <a:srgbClr val="123E61"/>
              </a:solidFill>
              <a:latin typeface="微软雅黑" panose="020B0503020204020204" pitchFamily="34" charset="-122"/>
              <a:ea typeface="微软雅黑" panose="020B0503020204020204" pitchFamily="34" charset="-122"/>
              <a:cs typeface="+mn-ea"/>
              <a:sym typeface="+mn-lt"/>
            </a:endParaRPr>
          </a:p>
        </p:txBody>
      </p:sp>
      <p:sp>
        <p:nvSpPr>
          <p:cNvPr id="42" name="6        _9"/>
          <p:cNvSpPr txBox="1"/>
          <p:nvPr/>
        </p:nvSpPr>
        <p:spPr>
          <a:xfrm>
            <a:off x="4907751" y="683793"/>
            <a:ext cx="753732" cy="1200008"/>
          </a:xfrm>
          <a:prstGeom prst="rect">
            <a:avLst/>
          </a:prstGeom>
          <a:noFill/>
        </p:spPr>
        <p:txBody>
          <a:bodyPr wrap="none" rtlCol="0">
            <a:spAutoFit/>
          </a:bodyPr>
          <a:lstStyle/>
          <a:p>
            <a:pPr algn="ctr" fontAlgn="base">
              <a:spcBef>
                <a:spcPct val="0"/>
              </a:spcBef>
              <a:spcAft>
                <a:spcPct val="0"/>
              </a:spcAft>
            </a:pPr>
            <a:r>
              <a:rPr lang="en-US" altLang="zh-CN" sz="7200" b="1" dirty="0">
                <a:solidFill>
                  <a:srgbClr val="123E61"/>
                </a:solidFill>
                <a:latin typeface="微软雅黑" panose="020B0503020204020204" pitchFamily="34" charset="-122"/>
                <a:ea typeface="微软雅黑" panose="020B0503020204020204" pitchFamily="34" charset="-122"/>
                <a:cs typeface="+mn-ea"/>
                <a:sym typeface="+mn-lt"/>
              </a:rPr>
              <a:t>2</a:t>
            </a:r>
            <a:endParaRPr lang="zh-CN" altLang="en-US" sz="7200" b="1" dirty="0">
              <a:solidFill>
                <a:srgbClr val="123E61"/>
              </a:solidFill>
              <a:latin typeface="微软雅黑" panose="020B0503020204020204" pitchFamily="34" charset="-122"/>
              <a:ea typeface="微软雅黑" panose="020B0503020204020204" pitchFamily="34" charset="-122"/>
              <a:cs typeface="+mn-ea"/>
              <a:sym typeface="+mn-lt"/>
            </a:endParaRPr>
          </a:p>
        </p:txBody>
      </p:sp>
      <p:sp>
        <p:nvSpPr>
          <p:cNvPr id="46" name="4       _11"/>
          <p:cNvSpPr txBox="1"/>
          <p:nvPr/>
        </p:nvSpPr>
        <p:spPr>
          <a:xfrm>
            <a:off x="6277268" y="658448"/>
            <a:ext cx="753732" cy="1200008"/>
          </a:xfrm>
          <a:prstGeom prst="rect">
            <a:avLst/>
          </a:prstGeom>
          <a:noFill/>
        </p:spPr>
        <p:txBody>
          <a:bodyPr wrap="none" rtlCol="0">
            <a:spAutoFit/>
          </a:bodyPr>
          <a:lstStyle/>
          <a:p>
            <a:pPr algn="ctr" fontAlgn="base">
              <a:spcBef>
                <a:spcPct val="0"/>
              </a:spcBef>
              <a:spcAft>
                <a:spcPct val="0"/>
              </a:spcAft>
            </a:pPr>
            <a:r>
              <a:rPr lang="en-US" altLang="zh-CN" sz="7200" b="1" dirty="0">
                <a:solidFill>
                  <a:srgbClr val="123E61"/>
                </a:solidFill>
                <a:latin typeface="微软雅黑" panose="020B0503020204020204" pitchFamily="34" charset="-122"/>
                <a:ea typeface="微软雅黑" panose="020B0503020204020204" pitchFamily="34" charset="-122"/>
                <a:cs typeface="+mn-ea"/>
                <a:sym typeface="+mn-lt"/>
              </a:rPr>
              <a:t>0</a:t>
            </a:r>
            <a:endParaRPr lang="zh-CN" altLang="en-US" sz="7200" b="1" dirty="0">
              <a:solidFill>
                <a:srgbClr val="123E61"/>
              </a:solidFill>
              <a:latin typeface="微软雅黑" panose="020B0503020204020204" pitchFamily="34" charset="-122"/>
              <a:ea typeface="微软雅黑" panose="020B0503020204020204" pitchFamily="34" charset="-122"/>
              <a:cs typeface="+mn-ea"/>
              <a:sym typeface="+mn-lt"/>
            </a:endParaRPr>
          </a:p>
        </p:txBody>
      </p:sp>
      <p:grpSp>
        <p:nvGrpSpPr>
          <p:cNvPr id="47" name="3         _12"/>
          <p:cNvGrpSpPr/>
          <p:nvPr/>
        </p:nvGrpSpPr>
        <p:grpSpPr bwMode="auto">
          <a:xfrm>
            <a:off x="3531945" y="816078"/>
            <a:ext cx="885398" cy="887441"/>
            <a:chOff x="183" y="1395"/>
            <a:chExt cx="867" cy="869"/>
          </a:xfrm>
          <a:solidFill>
            <a:schemeClr val="tx1">
              <a:lumMod val="50000"/>
              <a:lumOff val="50000"/>
            </a:schemeClr>
          </a:solidFill>
        </p:grpSpPr>
        <p:sp>
          <p:nvSpPr>
            <p:cNvPr id="48" name="Freeform 5"/>
            <p:cNvSpPr/>
            <p:nvPr/>
          </p:nvSpPr>
          <p:spPr bwMode="auto">
            <a:xfrm>
              <a:off x="183" y="1395"/>
              <a:ext cx="867" cy="869"/>
            </a:xfrm>
            <a:custGeom>
              <a:avLst/>
              <a:gdLst>
                <a:gd name="T0" fmla="*/ 0 w 478"/>
                <a:gd name="T1" fmla="*/ 239 h 478"/>
                <a:gd name="T2" fmla="*/ 239 w 478"/>
                <a:gd name="T3" fmla="*/ 478 h 478"/>
                <a:gd name="T4" fmla="*/ 478 w 478"/>
                <a:gd name="T5" fmla="*/ 239 h 478"/>
                <a:gd name="T6" fmla="*/ 239 w 478"/>
                <a:gd name="T7" fmla="*/ 0 h 478"/>
                <a:gd name="T8" fmla="*/ 0 w 478"/>
                <a:gd name="T9" fmla="*/ 239 h 478"/>
                <a:gd name="T10" fmla="*/ 17 w 478"/>
                <a:gd name="T11" fmla="*/ 239 h 478"/>
                <a:gd name="T12" fmla="*/ 239 w 478"/>
                <a:gd name="T13" fmla="*/ 17 h 478"/>
                <a:gd name="T14" fmla="*/ 461 w 478"/>
                <a:gd name="T15" fmla="*/ 239 h 478"/>
                <a:gd name="T16" fmla="*/ 239 w 478"/>
                <a:gd name="T17" fmla="*/ 461 h 478"/>
                <a:gd name="T18" fmla="*/ 17 w 478"/>
                <a:gd name="T19" fmla="*/ 239 h 4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78" h="478">
                  <a:moveTo>
                    <a:pt x="0" y="239"/>
                  </a:moveTo>
                  <a:cubicBezTo>
                    <a:pt x="0" y="371"/>
                    <a:pt x="107" y="478"/>
                    <a:pt x="239" y="478"/>
                  </a:cubicBezTo>
                  <a:cubicBezTo>
                    <a:pt x="371" y="478"/>
                    <a:pt x="478" y="371"/>
                    <a:pt x="478" y="239"/>
                  </a:cubicBezTo>
                  <a:cubicBezTo>
                    <a:pt x="478" y="107"/>
                    <a:pt x="371" y="0"/>
                    <a:pt x="239" y="0"/>
                  </a:cubicBezTo>
                  <a:cubicBezTo>
                    <a:pt x="107" y="0"/>
                    <a:pt x="0" y="107"/>
                    <a:pt x="0" y="239"/>
                  </a:cubicBezTo>
                  <a:close/>
                  <a:moveTo>
                    <a:pt x="17" y="239"/>
                  </a:moveTo>
                  <a:cubicBezTo>
                    <a:pt x="17" y="116"/>
                    <a:pt x="117" y="17"/>
                    <a:pt x="239" y="17"/>
                  </a:cubicBezTo>
                  <a:cubicBezTo>
                    <a:pt x="362" y="17"/>
                    <a:pt x="461" y="116"/>
                    <a:pt x="461" y="239"/>
                  </a:cubicBezTo>
                  <a:cubicBezTo>
                    <a:pt x="461" y="361"/>
                    <a:pt x="362" y="461"/>
                    <a:pt x="239" y="461"/>
                  </a:cubicBezTo>
                  <a:cubicBezTo>
                    <a:pt x="117" y="461"/>
                    <a:pt x="17" y="361"/>
                    <a:pt x="17" y="2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64" tIns="34282" rIns="68564" bIns="34282" numCol="1" anchor="t" anchorCtr="0" compatLnSpc="1"/>
            <a:lstStyle/>
            <a:p>
              <a:pPr fontAlgn="base">
                <a:spcBef>
                  <a:spcPct val="0"/>
                </a:spcBef>
                <a:spcAft>
                  <a:spcPct val="0"/>
                </a:spcAft>
              </a:pPr>
              <a:endParaRPr lang="zh-CN" altLang="en-US" sz="1350" dirty="0">
                <a:solidFill>
                  <a:prstClr val="black"/>
                </a:solidFill>
                <a:latin typeface="微软雅黑" panose="020B0503020204020204" pitchFamily="34" charset="-122"/>
                <a:ea typeface="微软雅黑" panose="020B0503020204020204" pitchFamily="34" charset="-122"/>
                <a:cs typeface="+mn-ea"/>
                <a:sym typeface="+mn-lt"/>
              </a:endParaRPr>
            </a:p>
          </p:txBody>
        </p:sp>
        <p:sp>
          <p:nvSpPr>
            <p:cNvPr id="49" name="Rectangle 6"/>
            <p:cNvSpPr/>
            <p:nvPr/>
          </p:nvSpPr>
          <p:spPr bwMode="auto">
            <a:xfrm>
              <a:off x="593" y="1475"/>
              <a:ext cx="47" cy="5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64" tIns="34282" rIns="68564" bIns="34282" numCol="1" anchor="t" anchorCtr="0" compatLnSpc="1"/>
            <a:lstStyle/>
            <a:p>
              <a:pPr fontAlgn="base">
                <a:spcBef>
                  <a:spcPct val="0"/>
                </a:spcBef>
                <a:spcAft>
                  <a:spcPct val="0"/>
                </a:spcAft>
              </a:pPr>
              <a:endParaRPr lang="zh-CN" altLang="en-US" sz="1350" dirty="0">
                <a:solidFill>
                  <a:prstClr val="black"/>
                </a:solidFill>
                <a:latin typeface="微软雅黑" panose="020B0503020204020204" pitchFamily="34" charset="-122"/>
                <a:ea typeface="微软雅黑" panose="020B0503020204020204" pitchFamily="34" charset="-122"/>
                <a:cs typeface="+mn-ea"/>
                <a:sym typeface="+mn-lt"/>
              </a:endParaRPr>
            </a:p>
          </p:txBody>
        </p:sp>
        <p:sp>
          <p:nvSpPr>
            <p:cNvPr id="50" name="Freeform 7"/>
            <p:cNvSpPr/>
            <p:nvPr/>
          </p:nvSpPr>
          <p:spPr bwMode="auto">
            <a:xfrm>
              <a:off x="435" y="1519"/>
              <a:ext cx="36" cy="51"/>
            </a:xfrm>
            <a:custGeom>
              <a:avLst/>
              <a:gdLst>
                <a:gd name="T0" fmla="*/ 0 w 36"/>
                <a:gd name="T1" fmla="*/ 5 h 51"/>
                <a:gd name="T2" fmla="*/ 26 w 36"/>
                <a:gd name="T3" fmla="*/ 51 h 51"/>
                <a:gd name="T4" fmla="*/ 36 w 36"/>
                <a:gd name="T5" fmla="*/ 45 h 51"/>
                <a:gd name="T6" fmla="*/ 9 w 36"/>
                <a:gd name="T7" fmla="*/ 0 h 51"/>
                <a:gd name="T8" fmla="*/ 0 w 36"/>
                <a:gd name="T9" fmla="*/ 5 h 51"/>
              </a:gdLst>
              <a:ahLst/>
              <a:cxnLst>
                <a:cxn ang="0">
                  <a:pos x="T0" y="T1"/>
                </a:cxn>
                <a:cxn ang="0">
                  <a:pos x="T2" y="T3"/>
                </a:cxn>
                <a:cxn ang="0">
                  <a:pos x="T4" y="T5"/>
                </a:cxn>
                <a:cxn ang="0">
                  <a:pos x="T6" y="T7"/>
                </a:cxn>
                <a:cxn ang="0">
                  <a:pos x="T8" y="T9"/>
                </a:cxn>
              </a:cxnLst>
              <a:rect l="0" t="0" r="r" b="b"/>
              <a:pathLst>
                <a:path w="36" h="51">
                  <a:moveTo>
                    <a:pt x="0" y="5"/>
                  </a:moveTo>
                  <a:lnTo>
                    <a:pt x="26" y="51"/>
                  </a:lnTo>
                  <a:lnTo>
                    <a:pt x="36" y="45"/>
                  </a:lnTo>
                  <a:lnTo>
                    <a:pt x="9" y="0"/>
                  </a:lnTo>
                  <a:lnTo>
                    <a:pt x="0" y="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64" tIns="34282" rIns="68564" bIns="34282" numCol="1" anchor="t" anchorCtr="0" compatLnSpc="1"/>
            <a:lstStyle/>
            <a:p>
              <a:pPr fontAlgn="base">
                <a:spcBef>
                  <a:spcPct val="0"/>
                </a:spcBef>
                <a:spcAft>
                  <a:spcPct val="0"/>
                </a:spcAft>
              </a:pPr>
              <a:endParaRPr lang="zh-CN" altLang="en-US" sz="1350" dirty="0">
                <a:solidFill>
                  <a:prstClr val="black"/>
                </a:solidFill>
                <a:latin typeface="微软雅黑" panose="020B0503020204020204" pitchFamily="34" charset="-122"/>
                <a:ea typeface="微软雅黑" panose="020B0503020204020204" pitchFamily="34" charset="-122"/>
                <a:cs typeface="+mn-ea"/>
                <a:sym typeface="+mn-lt"/>
              </a:endParaRPr>
            </a:p>
          </p:txBody>
        </p:sp>
        <p:sp>
          <p:nvSpPr>
            <p:cNvPr id="51" name="Freeform 8"/>
            <p:cNvSpPr/>
            <p:nvPr/>
          </p:nvSpPr>
          <p:spPr bwMode="auto">
            <a:xfrm>
              <a:off x="306" y="1646"/>
              <a:ext cx="51" cy="36"/>
            </a:xfrm>
            <a:custGeom>
              <a:avLst/>
              <a:gdLst>
                <a:gd name="T0" fmla="*/ 0 w 51"/>
                <a:gd name="T1" fmla="*/ 11 h 36"/>
                <a:gd name="T2" fmla="*/ 46 w 51"/>
                <a:gd name="T3" fmla="*/ 36 h 36"/>
                <a:gd name="T4" fmla="*/ 51 w 51"/>
                <a:gd name="T5" fmla="*/ 27 h 36"/>
                <a:gd name="T6" fmla="*/ 8 w 51"/>
                <a:gd name="T7" fmla="*/ 0 h 36"/>
                <a:gd name="T8" fmla="*/ 0 w 51"/>
                <a:gd name="T9" fmla="*/ 11 h 36"/>
              </a:gdLst>
              <a:ahLst/>
              <a:cxnLst>
                <a:cxn ang="0">
                  <a:pos x="T0" y="T1"/>
                </a:cxn>
                <a:cxn ang="0">
                  <a:pos x="T2" y="T3"/>
                </a:cxn>
                <a:cxn ang="0">
                  <a:pos x="T4" y="T5"/>
                </a:cxn>
                <a:cxn ang="0">
                  <a:pos x="T6" y="T7"/>
                </a:cxn>
                <a:cxn ang="0">
                  <a:pos x="T8" y="T9"/>
                </a:cxn>
              </a:cxnLst>
              <a:rect l="0" t="0" r="r" b="b"/>
              <a:pathLst>
                <a:path w="51" h="36">
                  <a:moveTo>
                    <a:pt x="0" y="11"/>
                  </a:moveTo>
                  <a:lnTo>
                    <a:pt x="46" y="36"/>
                  </a:lnTo>
                  <a:lnTo>
                    <a:pt x="51" y="27"/>
                  </a:lnTo>
                  <a:lnTo>
                    <a:pt x="8" y="0"/>
                  </a:lnTo>
                  <a:lnTo>
                    <a:pt x="0" y="1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64" tIns="34282" rIns="68564" bIns="34282" numCol="1" anchor="t" anchorCtr="0" compatLnSpc="1"/>
            <a:lstStyle/>
            <a:p>
              <a:pPr fontAlgn="base">
                <a:spcBef>
                  <a:spcPct val="0"/>
                </a:spcBef>
                <a:spcAft>
                  <a:spcPct val="0"/>
                </a:spcAft>
              </a:pPr>
              <a:endParaRPr lang="zh-CN" altLang="en-US" sz="1350" dirty="0">
                <a:solidFill>
                  <a:prstClr val="black"/>
                </a:solidFill>
                <a:latin typeface="微软雅黑" panose="020B0503020204020204" pitchFamily="34" charset="-122"/>
                <a:ea typeface="微软雅黑" panose="020B0503020204020204" pitchFamily="34" charset="-122"/>
                <a:cs typeface="+mn-ea"/>
                <a:sym typeface="+mn-lt"/>
              </a:endParaRPr>
            </a:p>
          </p:txBody>
        </p:sp>
        <p:sp>
          <p:nvSpPr>
            <p:cNvPr id="52" name="Rectangle 9"/>
            <p:cNvSpPr/>
            <p:nvPr/>
          </p:nvSpPr>
          <p:spPr bwMode="auto">
            <a:xfrm>
              <a:off x="263" y="1806"/>
              <a:ext cx="51" cy="4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64" tIns="34282" rIns="68564" bIns="34282" numCol="1" anchor="t" anchorCtr="0" compatLnSpc="1"/>
            <a:lstStyle/>
            <a:p>
              <a:pPr fontAlgn="base">
                <a:spcBef>
                  <a:spcPct val="0"/>
                </a:spcBef>
                <a:spcAft>
                  <a:spcPct val="0"/>
                </a:spcAft>
              </a:pPr>
              <a:endParaRPr lang="zh-CN" altLang="en-US" sz="1350" dirty="0">
                <a:solidFill>
                  <a:prstClr val="black"/>
                </a:solidFill>
                <a:latin typeface="微软雅黑" panose="020B0503020204020204" pitchFamily="34" charset="-122"/>
                <a:ea typeface="微软雅黑" panose="020B0503020204020204" pitchFamily="34" charset="-122"/>
                <a:cs typeface="+mn-ea"/>
                <a:sym typeface="+mn-lt"/>
              </a:endParaRPr>
            </a:p>
          </p:txBody>
        </p:sp>
        <p:sp>
          <p:nvSpPr>
            <p:cNvPr id="53" name="Freeform 10"/>
            <p:cNvSpPr/>
            <p:nvPr/>
          </p:nvSpPr>
          <p:spPr bwMode="auto">
            <a:xfrm>
              <a:off x="306" y="1975"/>
              <a:ext cx="51" cy="38"/>
            </a:xfrm>
            <a:custGeom>
              <a:avLst/>
              <a:gdLst>
                <a:gd name="T0" fmla="*/ 0 w 51"/>
                <a:gd name="T1" fmla="*/ 27 h 38"/>
                <a:gd name="T2" fmla="*/ 8 w 51"/>
                <a:gd name="T3" fmla="*/ 38 h 38"/>
                <a:gd name="T4" fmla="*/ 51 w 51"/>
                <a:gd name="T5" fmla="*/ 11 h 38"/>
                <a:gd name="T6" fmla="*/ 46 w 51"/>
                <a:gd name="T7" fmla="*/ 0 h 38"/>
                <a:gd name="T8" fmla="*/ 0 w 51"/>
                <a:gd name="T9" fmla="*/ 27 h 38"/>
              </a:gdLst>
              <a:ahLst/>
              <a:cxnLst>
                <a:cxn ang="0">
                  <a:pos x="T0" y="T1"/>
                </a:cxn>
                <a:cxn ang="0">
                  <a:pos x="T2" y="T3"/>
                </a:cxn>
                <a:cxn ang="0">
                  <a:pos x="T4" y="T5"/>
                </a:cxn>
                <a:cxn ang="0">
                  <a:pos x="T6" y="T7"/>
                </a:cxn>
                <a:cxn ang="0">
                  <a:pos x="T8" y="T9"/>
                </a:cxn>
              </a:cxnLst>
              <a:rect l="0" t="0" r="r" b="b"/>
              <a:pathLst>
                <a:path w="51" h="38">
                  <a:moveTo>
                    <a:pt x="0" y="27"/>
                  </a:moveTo>
                  <a:lnTo>
                    <a:pt x="8" y="38"/>
                  </a:lnTo>
                  <a:lnTo>
                    <a:pt x="51" y="11"/>
                  </a:lnTo>
                  <a:lnTo>
                    <a:pt x="46" y="0"/>
                  </a:lnTo>
                  <a:lnTo>
                    <a:pt x="0" y="2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64" tIns="34282" rIns="68564" bIns="34282" numCol="1" anchor="t" anchorCtr="0" compatLnSpc="1"/>
            <a:lstStyle/>
            <a:p>
              <a:pPr fontAlgn="base">
                <a:spcBef>
                  <a:spcPct val="0"/>
                </a:spcBef>
                <a:spcAft>
                  <a:spcPct val="0"/>
                </a:spcAft>
              </a:pPr>
              <a:endParaRPr lang="zh-CN" altLang="en-US" sz="1350" dirty="0">
                <a:solidFill>
                  <a:prstClr val="black"/>
                </a:solidFill>
                <a:latin typeface="微软雅黑" panose="020B0503020204020204" pitchFamily="34" charset="-122"/>
                <a:ea typeface="微软雅黑" panose="020B0503020204020204" pitchFamily="34" charset="-122"/>
                <a:cs typeface="+mn-ea"/>
                <a:sym typeface="+mn-lt"/>
              </a:endParaRPr>
            </a:p>
          </p:txBody>
        </p:sp>
        <p:sp>
          <p:nvSpPr>
            <p:cNvPr id="54" name="Freeform 11"/>
            <p:cNvSpPr/>
            <p:nvPr/>
          </p:nvSpPr>
          <p:spPr bwMode="auto">
            <a:xfrm>
              <a:off x="435" y="2090"/>
              <a:ext cx="36" cy="50"/>
            </a:xfrm>
            <a:custGeom>
              <a:avLst/>
              <a:gdLst>
                <a:gd name="T0" fmla="*/ 0 w 36"/>
                <a:gd name="T1" fmla="*/ 43 h 50"/>
                <a:gd name="T2" fmla="*/ 9 w 36"/>
                <a:gd name="T3" fmla="*/ 50 h 50"/>
                <a:gd name="T4" fmla="*/ 36 w 36"/>
                <a:gd name="T5" fmla="*/ 5 h 50"/>
                <a:gd name="T6" fmla="*/ 26 w 36"/>
                <a:gd name="T7" fmla="*/ 0 h 50"/>
                <a:gd name="T8" fmla="*/ 0 w 36"/>
                <a:gd name="T9" fmla="*/ 43 h 50"/>
              </a:gdLst>
              <a:ahLst/>
              <a:cxnLst>
                <a:cxn ang="0">
                  <a:pos x="T0" y="T1"/>
                </a:cxn>
                <a:cxn ang="0">
                  <a:pos x="T2" y="T3"/>
                </a:cxn>
                <a:cxn ang="0">
                  <a:pos x="T4" y="T5"/>
                </a:cxn>
                <a:cxn ang="0">
                  <a:pos x="T6" y="T7"/>
                </a:cxn>
                <a:cxn ang="0">
                  <a:pos x="T8" y="T9"/>
                </a:cxn>
              </a:cxnLst>
              <a:rect l="0" t="0" r="r" b="b"/>
              <a:pathLst>
                <a:path w="36" h="50">
                  <a:moveTo>
                    <a:pt x="0" y="43"/>
                  </a:moveTo>
                  <a:lnTo>
                    <a:pt x="9" y="50"/>
                  </a:lnTo>
                  <a:lnTo>
                    <a:pt x="36" y="5"/>
                  </a:lnTo>
                  <a:lnTo>
                    <a:pt x="26" y="0"/>
                  </a:lnTo>
                  <a:lnTo>
                    <a:pt x="0" y="4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64" tIns="34282" rIns="68564" bIns="34282" numCol="1" anchor="t" anchorCtr="0" compatLnSpc="1"/>
            <a:lstStyle/>
            <a:p>
              <a:pPr fontAlgn="base">
                <a:spcBef>
                  <a:spcPct val="0"/>
                </a:spcBef>
                <a:spcAft>
                  <a:spcPct val="0"/>
                </a:spcAft>
              </a:pPr>
              <a:endParaRPr lang="zh-CN" altLang="en-US" sz="1350" dirty="0">
                <a:solidFill>
                  <a:prstClr val="black"/>
                </a:solidFill>
                <a:latin typeface="微软雅黑" panose="020B0503020204020204" pitchFamily="34" charset="-122"/>
                <a:ea typeface="微软雅黑" panose="020B0503020204020204" pitchFamily="34" charset="-122"/>
                <a:cs typeface="+mn-ea"/>
                <a:sym typeface="+mn-lt"/>
              </a:endParaRPr>
            </a:p>
          </p:txBody>
        </p:sp>
        <p:sp>
          <p:nvSpPr>
            <p:cNvPr id="55" name="Rectangle 12"/>
            <p:cNvSpPr/>
            <p:nvPr/>
          </p:nvSpPr>
          <p:spPr bwMode="auto">
            <a:xfrm>
              <a:off x="593" y="2133"/>
              <a:ext cx="47" cy="5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64" tIns="34282" rIns="68564" bIns="34282" numCol="1" anchor="t" anchorCtr="0" compatLnSpc="1"/>
            <a:lstStyle/>
            <a:p>
              <a:pPr fontAlgn="base">
                <a:spcBef>
                  <a:spcPct val="0"/>
                </a:spcBef>
                <a:spcAft>
                  <a:spcPct val="0"/>
                </a:spcAft>
              </a:pPr>
              <a:endParaRPr lang="zh-CN" altLang="en-US" sz="1350" dirty="0">
                <a:solidFill>
                  <a:prstClr val="black"/>
                </a:solidFill>
                <a:latin typeface="微软雅黑" panose="020B0503020204020204" pitchFamily="34" charset="-122"/>
                <a:ea typeface="微软雅黑" panose="020B0503020204020204" pitchFamily="34" charset="-122"/>
                <a:cs typeface="+mn-ea"/>
                <a:sym typeface="+mn-lt"/>
              </a:endParaRPr>
            </a:p>
          </p:txBody>
        </p:sp>
        <p:sp>
          <p:nvSpPr>
            <p:cNvPr id="56" name="Freeform 13"/>
            <p:cNvSpPr/>
            <p:nvPr/>
          </p:nvSpPr>
          <p:spPr bwMode="auto">
            <a:xfrm>
              <a:off x="764" y="2090"/>
              <a:ext cx="36" cy="50"/>
            </a:xfrm>
            <a:custGeom>
              <a:avLst/>
              <a:gdLst>
                <a:gd name="T0" fmla="*/ 0 w 36"/>
                <a:gd name="T1" fmla="*/ 5 h 50"/>
                <a:gd name="T2" fmla="*/ 25 w 36"/>
                <a:gd name="T3" fmla="*/ 50 h 50"/>
                <a:gd name="T4" fmla="*/ 36 w 36"/>
                <a:gd name="T5" fmla="*/ 43 h 50"/>
                <a:gd name="T6" fmla="*/ 10 w 36"/>
                <a:gd name="T7" fmla="*/ 0 h 50"/>
                <a:gd name="T8" fmla="*/ 0 w 36"/>
                <a:gd name="T9" fmla="*/ 5 h 50"/>
              </a:gdLst>
              <a:ahLst/>
              <a:cxnLst>
                <a:cxn ang="0">
                  <a:pos x="T0" y="T1"/>
                </a:cxn>
                <a:cxn ang="0">
                  <a:pos x="T2" y="T3"/>
                </a:cxn>
                <a:cxn ang="0">
                  <a:pos x="T4" y="T5"/>
                </a:cxn>
                <a:cxn ang="0">
                  <a:pos x="T6" y="T7"/>
                </a:cxn>
                <a:cxn ang="0">
                  <a:pos x="T8" y="T9"/>
                </a:cxn>
              </a:cxnLst>
              <a:rect l="0" t="0" r="r" b="b"/>
              <a:pathLst>
                <a:path w="36" h="50">
                  <a:moveTo>
                    <a:pt x="0" y="5"/>
                  </a:moveTo>
                  <a:lnTo>
                    <a:pt x="25" y="50"/>
                  </a:lnTo>
                  <a:lnTo>
                    <a:pt x="36" y="43"/>
                  </a:lnTo>
                  <a:lnTo>
                    <a:pt x="10" y="0"/>
                  </a:lnTo>
                  <a:lnTo>
                    <a:pt x="0" y="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64" tIns="34282" rIns="68564" bIns="34282" numCol="1" anchor="t" anchorCtr="0" compatLnSpc="1"/>
            <a:lstStyle/>
            <a:p>
              <a:pPr fontAlgn="base">
                <a:spcBef>
                  <a:spcPct val="0"/>
                </a:spcBef>
                <a:spcAft>
                  <a:spcPct val="0"/>
                </a:spcAft>
              </a:pPr>
              <a:endParaRPr lang="zh-CN" altLang="en-US" sz="1350" dirty="0">
                <a:solidFill>
                  <a:prstClr val="black"/>
                </a:solidFill>
                <a:latin typeface="微软雅黑" panose="020B0503020204020204" pitchFamily="34" charset="-122"/>
                <a:ea typeface="微软雅黑" panose="020B0503020204020204" pitchFamily="34" charset="-122"/>
                <a:cs typeface="+mn-ea"/>
                <a:sym typeface="+mn-lt"/>
              </a:endParaRPr>
            </a:p>
          </p:txBody>
        </p:sp>
        <p:sp>
          <p:nvSpPr>
            <p:cNvPr id="57" name="Freeform 14"/>
            <p:cNvSpPr/>
            <p:nvPr/>
          </p:nvSpPr>
          <p:spPr bwMode="auto">
            <a:xfrm>
              <a:off x="876" y="1975"/>
              <a:ext cx="51" cy="38"/>
            </a:xfrm>
            <a:custGeom>
              <a:avLst/>
              <a:gdLst>
                <a:gd name="T0" fmla="*/ 0 w 51"/>
                <a:gd name="T1" fmla="*/ 11 h 38"/>
                <a:gd name="T2" fmla="*/ 45 w 51"/>
                <a:gd name="T3" fmla="*/ 38 h 38"/>
                <a:gd name="T4" fmla="*/ 51 w 51"/>
                <a:gd name="T5" fmla="*/ 27 h 38"/>
                <a:gd name="T6" fmla="*/ 5 w 51"/>
                <a:gd name="T7" fmla="*/ 0 h 38"/>
                <a:gd name="T8" fmla="*/ 0 w 51"/>
                <a:gd name="T9" fmla="*/ 11 h 38"/>
              </a:gdLst>
              <a:ahLst/>
              <a:cxnLst>
                <a:cxn ang="0">
                  <a:pos x="T0" y="T1"/>
                </a:cxn>
                <a:cxn ang="0">
                  <a:pos x="T2" y="T3"/>
                </a:cxn>
                <a:cxn ang="0">
                  <a:pos x="T4" y="T5"/>
                </a:cxn>
                <a:cxn ang="0">
                  <a:pos x="T6" y="T7"/>
                </a:cxn>
                <a:cxn ang="0">
                  <a:pos x="T8" y="T9"/>
                </a:cxn>
              </a:cxnLst>
              <a:rect l="0" t="0" r="r" b="b"/>
              <a:pathLst>
                <a:path w="51" h="38">
                  <a:moveTo>
                    <a:pt x="0" y="11"/>
                  </a:moveTo>
                  <a:lnTo>
                    <a:pt x="45" y="38"/>
                  </a:lnTo>
                  <a:lnTo>
                    <a:pt x="51" y="27"/>
                  </a:lnTo>
                  <a:lnTo>
                    <a:pt x="5" y="0"/>
                  </a:lnTo>
                  <a:lnTo>
                    <a:pt x="0" y="1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64" tIns="34282" rIns="68564" bIns="34282" numCol="1" anchor="t" anchorCtr="0" compatLnSpc="1"/>
            <a:lstStyle/>
            <a:p>
              <a:pPr fontAlgn="base">
                <a:spcBef>
                  <a:spcPct val="0"/>
                </a:spcBef>
                <a:spcAft>
                  <a:spcPct val="0"/>
                </a:spcAft>
              </a:pPr>
              <a:endParaRPr lang="zh-CN" altLang="en-US" sz="1350" dirty="0">
                <a:solidFill>
                  <a:prstClr val="black"/>
                </a:solidFill>
                <a:latin typeface="微软雅黑" panose="020B0503020204020204" pitchFamily="34" charset="-122"/>
                <a:ea typeface="微软雅黑" panose="020B0503020204020204" pitchFamily="34" charset="-122"/>
                <a:cs typeface="+mn-ea"/>
                <a:sym typeface="+mn-lt"/>
              </a:endParaRPr>
            </a:p>
          </p:txBody>
        </p:sp>
        <p:sp>
          <p:nvSpPr>
            <p:cNvPr id="58" name="Rectangle 15"/>
            <p:cNvSpPr/>
            <p:nvPr/>
          </p:nvSpPr>
          <p:spPr bwMode="auto">
            <a:xfrm>
              <a:off x="920" y="1806"/>
              <a:ext cx="52" cy="4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64" tIns="34282" rIns="68564" bIns="34282" numCol="1" anchor="t" anchorCtr="0" compatLnSpc="1"/>
            <a:lstStyle/>
            <a:p>
              <a:pPr fontAlgn="base">
                <a:spcBef>
                  <a:spcPct val="0"/>
                </a:spcBef>
                <a:spcAft>
                  <a:spcPct val="0"/>
                </a:spcAft>
              </a:pPr>
              <a:endParaRPr lang="zh-CN" altLang="en-US" sz="1350" dirty="0">
                <a:solidFill>
                  <a:prstClr val="black"/>
                </a:solidFill>
                <a:latin typeface="微软雅黑" panose="020B0503020204020204" pitchFamily="34" charset="-122"/>
                <a:ea typeface="微软雅黑" panose="020B0503020204020204" pitchFamily="34" charset="-122"/>
                <a:cs typeface="+mn-ea"/>
                <a:sym typeface="+mn-lt"/>
              </a:endParaRPr>
            </a:p>
          </p:txBody>
        </p:sp>
        <p:sp>
          <p:nvSpPr>
            <p:cNvPr id="59" name="Freeform 16"/>
            <p:cNvSpPr/>
            <p:nvPr/>
          </p:nvSpPr>
          <p:spPr bwMode="auto">
            <a:xfrm>
              <a:off x="876" y="1646"/>
              <a:ext cx="51" cy="36"/>
            </a:xfrm>
            <a:custGeom>
              <a:avLst/>
              <a:gdLst>
                <a:gd name="T0" fmla="*/ 0 w 51"/>
                <a:gd name="T1" fmla="*/ 27 h 36"/>
                <a:gd name="T2" fmla="*/ 5 w 51"/>
                <a:gd name="T3" fmla="*/ 36 h 36"/>
                <a:gd name="T4" fmla="*/ 51 w 51"/>
                <a:gd name="T5" fmla="*/ 11 h 36"/>
                <a:gd name="T6" fmla="*/ 45 w 51"/>
                <a:gd name="T7" fmla="*/ 0 h 36"/>
                <a:gd name="T8" fmla="*/ 0 w 51"/>
                <a:gd name="T9" fmla="*/ 27 h 36"/>
              </a:gdLst>
              <a:ahLst/>
              <a:cxnLst>
                <a:cxn ang="0">
                  <a:pos x="T0" y="T1"/>
                </a:cxn>
                <a:cxn ang="0">
                  <a:pos x="T2" y="T3"/>
                </a:cxn>
                <a:cxn ang="0">
                  <a:pos x="T4" y="T5"/>
                </a:cxn>
                <a:cxn ang="0">
                  <a:pos x="T6" y="T7"/>
                </a:cxn>
                <a:cxn ang="0">
                  <a:pos x="T8" y="T9"/>
                </a:cxn>
              </a:cxnLst>
              <a:rect l="0" t="0" r="r" b="b"/>
              <a:pathLst>
                <a:path w="51" h="36">
                  <a:moveTo>
                    <a:pt x="0" y="27"/>
                  </a:moveTo>
                  <a:lnTo>
                    <a:pt x="5" y="36"/>
                  </a:lnTo>
                  <a:lnTo>
                    <a:pt x="51" y="11"/>
                  </a:lnTo>
                  <a:lnTo>
                    <a:pt x="45" y="0"/>
                  </a:lnTo>
                  <a:lnTo>
                    <a:pt x="0" y="2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64" tIns="34282" rIns="68564" bIns="34282" numCol="1" anchor="t" anchorCtr="0" compatLnSpc="1"/>
            <a:lstStyle/>
            <a:p>
              <a:pPr fontAlgn="base">
                <a:spcBef>
                  <a:spcPct val="0"/>
                </a:spcBef>
                <a:spcAft>
                  <a:spcPct val="0"/>
                </a:spcAft>
              </a:pPr>
              <a:endParaRPr lang="zh-CN" altLang="en-US" sz="1350" dirty="0">
                <a:solidFill>
                  <a:prstClr val="black"/>
                </a:solidFill>
                <a:latin typeface="微软雅黑" panose="020B0503020204020204" pitchFamily="34" charset="-122"/>
                <a:ea typeface="微软雅黑" panose="020B0503020204020204" pitchFamily="34" charset="-122"/>
                <a:cs typeface="+mn-ea"/>
                <a:sym typeface="+mn-lt"/>
              </a:endParaRPr>
            </a:p>
          </p:txBody>
        </p:sp>
        <p:sp>
          <p:nvSpPr>
            <p:cNvPr id="60" name="Freeform 17"/>
            <p:cNvSpPr/>
            <p:nvPr/>
          </p:nvSpPr>
          <p:spPr bwMode="auto">
            <a:xfrm>
              <a:off x="764" y="1519"/>
              <a:ext cx="36" cy="51"/>
            </a:xfrm>
            <a:custGeom>
              <a:avLst/>
              <a:gdLst>
                <a:gd name="T0" fmla="*/ 0 w 36"/>
                <a:gd name="T1" fmla="*/ 45 h 51"/>
                <a:gd name="T2" fmla="*/ 10 w 36"/>
                <a:gd name="T3" fmla="*/ 51 h 51"/>
                <a:gd name="T4" fmla="*/ 36 w 36"/>
                <a:gd name="T5" fmla="*/ 5 h 51"/>
                <a:gd name="T6" fmla="*/ 25 w 36"/>
                <a:gd name="T7" fmla="*/ 0 h 51"/>
                <a:gd name="T8" fmla="*/ 0 w 36"/>
                <a:gd name="T9" fmla="*/ 45 h 51"/>
              </a:gdLst>
              <a:ahLst/>
              <a:cxnLst>
                <a:cxn ang="0">
                  <a:pos x="T0" y="T1"/>
                </a:cxn>
                <a:cxn ang="0">
                  <a:pos x="T2" y="T3"/>
                </a:cxn>
                <a:cxn ang="0">
                  <a:pos x="T4" y="T5"/>
                </a:cxn>
                <a:cxn ang="0">
                  <a:pos x="T6" y="T7"/>
                </a:cxn>
                <a:cxn ang="0">
                  <a:pos x="T8" y="T9"/>
                </a:cxn>
              </a:cxnLst>
              <a:rect l="0" t="0" r="r" b="b"/>
              <a:pathLst>
                <a:path w="36" h="51">
                  <a:moveTo>
                    <a:pt x="0" y="45"/>
                  </a:moveTo>
                  <a:lnTo>
                    <a:pt x="10" y="51"/>
                  </a:lnTo>
                  <a:lnTo>
                    <a:pt x="36" y="5"/>
                  </a:lnTo>
                  <a:lnTo>
                    <a:pt x="25" y="0"/>
                  </a:lnTo>
                  <a:lnTo>
                    <a:pt x="0" y="4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64" tIns="34282" rIns="68564" bIns="34282" numCol="1" anchor="t" anchorCtr="0" compatLnSpc="1"/>
            <a:lstStyle/>
            <a:p>
              <a:pPr fontAlgn="base">
                <a:spcBef>
                  <a:spcPct val="0"/>
                </a:spcBef>
                <a:spcAft>
                  <a:spcPct val="0"/>
                </a:spcAft>
              </a:pPr>
              <a:endParaRPr lang="zh-CN" altLang="en-US" sz="1350" dirty="0">
                <a:solidFill>
                  <a:prstClr val="black"/>
                </a:solidFill>
                <a:latin typeface="微软雅黑" panose="020B0503020204020204" pitchFamily="34" charset="-122"/>
                <a:ea typeface="微软雅黑" panose="020B0503020204020204" pitchFamily="34" charset="-122"/>
                <a:cs typeface="+mn-ea"/>
                <a:sym typeface="+mn-lt"/>
              </a:endParaRPr>
            </a:p>
          </p:txBody>
        </p:sp>
      </p:grpSp>
      <p:grpSp>
        <p:nvGrpSpPr>
          <p:cNvPr id="61" name="2         _13"/>
          <p:cNvGrpSpPr/>
          <p:nvPr/>
        </p:nvGrpSpPr>
        <p:grpSpPr>
          <a:xfrm>
            <a:off x="3957717" y="1097292"/>
            <a:ext cx="34282" cy="588566"/>
            <a:chOff x="5275684" y="1747635"/>
            <a:chExt cx="46296" cy="794824"/>
          </a:xfrm>
        </p:grpSpPr>
        <p:sp>
          <p:nvSpPr>
            <p:cNvPr id="62" name="矩形 61"/>
            <p:cNvSpPr/>
            <p:nvPr/>
          </p:nvSpPr>
          <p:spPr>
            <a:xfrm>
              <a:off x="5276261" y="1747635"/>
              <a:ext cx="45719" cy="54292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zh-CN" altLang="en-US" sz="1350" dirty="0">
                <a:solidFill>
                  <a:prstClr val="white"/>
                </a:solidFill>
                <a:latin typeface="微软雅黑" panose="020B0503020204020204" pitchFamily="34" charset="-122"/>
                <a:ea typeface="微软雅黑" panose="020B0503020204020204" pitchFamily="34" charset="-122"/>
                <a:cs typeface="+mn-ea"/>
                <a:sym typeface="+mn-lt"/>
              </a:endParaRPr>
            </a:p>
          </p:txBody>
        </p:sp>
        <p:sp>
          <p:nvSpPr>
            <p:cNvPr id="63" name="矩形 62"/>
            <p:cNvSpPr/>
            <p:nvPr/>
          </p:nvSpPr>
          <p:spPr>
            <a:xfrm>
              <a:off x="5275684" y="1999534"/>
              <a:ext cx="45719" cy="5429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zh-CN" altLang="en-US" sz="1350" dirty="0">
                <a:solidFill>
                  <a:prstClr val="white"/>
                </a:solidFill>
                <a:latin typeface="微软雅黑" panose="020B0503020204020204" pitchFamily="34" charset="-122"/>
                <a:ea typeface="微软雅黑" panose="020B0503020204020204" pitchFamily="34" charset="-122"/>
                <a:cs typeface="+mn-ea"/>
                <a:sym typeface="+mn-lt"/>
              </a:endParaRPr>
            </a:p>
          </p:txBody>
        </p:sp>
      </p:grpSp>
      <p:grpSp>
        <p:nvGrpSpPr>
          <p:cNvPr id="64" name="1          _14"/>
          <p:cNvGrpSpPr/>
          <p:nvPr/>
        </p:nvGrpSpPr>
        <p:grpSpPr>
          <a:xfrm>
            <a:off x="3817829" y="1052154"/>
            <a:ext cx="350875" cy="57791"/>
            <a:chOff x="5031626" y="2106315"/>
            <a:chExt cx="545439" cy="89837"/>
          </a:xfrm>
        </p:grpSpPr>
        <p:sp>
          <p:nvSpPr>
            <p:cNvPr id="65" name="矩形 64"/>
            <p:cNvSpPr/>
            <p:nvPr/>
          </p:nvSpPr>
          <p:spPr>
            <a:xfrm rot="5400000">
              <a:off x="5321532" y="1940617"/>
              <a:ext cx="89836" cy="42123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zh-CN" altLang="en-US" sz="1350" dirty="0">
                <a:solidFill>
                  <a:prstClr val="white"/>
                </a:solidFill>
                <a:latin typeface="微软雅黑" panose="020B0503020204020204" pitchFamily="34" charset="-122"/>
                <a:ea typeface="微软雅黑" panose="020B0503020204020204" pitchFamily="34" charset="-122"/>
                <a:cs typeface="+mn-ea"/>
                <a:sym typeface="+mn-lt"/>
              </a:endParaRPr>
            </a:p>
          </p:txBody>
        </p:sp>
        <p:sp>
          <p:nvSpPr>
            <p:cNvPr id="66" name="矩形 65"/>
            <p:cNvSpPr/>
            <p:nvPr/>
          </p:nvSpPr>
          <p:spPr>
            <a:xfrm rot="5400000">
              <a:off x="5197324" y="1940618"/>
              <a:ext cx="89836" cy="4212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zh-CN" altLang="en-US" sz="1350" dirty="0">
                <a:solidFill>
                  <a:prstClr val="white"/>
                </a:solidFill>
                <a:latin typeface="微软雅黑" panose="020B0503020204020204" pitchFamily="34" charset="-122"/>
                <a:ea typeface="微软雅黑" panose="020B0503020204020204" pitchFamily="34" charset="-122"/>
                <a:cs typeface="+mn-ea"/>
                <a:sym typeface="+mn-lt"/>
              </a:endParaRPr>
            </a:p>
          </p:txBody>
        </p:sp>
      </p:grpSp>
      <p:grpSp>
        <p:nvGrpSpPr>
          <p:cNvPr id="72" name="组合 124"/>
          <p:cNvGrpSpPr/>
          <p:nvPr/>
        </p:nvGrpSpPr>
        <p:grpSpPr>
          <a:xfrm>
            <a:off x="6284904" y="4264732"/>
            <a:ext cx="1026023" cy="1026201"/>
            <a:chOff x="304800" y="673100"/>
            <a:chExt cx="4000500" cy="4000500"/>
          </a:xfrm>
          <a:effectLst>
            <a:outerShdw blurRad="444500" dist="254000" dir="8100000" algn="tr" rotWithShape="0">
              <a:prstClr val="black">
                <a:alpha val="50000"/>
              </a:prstClr>
            </a:outerShdw>
          </a:effectLst>
        </p:grpSpPr>
        <p:sp>
          <p:nvSpPr>
            <p:cNvPr id="73" name="同心圆 7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74" name="椭圆 73"/>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75" name="组合 127"/>
          <p:cNvGrpSpPr/>
          <p:nvPr/>
        </p:nvGrpSpPr>
        <p:grpSpPr>
          <a:xfrm>
            <a:off x="4758016" y="4606644"/>
            <a:ext cx="538351" cy="538444"/>
            <a:chOff x="304800" y="673100"/>
            <a:chExt cx="4000500" cy="4000500"/>
          </a:xfrm>
          <a:effectLst>
            <a:outerShdw blurRad="444500" dist="254000" dir="8100000" algn="tr" rotWithShape="0">
              <a:prstClr val="black">
                <a:alpha val="50000"/>
              </a:prstClr>
            </a:outerShdw>
          </a:effectLst>
        </p:grpSpPr>
        <p:sp>
          <p:nvSpPr>
            <p:cNvPr id="76" name="同心圆 7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77" name="椭圆 76"/>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78" name="组合 130"/>
          <p:cNvGrpSpPr/>
          <p:nvPr/>
        </p:nvGrpSpPr>
        <p:grpSpPr>
          <a:xfrm>
            <a:off x="5436689" y="4921761"/>
            <a:ext cx="746998" cy="747128"/>
            <a:chOff x="304800" y="673100"/>
            <a:chExt cx="4000500" cy="4000500"/>
          </a:xfrm>
          <a:effectLst>
            <a:outerShdw blurRad="444500" dist="254000" dir="8100000" algn="tr" rotWithShape="0">
              <a:prstClr val="black">
                <a:alpha val="50000"/>
              </a:prstClr>
            </a:outerShdw>
          </a:effectLst>
        </p:grpSpPr>
        <p:sp>
          <p:nvSpPr>
            <p:cNvPr id="79" name="同心圆 7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80" name="椭圆 79"/>
            <p:cNvSpPr/>
            <p:nvPr/>
          </p:nvSpPr>
          <p:spPr>
            <a:xfrm>
              <a:off x="392112" y="760412"/>
              <a:ext cx="3825874" cy="3825874"/>
            </a:xfrm>
            <a:prstGeom prst="ellipse">
              <a:avLst/>
            </a:prstGeom>
            <a:solidFill>
              <a:srgbClr val="123E61"/>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81" name="组合 133"/>
          <p:cNvGrpSpPr/>
          <p:nvPr/>
        </p:nvGrpSpPr>
        <p:grpSpPr>
          <a:xfrm>
            <a:off x="7758789" y="4731882"/>
            <a:ext cx="540868" cy="540962"/>
            <a:chOff x="304800" y="673100"/>
            <a:chExt cx="4000500" cy="4000500"/>
          </a:xfrm>
          <a:effectLst>
            <a:outerShdw blurRad="444500" dist="254000" dir="8100000" algn="tr" rotWithShape="0">
              <a:prstClr val="black">
                <a:alpha val="50000"/>
              </a:prstClr>
            </a:outerShdw>
          </a:effectLst>
        </p:grpSpPr>
        <p:sp>
          <p:nvSpPr>
            <p:cNvPr id="82" name="同心圆 8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83" name="椭圆 82"/>
            <p:cNvSpPr/>
            <p:nvPr/>
          </p:nvSpPr>
          <p:spPr>
            <a:xfrm>
              <a:off x="392112" y="760412"/>
              <a:ext cx="3825874" cy="3825874"/>
            </a:xfrm>
            <a:prstGeom prst="ellipse">
              <a:avLst/>
            </a:prstGeom>
            <a:solidFill>
              <a:srgbClr val="123E61"/>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84" name="组合 136"/>
          <p:cNvGrpSpPr/>
          <p:nvPr/>
        </p:nvGrpSpPr>
        <p:grpSpPr>
          <a:xfrm>
            <a:off x="766439" y="5040489"/>
            <a:ext cx="588755" cy="588857"/>
            <a:chOff x="304800" y="673100"/>
            <a:chExt cx="4000500" cy="4000500"/>
          </a:xfrm>
          <a:effectLst>
            <a:outerShdw blurRad="444500" dist="254000" dir="8100000" algn="tr" rotWithShape="0">
              <a:prstClr val="black">
                <a:alpha val="50000"/>
              </a:prstClr>
            </a:outerShdw>
          </a:effectLst>
        </p:grpSpPr>
        <p:sp>
          <p:nvSpPr>
            <p:cNvPr id="85" name="同心圆 8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86" name="椭圆 8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87" name="组合 139"/>
          <p:cNvGrpSpPr/>
          <p:nvPr/>
        </p:nvGrpSpPr>
        <p:grpSpPr>
          <a:xfrm>
            <a:off x="3962506" y="4529853"/>
            <a:ext cx="252447" cy="252491"/>
            <a:chOff x="304800" y="673100"/>
            <a:chExt cx="4000500" cy="4000500"/>
          </a:xfrm>
          <a:effectLst>
            <a:outerShdw blurRad="444500" dist="254000" dir="8100000" algn="tr" rotWithShape="0">
              <a:prstClr val="black">
                <a:alpha val="50000"/>
              </a:prstClr>
            </a:outerShdw>
          </a:effectLst>
        </p:grpSpPr>
        <p:sp>
          <p:nvSpPr>
            <p:cNvPr id="88" name="同心圆 8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89" name="椭圆 88"/>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90" name="组合 142"/>
          <p:cNvGrpSpPr/>
          <p:nvPr/>
        </p:nvGrpSpPr>
        <p:grpSpPr>
          <a:xfrm>
            <a:off x="3181252" y="4327052"/>
            <a:ext cx="528983" cy="529075"/>
            <a:chOff x="304800" y="673100"/>
            <a:chExt cx="4000500" cy="4000500"/>
          </a:xfrm>
          <a:effectLst>
            <a:outerShdw blurRad="444500" dist="254000" dir="8100000" algn="tr" rotWithShape="0">
              <a:prstClr val="black">
                <a:alpha val="50000"/>
              </a:prstClr>
            </a:outerShdw>
          </a:effectLst>
        </p:grpSpPr>
        <p:sp>
          <p:nvSpPr>
            <p:cNvPr id="91" name="同心圆 9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92" name="椭圆 91"/>
            <p:cNvSpPr/>
            <p:nvPr/>
          </p:nvSpPr>
          <p:spPr>
            <a:xfrm>
              <a:off x="392112" y="760412"/>
              <a:ext cx="3825874" cy="3825874"/>
            </a:xfrm>
            <a:prstGeom prst="ellipse">
              <a:avLst/>
            </a:prstGeom>
            <a:solidFill>
              <a:srgbClr val="123E61"/>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93" name="组合 145"/>
          <p:cNvGrpSpPr/>
          <p:nvPr/>
        </p:nvGrpSpPr>
        <p:grpSpPr>
          <a:xfrm>
            <a:off x="8463984" y="3831665"/>
            <a:ext cx="1044954" cy="1045136"/>
            <a:chOff x="304800" y="673100"/>
            <a:chExt cx="4000500" cy="4000500"/>
          </a:xfrm>
          <a:effectLst>
            <a:outerShdw blurRad="444500" dist="254000" dir="8100000" algn="tr" rotWithShape="0">
              <a:prstClr val="black">
                <a:alpha val="50000"/>
              </a:prstClr>
            </a:outerShdw>
          </a:effectLst>
        </p:grpSpPr>
        <p:sp>
          <p:nvSpPr>
            <p:cNvPr id="94" name="同心圆 93"/>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95" name="椭圆 94"/>
            <p:cNvSpPr/>
            <p:nvPr/>
          </p:nvSpPr>
          <p:spPr>
            <a:xfrm>
              <a:off x="392112" y="760412"/>
              <a:ext cx="3825874" cy="3825874"/>
            </a:xfrm>
            <a:prstGeom prst="ellipse">
              <a:avLst/>
            </a:prstGeom>
            <a:solidFill>
              <a:srgbClr val="123E61"/>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96" name="组合 148"/>
          <p:cNvGrpSpPr/>
          <p:nvPr/>
        </p:nvGrpSpPr>
        <p:grpSpPr>
          <a:xfrm>
            <a:off x="4419627" y="4325144"/>
            <a:ext cx="223041" cy="223080"/>
            <a:chOff x="304800" y="673100"/>
            <a:chExt cx="4000500" cy="4000500"/>
          </a:xfrm>
          <a:effectLst>
            <a:outerShdw blurRad="444500" dist="254000" dir="8100000" algn="tr" rotWithShape="0">
              <a:prstClr val="black">
                <a:alpha val="50000"/>
              </a:prstClr>
            </a:outerShdw>
          </a:effectLst>
        </p:grpSpPr>
        <p:sp>
          <p:nvSpPr>
            <p:cNvPr id="97" name="同心圆 96"/>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98" name="椭圆 97"/>
            <p:cNvSpPr/>
            <p:nvPr/>
          </p:nvSpPr>
          <p:spPr>
            <a:xfrm>
              <a:off x="392112" y="760412"/>
              <a:ext cx="3825874" cy="3825874"/>
            </a:xfrm>
            <a:prstGeom prst="ellipse">
              <a:avLst/>
            </a:prstGeom>
            <a:solidFill>
              <a:srgbClr val="123E61"/>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99" name="组合 151"/>
          <p:cNvGrpSpPr/>
          <p:nvPr/>
        </p:nvGrpSpPr>
        <p:grpSpPr>
          <a:xfrm>
            <a:off x="1943138" y="4706145"/>
            <a:ext cx="962576" cy="962743"/>
            <a:chOff x="304800" y="673100"/>
            <a:chExt cx="4000500" cy="4000500"/>
          </a:xfrm>
          <a:effectLst>
            <a:outerShdw blurRad="444500" dist="254000" dir="8100000" algn="tr" rotWithShape="0">
              <a:prstClr val="black">
                <a:alpha val="50000"/>
              </a:prstClr>
            </a:outerShdw>
          </a:effectLst>
        </p:grpSpPr>
        <p:sp>
          <p:nvSpPr>
            <p:cNvPr id="100" name="同心圆 99"/>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01" name="椭圆 100"/>
            <p:cNvSpPr/>
            <p:nvPr/>
          </p:nvSpPr>
          <p:spPr>
            <a:xfrm>
              <a:off x="392112" y="760412"/>
              <a:ext cx="3825873" cy="3825873"/>
            </a:xfrm>
            <a:prstGeom prst="ellipse">
              <a:avLst/>
            </a:prstGeom>
            <a:solidFill>
              <a:srgbClr val="123E61"/>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102" name="组合 154"/>
          <p:cNvGrpSpPr/>
          <p:nvPr/>
        </p:nvGrpSpPr>
        <p:grpSpPr>
          <a:xfrm>
            <a:off x="1275194" y="4606645"/>
            <a:ext cx="520102" cy="520192"/>
            <a:chOff x="304800" y="673100"/>
            <a:chExt cx="4000500" cy="4000500"/>
          </a:xfrm>
          <a:effectLst>
            <a:outerShdw blurRad="444500" dist="254000" dir="8100000" algn="tr" rotWithShape="0">
              <a:prstClr val="black">
                <a:alpha val="50000"/>
              </a:prstClr>
            </a:outerShdw>
          </a:effectLst>
        </p:grpSpPr>
        <p:sp>
          <p:nvSpPr>
            <p:cNvPr id="103" name="同心圆 10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04" name="椭圆 103"/>
            <p:cNvSpPr/>
            <p:nvPr/>
          </p:nvSpPr>
          <p:spPr>
            <a:xfrm>
              <a:off x="392112" y="760412"/>
              <a:ext cx="3825874" cy="3825874"/>
            </a:xfrm>
            <a:prstGeom prst="ellipse">
              <a:avLst/>
            </a:prstGeom>
            <a:solidFill>
              <a:srgbClr val="123E61"/>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105" name="组合 157"/>
          <p:cNvGrpSpPr/>
          <p:nvPr/>
        </p:nvGrpSpPr>
        <p:grpSpPr>
          <a:xfrm>
            <a:off x="291078" y="4921760"/>
            <a:ext cx="316822" cy="316877"/>
            <a:chOff x="304800" y="673100"/>
            <a:chExt cx="4000500" cy="4000500"/>
          </a:xfrm>
          <a:effectLst>
            <a:outerShdw blurRad="444500" dist="254000" dir="8100000" algn="tr" rotWithShape="0">
              <a:prstClr val="black">
                <a:alpha val="50000"/>
              </a:prstClr>
            </a:outerShdw>
          </a:effectLst>
        </p:grpSpPr>
        <p:sp>
          <p:nvSpPr>
            <p:cNvPr id="106" name="同心圆 10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07" name="椭圆 106"/>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108" name="组合 160"/>
          <p:cNvGrpSpPr/>
          <p:nvPr/>
        </p:nvGrpSpPr>
        <p:grpSpPr>
          <a:xfrm>
            <a:off x="117144" y="4738452"/>
            <a:ext cx="158410" cy="158438"/>
            <a:chOff x="304800" y="673100"/>
            <a:chExt cx="4000500" cy="4000500"/>
          </a:xfrm>
          <a:effectLst>
            <a:outerShdw blurRad="444500" dist="254000" dir="8100000" algn="tr" rotWithShape="0">
              <a:prstClr val="black">
                <a:alpha val="50000"/>
              </a:prstClr>
            </a:outerShdw>
          </a:effectLst>
        </p:grpSpPr>
        <p:sp>
          <p:nvSpPr>
            <p:cNvPr id="109" name="同心圆 10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10" name="椭圆 109"/>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19" name="45345          _2"/>
          <p:cNvGrpSpPr/>
          <p:nvPr/>
        </p:nvGrpSpPr>
        <p:grpSpPr>
          <a:xfrm>
            <a:off x="2824782" y="3613536"/>
            <a:ext cx="5544971" cy="276999"/>
            <a:chOff x="4551668" y="4236939"/>
            <a:chExt cx="7395003" cy="369417"/>
          </a:xfrm>
        </p:grpSpPr>
        <p:sp>
          <p:nvSpPr>
            <p:cNvPr id="20" name="Oval 15"/>
            <p:cNvSpPr/>
            <p:nvPr/>
          </p:nvSpPr>
          <p:spPr bwMode="auto">
            <a:xfrm>
              <a:off x="6733798" y="4265768"/>
              <a:ext cx="219347" cy="219347"/>
            </a:xfrm>
            <a:prstGeom prst="ellipse">
              <a:avLst/>
            </a:prstGeom>
            <a:solidFill>
              <a:srgbClr val="123E61"/>
            </a:solidFill>
            <a:ln>
              <a:noFill/>
            </a:ln>
            <a:effectLst/>
          </p:spPr>
          <p:txBody>
            <a:bodyPr wrap="none" anchor="ctr"/>
            <a:lstStyle/>
            <a:p>
              <a:pPr algn="ctr" fontAlgn="base">
                <a:spcBef>
                  <a:spcPct val="0"/>
                </a:spcBef>
                <a:spcAft>
                  <a:spcPct val="0"/>
                </a:spcAft>
              </a:pPr>
              <a:endParaRPr lang="zh-CN" altLang="en-US" sz="600" dirty="0">
                <a:solidFill>
                  <a:srgbClr val="FFFDEF"/>
                </a:solidFill>
                <a:latin typeface="微软雅黑" panose="020B0503020204020204" pitchFamily="34" charset="-122"/>
                <a:ea typeface="微软雅黑" panose="020B0503020204020204" pitchFamily="34" charset="-122"/>
                <a:cs typeface="+mn-ea"/>
                <a:sym typeface="+mn-lt"/>
              </a:endParaRPr>
            </a:p>
          </p:txBody>
        </p:sp>
        <p:grpSp>
          <p:nvGrpSpPr>
            <p:cNvPr id="21" name="Group 16"/>
            <p:cNvGrpSpPr/>
            <p:nvPr/>
          </p:nvGrpSpPr>
          <p:grpSpPr bwMode="auto">
            <a:xfrm>
              <a:off x="6812945" y="4240862"/>
              <a:ext cx="61051" cy="229966"/>
              <a:chOff x="5770" y="2956"/>
              <a:chExt cx="167" cy="628"/>
            </a:xfrm>
            <a:solidFill>
              <a:schemeClr val="accent1"/>
            </a:solidFill>
          </p:grpSpPr>
          <p:sp>
            <p:nvSpPr>
              <p:cNvPr id="28" name="Freeform 17"/>
              <p:cNvSpPr/>
              <p:nvPr/>
            </p:nvSpPr>
            <p:spPr bwMode="auto">
              <a:xfrm>
                <a:off x="5779" y="3144"/>
                <a:ext cx="149" cy="253"/>
              </a:xfrm>
              <a:custGeom>
                <a:avLst/>
                <a:gdLst>
                  <a:gd name="T0" fmla="*/ 31 w 63"/>
                  <a:gd name="T1" fmla="*/ 107 h 107"/>
                  <a:gd name="T2" fmla="*/ 63 w 63"/>
                  <a:gd name="T3" fmla="*/ 78 h 107"/>
                  <a:gd name="T4" fmla="*/ 63 w 63"/>
                  <a:gd name="T5" fmla="*/ 29 h 107"/>
                  <a:gd name="T6" fmla="*/ 31 w 63"/>
                  <a:gd name="T7" fmla="*/ 0 h 107"/>
                  <a:gd name="T8" fmla="*/ 0 w 63"/>
                  <a:gd name="T9" fmla="*/ 29 h 107"/>
                  <a:gd name="T10" fmla="*/ 0 w 63"/>
                  <a:gd name="T11" fmla="*/ 78 h 107"/>
                  <a:gd name="T12" fmla="*/ 31 w 63"/>
                  <a:gd name="T13" fmla="*/ 107 h 107"/>
                  <a:gd name="T14" fmla="*/ 10 w 63"/>
                  <a:gd name="T15" fmla="*/ 29 h 107"/>
                  <a:gd name="T16" fmla="*/ 31 w 63"/>
                  <a:gd name="T17" fmla="*/ 10 h 107"/>
                  <a:gd name="T18" fmla="*/ 53 w 63"/>
                  <a:gd name="T19" fmla="*/ 29 h 107"/>
                  <a:gd name="T20" fmla="*/ 53 w 63"/>
                  <a:gd name="T21" fmla="*/ 78 h 107"/>
                  <a:gd name="T22" fmla="*/ 31 w 63"/>
                  <a:gd name="T23" fmla="*/ 97 h 107"/>
                  <a:gd name="T24" fmla="*/ 10 w 63"/>
                  <a:gd name="T25" fmla="*/ 78 h 107"/>
                  <a:gd name="T26" fmla="*/ 10 w 63"/>
                  <a:gd name="T27" fmla="*/ 29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3" h="107">
                    <a:moveTo>
                      <a:pt x="31" y="107"/>
                    </a:moveTo>
                    <a:cubicBezTo>
                      <a:pt x="49" y="107"/>
                      <a:pt x="63" y="94"/>
                      <a:pt x="63" y="78"/>
                    </a:cubicBezTo>
                    <a:cubicBezTo>
                      <a:pt x="63" y="29"/>
                      <a:pt x="63" y="29"/>
                      <a:pt x="63" y="29"/>
                    </a:cubicBezTo>
                    <a:cubicBezTo>
                      <a:pt x="63" y="13"/>
                      <a:pt x="49" y="0"/>
                      <a:pt x="31" y="0"/>
                    </a:cubicBezTo>
                    <a:cubicBezTo>
                      <a:pt x="14" y="0"/>
                      <a:pt x="0" y="13"/>
                      <a:pt x="0" y="29"/>
                    </a:cubicBezTo>
                    <a:cubicBezTo>
                      <a:pt x="0" y="78"/>
                      <a:pt x="0" y="78"/>
                      <a:pt x="0" y="78"/>
                    </a:cubicBezTo>
                    <a:cubicBezTo>
                      <a:pt x="0" y="94"/>
                      <a:pt x="14" y="107"/>
                      <a:pt x="31" y="107"/>
                    </a:cubicBezTo>
                    <a:close/>
                    <a:moveTo>
                      <a:pt x="10" y="29"/>
                    </a:moveTo>
                    <a:cubicBezTo>
                      <a:pt x="10" y="18"/>
                      <a:pt x="19" y="10"/>
                      <a:pt x="31" y="10"/>
                    </a:cubicBezTo>
                    <a:cubicBezTo>
                      <a:pt x="43" y="10"/>
                      <a:pt x="53" y="18"/>
                      <a:pt x="53" y="29"/>
                    </a:cubicBezTo>
                    <a:cubicBezTo>
                      <a:pt x="53" y="78"/>
                      <a:pt x="53" y="78"/>
                      <a:pt x="53" y="78"/>
                    </a:cubicBezTo>
                    <a:cubicBezTo>
                      <a:pt x="53" y="88"/>
                      <a:pt x="43" y="97"/>
                      <a:pt x="31" y="97"/>
                    </a:cubicBezTo>
                    <a:cubicBezTo>
                      <a:pt x="19" y="97"/>
                      <a:pt x="10" y="88"/>
                      <a:pt x="10" y="78"/>
                    </a:cubicBezTo>
                    <a:lnTo>
                      <a:pt x="10" y="29"/>
                    </a:lnTo>
                    <a:close/>
                  </a:path>
                </a:pathLst>
              </a:cu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64" tIns="34282" rIns="68564" bIns="34282" numCol="1" spcCol="0" rtlCol="0" fromWordArt="0" anchor="ctr" anchorCtr="0" forceAA="0" compatLnSpc="1">
                <a:noAutofit/>
              </a:bodyPr>
              <a:lstStyle/>
              <a:p>
                <a:pPr algn="dist" fontAlgn="base">
                  <a:spcBef>
                    <a:spcPct val="0"/>
                  </a:spcBef>
                  <a:spcAft>
                    <a:spcPct val="0"/>
                  </a:spcAft>
                </a:pPr>
                <a:endParaRPr lang="zh-CN" altLang="en-US" sz="1200" dirty="0">
                  <a:solidFill>
                    <a:prstClr val="black">
                      <a:lumMod val="65000"/>
                      <a:lumOff val="35000"/>
                    </a:prstClr>
                  </a:solidFill>
                  <a:latin typeface="微软雅黑" panose="020B0503020204020204" pitchFamily="34" charset="-122"/>
                  <a:ea typeface="微软雅黑" panose="020B0503020204020204" pitchFamily="34" charset="-122"/>
                  <a:cs typeface="+mn-ea"/>
                  <a:sym typeface="+mn-lt"/>
                </a:endParaRPr>
              </a:p>
            </p:txBody>
          </p:sp>
          <p:sp>
            <p:nvSpPr>
              <p:cNvPr id="29" name="Freeform 18"/>
              <p:cNvSpPr/>
              <p:nvPr/>
            </p:nvSpPr>
            <p:spPr bwMode="auto">
              <a:xfrm>
                <a:off x="5770" y="2956"/>
                <a:ext cx="167" cy="628"/>
              </a:xfrm>
              <a:custGeom>
                <a:avLst/>
                <a:gdLst>
                  <a:gd name="T0" fmla="*/ 86 w 91"/>
                  <a:gd name="T1" fmla="*/ 0 h 94"/>
                  <a:gd name="T2" fmla="*/ 81 w 91"/>
                  <a:gd name="T3" fmla="*/ 5 h 94"/>
                  <a:gd name="T4" fmla="*/ 81 w 91"/>
                  <a:gd name="T5" fmla="*/ 28 h 94"/>
                  <a:gd name="T6" fmla="*/ 45 w 91"/>
                  <a:gd name="T7" fmla="*/ 59 h 94"/>
                  <a:gd name="T8" fmla="*/ 10 w 91"/>
                  <a:gd name="T9" fmla="*/ 28 h 94"/>
                  <a:gd name="T10" fmla="*/ 10 w 91"/>
                  <a:gd name="T11" fmla="*/ 5 h 94"/>
                  <a:gd name="T12" fmla="*/ 5 w 91"/>
                  <a:gd name="T13" fmla="*/ 0 h 94"/>
                  <a:gd name="T14" fmla="*/ 0 w 91"/>
                  <a:gd name="T15" fmla="*/ 5 h 94"/>
                  <a:gd name="T16" fmla="*/ 0 w 91"/>
                  <a:gd name="T17" fmla="*/ 28 h 94"/>
                  <a:gd name="T18" fmla="*/ 40 w 91"/>
                  <a:gd name="T19" fmla="*/ 69 h 94"/>
                  <a:gd name="T20" fmla="*/ 40 w 91"/>
                  <a:gd name="T21" fmla="*/ 84 h 94"/>
                  <a:gd name="T22" fmla="*/ 20 w 91"/>
                  <a:gd name="T23" fmla="*/ 84 h 94"/>
                  <a:gd name="T24" fmla="*/ 15 w 91"/>
                  <a:gd name="T25" fmla="*/ 89 h 94"/>
                  <a:gd name="T26" fmla="*/ 20 w 91"/>
                  <a:gd name="T27" fmla="*/ 94 h 94"/>
                  <a:gd name="T28" fmla="*/ 70 w 91"/>
                  <a:gd name="T29" fmla="*/ 94 h 94"/>
                  <a:gd name="T30" fmla="*/ 75 w 91"/>
                  <a:gd name="T31" fmla="*/ 89 h 94"/>
                  <a:gd name="T32" fmla="*/ 70 w 91"/>
                  <a:gd name="T33" fmla="*/ 84 h 94"/>
                  <a:gd name="T34" fmla="*/ 50 w 91"/>
                  <a:gd name="T35" fmla="*/ 84 h 94"/>
                  <a:gd name="T36" fmla="*/ 50 w 91"/>
                  <a:gd name="T37" fmla="*/ 69 h 94"/>
                  <a:gd name="T38" fmla="*/ 91 w 91"/>
                  <a:gd name="T39" fmla="*/ 28 h 94"/>
                  <a:gd name="T40" fmla="*/ 91 w 91"/>
                  <a:gd name="T41" fmla="*/ 5 h 94"/>
                  <a:gd name="T42" fmla="*/ 86 w 91"/>
                  <a:gd name="T43" fmla="*/ 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1" h="94">
                    <a:moveTo>
                      <a:pt x="86" y="0"/>
                    </a:moveTo>
                    <a:cubicBezTo>
                      <a:pt x="83" y="0"/>
                      <a:pt x="81" y="3"/>
                      <a:pt x="81" y="5"/>
                    </a:cubicBezTo>
                    <a:cubicBezTo>
                      <a:pt x="81" y="28"/>
                      <a:pt x="81" y="28"/>
                      <a:pt x="81" y="28"/>
                    </a:cubicBezTo>
                    <a:cubicBezTo>
                      <a:pt x="81" y="45"/>
                      <a:pt x="65" y="59"/>
                      <a:pt x="45" y="59"/>
                    </a:cubicBezTo>
                    <a:cubicBezTo>
                      <a:pt x="26" y="59"/>
                      <a:pt x="10" y="45"/>
                      <a:pt x="10" y="28"/>
                    </a:cubicBezTo>
                    <a:cubicBezTo>
                      <a:pt x="10" y="5"/>
                      <a:pt x="10" y="5"/>
                      <a:pt x="10" y="5"/>
                    </a:cubicBezTo>
                    <a:cubicBezTo>
                      <a:pt x="10" y="2"/>
                      <a:pt x="8" y="0"/>
                      <a:pt x="5" y="0"/>
                    </a:cubicBezTo>
                    <a:cubicBezTo>
                      <a:pt x="2" y="0"/>
                      <a:pt x="0" y="2"/>
                      <a:pt x="0" y="5"/>
                    </a:cubicBezTo>
                    <a:cubicBezTo>
                      <a:pt x="0" y="28"/>
                      <a:pt x="0" y="28"/>
                      <a:pt x="0" y="28"/>
                    </a:cubicBezTo>
                    <a:cubicBezTo>
                      <a:pt x="0" y="49"/>
                      <a:pt x="18" y="67"/>
                      <a:pt x="40" y="69"/>
                    </a:cubicBezTo>
                    <a:cubicBezTo>
                      <a:pt x="40" y="84"/>
                      <a:pt x="40" y="84"/>
                      <a:pt x="40" y="84"/>
                    </a:cubicBezTo>
                    <a:cubicBezTo>
                      <a:pt x="20" y="84"/>
                      <a:pt x="20" y="84"/>
                      <a:pt x="20" y="84"/>
                    </a:cubicBezTo>
                    <a:cubicBezTo>
                      <a:pt x="18" y="84"/>
                      <a:pt x="15" y="86"/>
                      <a:pt x="15" y="89"/>
                    </a:cubicBezTo>
                    <a:cubicBezTo>
                      <a:pt x="15" y="92"/>
                      <a:pt x="18" y="94"/>
                      <a:pt x="20" y="94"/>
                    </a:cubicBezTo>
                    <a:cubicBezTo>
                      <a:pt x="70" y="94"/>
                      <a:pt x="70" y="94"/>
                      <a:pt x="70" y="94"/>
                    </a:cubicBezTo>
                    <a:cubicBezTo>
                      <a:pt x="73" y="94"/>
                      <a:pt x="75" y="92"/>
                      <a:pt x="75" y="89"/>
                    </a:cubicBezTo>
                    <a:cubicBezTo>
                      <a:pt x="75" y="86"/>
                      <a:pt x="73" y="84"/>
                      <a:pt x="70" y="84"/>
                    </a:cubicBezTo>
                    <a:cubicBezTo>
                      <a:pt x="50" y="84"/>
                      <a:pt x="50" y="84"/>
                      <a:pt x="50" y="84"/>
                    </a:cubicBezTo>
                    <a:cubicBezTo>
                      <a:pt x="50" y="69"/>
                      <a:pt x="50" y="69"/>
                      <a:pt x="50" y="69"/>
                    </a:cubicBezTo>
                    <a:cubicBezTo>
                      <a:pt x="73" y="67"/>
                      <a:pt x="91" y="49"/>
                      <a:pt x="91" y="28"/>
                    </a:cubicBezTo>
                    <a:cubicBezTo>
                      <a:pt x="91" y="5"/>
                      <a:pt x="91" y="5"/>
                      <a:pt x="91" y="5"/>
                    </a:cubicBezTo>
                    <a:cubicBezTo>
                      <a:pt x="91" y="3"/>
                      <a:pt x="88" y="0"/>
                      <a:pt x="86" y="0"/>
                    </a:cubicBezTo>
                    <a:close/>
                  </a:path>
                </a:pathLst>
              </a:cu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64" tIns="34282" rIns="68564" bIns="34282" numCol="1" spcCol="0" rtlCol="0" fromWordArt="0" anchor="ctr" anchorCtr="0" forceAA="0" compatLnSpc="1">
                <a:noAutofit/>
              </a:bodyPr>
              <a:lstStyle/>
              <a:p>
                <a:pPr algn="dist" fontAlgn="base">
                  <a:spcBef>
                    <a:spcPct val="0"/>
                  </a:spcBef>
                  <a:spcAft>
                    <a:spcPct val="0"/>
                  </a:spcAft>
                </a:pPr>
                <a:endParaRPr lang="zh-CN" altLang="en-US" sz="1200" dirty="0">
                  <a:solidFill>
                    <a:prstClr val="black">
                      <a:lumMod val="65000"/>
                      <a:lumOff val="35000"/>
                    </a:prstClr>
                  </a:solidFill>
                  <a:latin typeface="微软雅黑" panose="020B0503020204020204" pitchFamily="34" charset="-122"/>
                  <a:ea typeface="微软雅黑" panose="020B0503020204020204" pitchFamily="34" charset="-122"/>
                  <a:cs typeface="+mn-ea"/>
                  <a:sym typeface="+mn-lt"/>
                </a:endParaRPr>
              </a:p>
            </p:txBody>
          </p:sp>
        </p:grpSp>
        <p:sp>
          <p:nvSpPr>
            <p:cNvPr id="22" name="Text Box 20"/>
            <p:cNvSpPr txBox="1"/>
            <p:nvPr/>
          </p:nvSpPr>
          <p:spPr bwMode="auto">
            <a:xfrm>
              <a:off x="6959499" y="4236939"/>
              <a:ext cx="4987172" cy="367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zh-CN" altLang="en-US" sz="1200" dirty="0">
                  <a:solidFill>
                    <a:schemeClr val="tx1">
                      <a:lumMod val="85000"/>
                      <a:lumOff val="15000"/>
                    </a:schemeClr>
                  </a:solidFill>
                  <a:latin typeface="微软雅黑" panose="020B0503020204020204" pitchFamily="34" charset="-122"/>
                  <a:ea typeface="微软雅黑" panose="020B0503020204020204" pitchFamily="34" charset="-122"/>
                  <a:cs typeface="+mn-ea"/>
                  <a:sym typeface="+mn-lt"/>
                </a:rPr>
                <a:t>单位：厦门市集美区税务局    财税</a:t>
              </a:r>
              <a:r>
                <a:rPr lang="en-US" altLang="zh-CN" sz="1200" dirty="0">
                  <a:solidFill>
                    <a:schemeClr val="tx1">
                      <a:lumMod val="85000"/>
                      <a:lumOff val="15000"/>
                    </a:schemeClr>
                  </a:solidFill>
                  <a:latin typeface="微软雅黑" panose="020B0503020204020204" pitchFamily="34" charset="-122"/>
                  <a:ea typeface="微软雅黑" panose="020B0503020204020204" pitchFamily="34" charset="-122"/>
                  <a:cs typeface="+mn-ea"/>
                  <a:sym typeface="+mn-lt"/>
                </a:rPr>
                <a:t>-</a:t>
              </a:r>
              <a:r>
                <a:rPr lang="en-US" altLang="zh-CN" sz="1200" dirty="0">
                  <a:solidFill>
                    <a:schemeClr val="tx1">
                      <a:lumMod val="85000"/>
                      <a:lumOff val="15000"/>
                    </a:schemeClr>
                  </a:solidFill>
                  <a:latin typeface="微软雅黑" panose="020B0503020204020204" pitchFamily="34" charset="-122"/>
                  <a:ea typeface="微软雅黑" panose="020B0503020204020204" pitchFamily="34" charset="-122"/>
                  <a:cs typeface="+mn-ea"/>
                  <a:sym typeface="+mn-lt"/>
                  <a:hlinkClick r:id="rId2" tooltip=""/>
                </a:rPr>
                <a:t>www.caishui.org</a:t>
              </a:r>
              <a:endParaRPr lang="en-US" altLang="zh-CN" sz="1200" dirty="0">
                <a:solidFill>
                  <a:schemeClr val="tx1">
                    <a:lumMod val="85000"/>
                    <a:lumOff val="15000"/>
                  </a:schemeClr>
                </a:solidFill>
                <a:latin typeface="微软雅黑" panose="020B0503020204020204" pitchFamily="34" charset="-122"/>
                <a:ea typeface="微软雅黑" panose="020B0503020204020204" pitchFamily="34" charset="-122"/>
                <a:cs typeface="+mn-ea"/>
                <a:sym typeface="+mn-lt"/>
              </a:endParaRPr>
            </a:p>
          </p:txBody>
        </p:sp>
        <p:sp>
          <p:nvSpPr>
            <p:cNvPr id="23" name="Oval 10"/>
            <p:cNvSpPr/>
            <p:nvPr/>
          </p:nvSpPr>
          <p:spPr bwMode="auto">
            <a:xfrm>
              <a:off x="4551668" y="4259514"/>
              <a:ext cx="219347" cy="219347"/>
            </a:xfrm>
            <a:prstGeom prst="ellipse">
              <a:avLst/>
            </a:prstGeom>
            <a:solidFill>
              <a:srgbClr val="123E61"/>
            </a:solidFill>
            <a:ln>
              <a:noFill/>
            </a:ln>
            <a:effectLst/>
          </p:spPr>
          <p:txBody>
            <a:bodyPr wrap="none" anchor="ctr"/>
            <a:lstStyle/>
            <a:p>
              <a:pPr algn="ctr" fontAlgn="base">
                <a:spcBef>
                  <a:spcPct val="0"/>
                </a:spcBef>
                <a:spcAft>
                  <a:spcPct val="0"/>
                </a:spcAft>
              </a:pPr>
              <a:endParaRPr lang="zh-CN" altLang="en-US" sz="600" dirty="0">
                <a:solidFill>
                  <a:srgbClr val="FFFDEF"/>
                </a:solidFill>
                <a:latin typeface="微软雅黑" panose="020B0503020204020204" pitchFamily="34" charset="-122"/>
                <a:ea typeface="微软雅黑" panose="020B0503020204020204" pitchFamily="34" charset="-122"/>
                <a:cs typeface="+mn-ea"/>
                <a:sym typeface="+mn-lt"/>
              </a:endParaRPr>
            </a:p>
          </p:txBody>
        </p:sp>
        <p:grpSp>
          <p:nvGrpSpPr>
            <p:cNvPr id="24" name="组合 23"/>
            <p:cNvGrpSpPr/>
            <p:nvPr/>
          </p:nvGrpSpPr>
          <p:grpSpPr>
            <a:xfrm>
              <a:off x="4611357" y="4307395"/>
              <a:ext cx="100336" cy="114060"/>
              <a:chOff x="860980" y="3583766"/>
              <a:chExt cx="100336" cy="114060"/>
            </a:xfrm>
            <a:solidFill>
              <a:schemeClr val="accent1"/>
            </a:solidFill>
          </p:grpSpPr>
          <p:sp>
            <p:nvSpPr>
              <p:cNvPr id="26" name="Freeform 12"/>
              <p:cNvSpPr/>
              <p:nvPr/>
            </p:nvSpPr>
            <p:spPr bwMode="auto">
              <a:xfrm>
                <a:off x="884050" y="3583766"/>
                <a:ext cx="53830" cy="53740"/>
              </a:xfrm>
              <a:custGeom>
                <a:avLst/>
                <a:gdLst>
                  <a:gd name="T0" fmla="*/ 31 w 62"/>
                  <a:gd name="T1" fmla="*/ 62 h 62"/>
                  <a:gd name="T2" fmla="*/ 0 w 62"/>
                  <a:gd name="T3" fmla="*/ 31 h 62"/>
                  <a:gd name="T4" fmla="*/ 31 w 62"/>
                  <a:gd name="T5" fmla="*/ 0 h 62"/>
                  <a:gd name="T6" fmla="*/ 62 w 62"/>
                  <a:gd name="T7" fmla="*/ 31 h 62"/>
                  <a:gd name="T8" fmla="*/ 31 w 62"/>
                  <a:gd name="T9" fmla="*/ 62 h 62"/>
                  <a:gd name="T10" fmla="*/ 31 w 62"/>
                  <a:gd name="T11" fmla="*/ 11 h 62"/>
                  <a:gd name="T12" fmla="*/ 11 w 62"/>
                  <a:gd name="T13" fmla="*/ 31 h 62"/>
                  <a:gd name="T14" fmla="*/ 31 w 62"/>
                  <a:gd name="T15" fmla="*/ 51 h 62"/>
                  <a:gd name="T16" fmla="*/ 51 w 62"/>
                  <a:gd name="T17" fmla="*/ 31 h 62"/>
                  <a:gd name="T18" fmla="*/ 31 w 62"/>
                  <a:gd name="T19" fmla="*/ 1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2" h="62">
                    <a:moveTo>
                      <a:pt x="31" y="62"/>
                    </a:moveTo>
                    <a:cubicBezTo>
                      <a:pt x="14" y="62"/>
                      <a:pt x="0" y="48"/>
                      <a:pt x="0" y="31"/>
                    </a:cubicBezTo>
                    <a:cubicBezTo>
                      <a:pt x="0" y="14"/>
                      <a:pt x="14" y="0"/>
                      <a:pt x="31" y="0"/>
                    </a:cubicBezTo>
                    <a:cubicBezTo>
                      <a:pt x="48" y="0"/>
                      <a:pt x="62" y="14"/>
                      <a:pt x="62" y="31"/>
                    </a:cubicBezTo>
                    <a:cubicBezTo>
                      <a:pt x="62" y="48"/>
                      <a:pt x="48" y="62"/>
                      <a:pt x="31" y="62"/>
                    </a:cubicBezTo>
                    <a:close/>
                    <a:moveTo>
                      <a:pt x="31" y="11"/>
                    </a:moveTo>
                    <a:cubicBezTo>
                      <a:pt x="20" y="11"/>
                      <a:pt x="11" y="20"/>
                      <a:pt x="11" y="31"/>
                    </a:cubicBezTo>
                    <a:cubicBezTo>
                      <a:pt x="11" y="42"/>
                      <a:pt x="20" y="51"/>
                      <a:pt x="31" y="51"/>
                    </a:cubicBezTo>
                    <a:cubicBezTo>
                      <a:pt x="42" y="51"/>
                      <a:pt x="51" y="42"/>
                      <a:pt x="51" y="31"/>
                    </a:cubicBezTo>
                    <a:cubicBezTo>
                      <a:pt x="51" y="20"/>
                      <a:pt x="42" y="11"/>
                      <a:pt x="31" y="11"/>
                    </a:cubicBezTo>
                    <a:close/>
                  </a:path>
                </a:pathLst>
              </a:cu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64" tIns="34282" rIns="68564" bIns="34282" numCol="1" spcCol="0" rtlCol="0" fromWordArt="0" anchor="ctr" anchorCtr="0" forceAA="0" compatLnSpc="1">
                <a:noAutofit/>
              </a:bodyPr>
              <a:lstStyle/>
              <a:p>
                <a:pPr algn="dist" fontAlgn="base">
                  <a:spcBef>
                    <a:spcPct val="0"/>
                  </a:spcBef>
                  <a:spcAft>
                    <a:spcPct val="0"/>
                  </a:spcAft>
                </a:pPr>
                <a:endParaRPr lang="zh-CN" altLang="en-US" sz="1200" dirty="0">
                  <a:solidFill>
                    <a:prstClr val="black">
                      <a:lumMod val="65000"/>
                      <a:lumOff val="35000"/>
                    </a:prstClr>
                  </a:solidFill>
                  <a:latin typeface="微软雅黑" panose="020B0503020204020204" pitchFamily="34" charset="-122"/>
                  <a:ea typeface="微软雅黑" panose="020B0503020204020204" pitchFamily="34" charset="-122"/>
                  <a:cs typeface="+mn-ea"/>
                  <a:sym typeface="+mn-lt"/>
                </a:endParaRPr>
              </a:p>
            </p:txBody>
          </p:sp>
          <p:sp>
            <p:nvSpPr>
              <p:cNvPr id="27" name="Freeform 13"/>
              <p:cNvSpPr/>
              <p:nvPr/>
            </p:nvSpPr>
            <p:spPr bwMode="auto">
              <a:xfrm>
                <a:off x="860980" y="3643355"/>
                <a:ext cx="100336" cy="54471"/>
              </a:xfrm>
              <a:custGeom>
                <a:avLst/>
                <a:gdLst>
                  <a:gd name="T0" fmla="*/ 111 w 116"/>
                  <a:gd name="T1" fmla="*/ 63 h 63"/>
                  <a:gd name="T2" fmla="*/ 105 w 116"/>
                  <a:gd name="T3" fmla="*/ 58 h 63"/>
                  <a:gd name="T4" fmla="*/ 58 w 116"/>
                  <a:gd name="T5" fmla="*/ 11 h 63"/>
                  <a:gd name="T6" fmla="*/ 11 w 116"/>
                  <a:gd name="T7" fmla="*/ 58 h 63"/>
                  <a:gd name="T8" fmla="*/ 6 w 116"/>
                  <a:gd name="T9" fmla="*/ 63 h 63"/>
                  <a:gd name="T10" fmla="*/ 0 w 116"/>
                  <a:gd name="T11" fmla="*/ 58 h 63"/>
                  <a:gd name="T12" fmla="*/ 58 w 116"/>
                  <a:gd name="T13" fmla="*/ 0 h 63"/>
                  <a:gd name="T14" fmla="*/ 116 w 116"/>
                  <a:gd name="T15" fmla="*/ 58 h 63"/>
                  <a:gd name="T16" fmla="*/ 111 w 116"/>
                  <a:gd name="T17"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63">
                    <a:moveTo>
                      <a:pt x="111" y="63"/>
                    </a:moveTo>
                    <a:cubicBezTo>
                      <a:pt x="108" y="63"/>
                      <a:pt x="105" y="61"/>
                      <a:pt x="105" y="58"/>
                    </a:cubicBezTo>
                    <a:cubicBezTo>
                      <a:pt x="105" y="32"/>
                      <a:pt x="84" y="11"/>
                      <a:pt x="58" y="11"/>
                    </a:cubicBezTo>
                    <a:cubicBezTo>
                      <a:pt x="32" y="11"/>
                      <a:pt x="11" y="32"/>
                      <a:pt x="11" y="58"/>
                    </a:cubicBezTo>
                    <a:cubicBezTo>
                      <a:pt x="11" y="61"/>
                      <a:pt x="9" y="63"/>
                      <a:pt x="6" y="63"/>
                    </a:cubicBezTo>
                    <a:cubicBezTo>
                      <a:pt x="3" y="63"/>
                      <a:pt x="0" y="61"/>
                      <a:pt x="0" y="58"/>
                    </a:cubicBezTo>
                    <a:cubicBezTo>
                      <a:pt x="0" y="26"/>
                      <a:pt x="26" y="0"/>
                      <a:pt x="58" y="0"/>
                    </a:cubicBezTo>
                    <a:cubicBezTo>
                      <a:pt x="90" y="0"/>
                      <a:pt x="116" y="26"/>
                      <a:pt x="116" y="58"/>
                    </a:cubicBezTo>
                    <a:cubicBezTo>
                      <a:pt x="116" y="61"/>
                      <a:pt x="114" y="63"/>
                      <a:pt x="111" y="63"/>
                    </a:cubicBezTo>
                    <a:close/>
                  </a:path>
                </a:pathLst>
              </a:cu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64" tIns="34282" rIns="68564" bIns="34282" numCol="1" spcCol="0" rtlCol="0" fromWordArt="0" anchor="ctr" anchorCtr="0" forceAA="0" compatLnSpc="1">
                <a:noAutofit/>
              </a:bodyPr>
              <a:lstStyle/>
              <a:p>
                <a:pPr algn="dist" fontAlgn="base">
                  <a:spcBef>
                    <a:spcPct val="0"/>
                  </a:spcBef>
                  <a:spcAft>
                    <a:spcPct val="0"/>
                  </a:spcAft>
                </a:pPr>
                <a:endParaRPr lang="zh-CN" altLang="en-US" sz="1200" dirty="0">
                  <a:solidFill>
                    <a:prstClr val="black">
                      <a:lumMod val="65000"/>
                      <a:lumOff val="35000"/>
                    </a:prstClr>
                  </a:solidFill>
                  <a:latin typeface="微软雅黑" panose="020B0503020204020204" pitchFamily="34" charset="-122"/>
                  <a:ea typeface="微软雅黑" panose="020B0503020204020204" pitchFamily="34" charset="-122"/>
                  <a:cs typeface="+mn-ea"/>
                  <a:sym typeface="+mn-lt"/>
                </a:endParaRPr>
              </a:p>
            </p:txBody>
          </p:sp>
        </p:grpSp>
        <p:sp>
          <p:nvSpPr>
            <p:cNvPr id="25" name="矩形 24"/>
            <p:cNvSpPr/>
            <p:nvPr/>
          </p:nvSpPr>
          <p:spPr>
            <a:xfrm>
              <a:off x="4770877" y="4236939"/>
              <a:ext cx="1477669" cy="36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zh-CN" altLang="en-US" sz="1200" dirty="0">
                  <a:solidFill>
                    <a:schemeClr val="tx1">
                      <a:lumMod val="85000"/>
                      <a:lumOff val="15000"/>
                    </a:schemeClr>
                  </a:solidFill>
                  <a:latin typeface="微软雅黑" panose="020B0503020204020204" pitchFamily="34" charset="-122"/>
                  <a:ea typeface="微软雅黑" panose="020B0503020204020204" pitchFamily="34" charset="-122"/>
                  <a:cs typeface="+mn-ea"/>
                  <a:sym typeface="+mn-lt"/>
                </a:rPr>
                <a:t>汇报人：黄倩</a:t>
              </a:r>
              <a:endParaRPr lang="zh-CN" altLang="en-US" sz="1200" dirty="0">
                <a:solidFill>
                  <a:schemeClr val="tx1">
                    <a:lumMod val="85000"/>
                    <a:lumOff val="15000"/>
                  </a:schemeClr>
                </a:solidFill>
                <a:latin typeface="微软雅黑" panose="020B0503020204020204" pitchFamily="34" charset="-122"/>
                <a:ea typeface="微软雅黑" panose="020B0503020204020204" pitchFamily="34" charset="-122"/>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p:cTn id="7" dur="500" fill="hold"/>
                                        <p:tgtEl>
                                          <p:spTgt spid="72"/>
                                        </p:tgtEl>
                                        <p:attrNameLst>
                                          <p:attrName>ppt_w</p:attrName>
                                        </p:attrNameLst>
                                      </p:cBhvr>
                                      <p:tavLst>
                                        <p:tav tm="0">
                                          <p:val>
                                            <p:fltVal val="0"/>
                                          </p:val>
                                        </p:tav>
                                        <p:tav tm="100000">
                                          <p:val>
                                            <p:strVal val="#ppt_w"/>
                                          </p:val>
                                        </p:tav>
                                      </p:tavLst>
                                    </p:anim>
                                    <p:anim calcmode="lin" valueType="num">
                                      <p:cBhvr>
                                        <p:cTn id="8" dur="500" fill="hold"/>
                                        <p:tgtEl>
                                          <p:spTgt spid="72"/>
                                        </p:tgtEl>
                                        <p:attrNameLst>
                                          <p:attrName>ppt_h</p:attrName>
                                        </p:attrNameLst>
                                      </p:cBhvr>
                                      <p:tavLst>
                                        <p:tav tm="0">
                                          <p:val>
                                            <p:fltVal val="0"/>
                                          </p:val>
                                        </p:tav>
                                        <p:tav tm="100000">
                                          <p:val>
                                            <p:strVal val="#ppt_h"/>
                                          </p:val>
                                        </p:tav>
                                      </p:tavLst>
                                    </p:anim>
                                    <p:anim calcmode="lin" valueType="num">
                                      <p:cBhvr>
                                        <p:cTn id="9" dur="500" fill="hold"/>
                                        <p:tgtEl>
                                          <p:spTgt spid="72"/>
                                        </p:tgtEl>
                                        <p:attrNameLst>
                                          <p:attrName>ppt_x</p:attrName>
                                        </p:attrNameLst>
                                      </p:cBhvr>
                                      <p:tavLst>
                                        <p:tav tm="0">
                                          <p:val>
                                            <p:fltVal val="0.5"/>
                                          </p:val>
                                        </p:tav>
                                        <p:tav tm="100000">
                                          <p:val>
                                            <p:strVal val="#ppt_x"/>
                                          </p:val>
                                        </p:tav>
                                      </p:tavLst>
                                    </p:anim>
                                    <p:anim calcmode="lin" valueType="num">
                                      <p:cBhvr>
                                        <p:cTn id="10" dur="500" fill="hold"/>
                                        <p:tgtEl>
                                          <p:spTgt spid="72"/>
                                        </p:tgtEl>
                                        <p:attrNameLst>
                                          <p:attrName>ppt_y</p:attrName>
                                        </p:attrNameLst>
                                      </p:cBhvr>
                                      <p:tavLst>
                                        <p:tav tm="0">
                                          <p:val>
                                            <p:fltVal val="0.5"/>
                                          </p:val>
                                        </p:tav>
                                        <p:tav tm="100000">
                                          <p:val>
                                            <p:strVal val="#ppt_y"/>
                                          </p:val>
                                        </p:tav>
                                      </p:tavLst>
                                    </p:anim>
                                  </p:childTnLst>
                                </p:cTn>
                              </p:par>
                              <p:par>
                                <p:cTn id="11" presetID="23" presetClass="entr" presetSubtype="528" fill="hold" nodeType="withEffect">
                                  <p:stCondLst>
                                    <p:cond delay="300"/>
                                  </p:stCondLst>
                                  <p:childTnLst>
                                    <p:set>
                                      <p:cBhvr>
                                        <p:cTn id="12" dur="1" fill="hold">
                                          <p:stCondLst>
                                            <p:cond delay="0"/>
                                          </p:stCondLst>
                                        </p:cTn>
                                        <p:tgtEl>
                                          <p:spTgt spid="75"/>
                                        </p:tgtEl>
                                        <p:attrNameLst>
                                          <p:attrName>style.visibility</p:attrName>
                                        </p:attrNameLst>
                                      </p:cBhvr>
                                      <p:to>
                                        <p:strVal val="visible"/>
                                      </p:to>
                                    </p:set>
                                    <p:anim calcmode="lin" valueType="num">
                                      <p:cBhvr>
                                        <p:cTn id="13" dur="500" fill="hold"/>
                                        <p:tgtEl>
                                          <p:spTgt spid="75"/>
                                        </p:tgtEl>
                                        <p:attrNameLst>
                                          <p:attrName>ppt_w</p:attrName>
                                        </p:attrNameLst>
                                      </p:cBhvr>
                                      <p:tavLst>
                                        <p:tav tm="0">
                                          <p:val>
                                            <p:fltVal val="0"/>
                                          </p:val>
                                        </p:tav>
                                        <p:tav tm="100000">
                                          <p:val>
                                            <p:strVal val="#ppt_w"/>
                                          </p:val>
                                        </p:tav>
                                      </p:tavLst>
                                    </p:anim>
                                    <p:anim calcmode="lin" valueType="num">
                                      <p:cBhvr>
                                        <p:cTn id="14" dur="500" fill="hold"/>
                                        <p:tgtEl>
                                          <p:spTgt spid="75"/>
                                        </p:tgtEl>
                                        <p:attrNameLst>
                                          <p:attrName>ppt_h</p:attrName>
                                        </p:attrNameLst>
                                      </p:cBhvr>
                                      <p:tavLst>
                                        <p:tav tm="0">
                                          <p:val>
                                            <p:fltVal val="0"/>
                                          </p:val>
                                        </p:tav>
                                        <p:tav tm="100000">
                                          <p:val>
                                            <p:strVal val="#ppt_h"/>
                                          </p:val>
                                        </p:tav>
                                      </p:tavLst>
                                    </p:anim>
                                    <p:anim calcmode="lin" valueType="num">
                                      <p:cBhvr>
                                        <p:cTn id="15" dur="500" fill="hold"/>
                                        <p:tgtEl>
                                          <p:spTgt spid="75"/>
                                        </p:tgtEl>
                                        <p:attrNameLst>
                                          <p:attrName>ppt_x</p:attrName>
                                        </p:attrNameLst>
                                      </p:cBhvr>
                                      <p:tavLst>
                                        <p:tav tm="0">
                                          <p:val>
                                            <p:fltVal val="0.5"/>
                                          </p:val>
                                        </p:tav>
                                        <p:tav tm="100000">
                                          <p:val>
                                            <p:strVal val="#ppt_x"/>
                                          </p:val>
                                        </p:tav>
                                      </p:tavLst>
                                    </p:anim>
                                    <p:anim calcmode="lin" valueType="num">
                                      <p:cBhvr>
                                        <p:cTn id="16" dur="500" fill="hold"/>
                                        <p:tgtEl>
                                          <p:spTgt spid="75"/>
                                        </p:tgtEl>
                                        <p:attrNameLst>
                                          <p:attrName>ppt_y</p:attrName>
                                        </p:attrNameLst>
                                      </p:cBhvr>
                                      <p:tavLst>
                                        <p:tav tm="0">
                                          <p:val>
                                            <p:fltVal val="0.5"/>
                                          </p:val>
                                        </p:tav>
                                        <p:tav tm="100000">
                                          <p:val>
                                            <p:strVal val="#ppt_y"/>
                                          </p:val>
                                        </p:tav>
                                      </p:tavLst>
                                    </p:anim>
                                  </p:childTnLst>
                                </p:cTn>
                              </p:par>
                              <p:par>
                                <p:cTn id="17" presetID="23" presetClass="entr" presetSubtype="528" fill="hold" nodeType="withEffect">
                                  <p:stCondLst>
                                    <p:cond delay="700"/>
                                  </p:stCondLst>
                                  <p:childTnLst>
                                    <p:set>
                                      <p:cBhvr>
                                        <p:cTn id="18" dur="1" fill="hold">
                                          <p:stCondLst>
                                            <p:cond delay="0"/>
                                          </p:stCondLst>
                                        </p:cTn>
                                        <p:tgtEl>
                                          <p:spTgt spid="78"/>
                                        </p:tgtEl>
                                        <p:attrNameLst>
                                          <p:attrName>style.visibility</p:attrName>
                                        </p:attrNameLst>
                                      </p:cBhvr>
                                      <p:to>
                                        <p:strVal val="visible"/>
                                      </p:to>
                                    </p:set>
                                    <p:anim calcmode="lin" valueType="num">
                                      <p:cBhvr>
                                        <p:cTn id="19" dur="500" fill="hold"/>
                                        <p:tgtEl>
                                          <p:spTgt spid="78"/>
                                        </p:tgtEl>
                                        <p:attrNameLst>
                                          <p:attrName>ppt_w</p:attrName>
                                        </p:attrNameLst>
                                      </p:cBhvr>
                                      <p:tavLst>
                                        <p:tav tm="0">
                                          <p:val>
                                            <p:fltVal val="0"/>
                                          </p:val>
                                        </p:tav>
                                        <p:tav tm="100000">
                                          <p:val>
                                            <p:strVal val="#ppt_w"/>
                                          </p:val>
                                        </p:tav>
                                      </p:tavLst>
                                    </p:anim>
                                    <p:anim calcmode="lin" valueType="num">
                                      <p:cBhvr>
                                        <p:cTn id="20" dur="500" fill="hold"/>
                                        <p:tgtEl>
                                          <p:spTgt spid="78"/>
                                        </p:tgtEl>
                                        <p:attrNameLst>
                                          <p:attrName>ppt_h</p:attrName>
                                        </p:attrNameLst>
                                      </p:cBhvr>
                                      <p:tavLst>
                                        <p:tav tm="0">
                                          <p:val>
                                            <p:fltVal val="0"/>
                                          </p:val>
                                        </p:tav>
                                        <p:tav tm="100000">
                                          <p:val>
                                            <p:strVal val="#ppt_h"/>
                                          </p:val>
                                        </p:tav>
                                      </p:tavLst>
                                    </p:anim>
                                    <p:anim calcmode="lin" valueType="num">
                                      <p:cBhvr>
                                        <p:cTn id="21" dur="500" fill="hold"/>
                                        <p:tgtEl>
                                          <p:spTgt spid="78"/>
                                        </p:tgtEl>
                                        <p:attrNameLst>
                                          <p:attrName>ppt_x</p:attrName>
                                        </p:attrNameLst>
                                      </p:cBhvr>
                                      <p:tavLst>
                                        <p:tav tm="0">
                                          <p:val>
                                            <p:fltVal val="0.5"/>
                                          </p:val>
                                        </p:tav>
                                        <p:tav tm="100000">
                                          <p:val>
                                            <p:strVal val="#ppt_x"/>
                                          </p:val>
                                        </p:tav>
                                      </p:tavLst>
                                    </p:anim>
                                    <p:anim calcmode="lin" valueType="num">
                                      <p:cBhvr>
                                        <p:cTn id="22" dur="500" fill="hold"/>
                                        <p:tgtEl>
                                          <p:spTgt spid="78"/>
                                        </p:tgtEl>
                                        <p:attrNameLst>
                                          <p:attrName>ppt_y</p:attrName>
                                        </p:attrNameLst>
                                      </p:cBhvr>
                                      <p:tavLst>
                                        <p:tav tm="0">
                                          <p:val>
                                            <p:fltVal val="0.5"/>
                                          </p:val>
                                        </p:tav>
                                        <p:tav tm="100000">
                                          <p:val>
                                            <p:strVal val="#ppt_y"/>
                                          </p:val>
                                        </p:tav>
                                      </p:tavLst>
                                    </p:anim>
                                  </p:childTnLst>
                                </p:cTn>
                              </p:par>
                              <p:par>
                                <p:cTn id="23" presetID="23" presetClass="entr" presetSubtype="528" fill="hold" nodeType="withEffect">
                                  <p:stCondLst>
                                    <p:cond delay="300"/>
                                  </p:stCondLst>
                                  <p:childTnLst>
                                    <p:set>
                                      <p:cBhvr>
                                        <p:cTn id="24" dur="1" fill="hold">
                                          <p:stCondLst>
                                            <p:cond delay="0"/>
                                          </p:stCondLst>
                                        </p:cTn>
                                        <p:tgtEl>
                                          <p:spTgt spid="81"/>
                                        </p:tgtEl>
                                        <p:attrNameLst>
                                          <p:attrName>style.visibility</p:attrName>
                                        </p:attrNameLst>
                                      </p:cBhvr>
                                      <p:to>
                                        <p:strVal val="visible"/>
                                      </p:to>
                                    </p:set>
                                    <p:anim calcmode="lin" valueType="num">
                                      <p:cBhvr>
                                        <p:cTn id="25" dur="500" fill="hold"/>
                                        <p:tgtEl>
                                          <p:spTgt spid="81"/>
                                        </p:tgtEl>
                                        <p:attrNameLst>
                                          <p:attrName>ppt_w</p:attrName>
                                        </p:attrNameLst>
                                      </p:cBhvr>
                                      <p:tavLst>
                                        <p:tav tm="0">
                                          <p:val>
                                            <p:fltVal val="0"/>
                                          </p:val>
                                        </p:tav>
                                        <p:tav tm="100000">
                                          <p:val>
                                            <p:strVal val="#ppt_w"/>
                                          </p:val>
                                        </p:tav>
                                      </p:tavLst>
                                    </p:anim>
                                    <p:anim calcmode="lin" valueType="num">
                                      <p:cBhvr>
                                        <p:cTn id="26" dur="500" fill="hold"/>
                                        <p:tgtEl>
                                          <p:spTgt spid="81"/>
                                        </p:tgtEl>
                                        <p:attrNameLst>
                                          <p:attrName>ppt_h</p:attrName>
                                        </p:attrNameLst>
                                      </p:cBhvr>
                                      <p:tavLst>
                                        <p:tav tm="0">
                                          <p:val>
                                            <p:fltVal val="0"/>
                                          </p:val>
                                        </p:tav>
                                        <p:tav tm="100000">
                                          <p:val>
                                            <p:strVal val="#ppt_h"/>
                                          </p:val>
                                        </p:tav>
                                      </p:tavLst>
                                    </p:anim>
                                    <p:anim calcmode="lin" valueType="num">
                                      <p:cBhvr>
                                        <p:cTn id="27" dur="500" fill="hold"/>
                                        <p:tgtEl>
                                          <p:spTgt spid="81"/>
                                        </p:tgtEl>
                                        <p:attrNameLst>
                                          <p:attrName>ppt_x</p:attrName>
                                        </p:attrNameLst>
                                      </p:cBhvr>
                                      <p:tavLst>
                                        <p:tav tm="0">
                                          <p:val>
                                            <p:fltVal val="0.5"/>
                                          </p:val>
                                        </p:tav>
                                        <p:tav tm="100000">
                                          <p:val>
                                            <p:strVal val="#ppt_x"/>
                                          </p:val>
                                        </p:tav>
                                      </p:tavLst>
                                    </p:anim>
                                    <p:anim calcmode="lin" valueType="num">
                                      <p:cBhvr>
                                        <p:cTn id="28" dur="500" fill="hold"/>
                                        <p:tgtEl>
                                          <p:spTgt spid="81"/>
                                        </p:tgtEl>
                                        <p:attrNameLst>
                                          <p:attrName>ppt_y</p:attrName>
                                        </p:attrNameLst>
                                      </p:cBhvr>
                                      <p:tavLst>
                                        <p:tav tm="0">
                                          <p:val>
                                            <p:fltVal val="0.5"/>
                                          </p:val>
                                        </p:tav>
                                        <p:tav tm="100000">
                                          <p:val>
                                            <p:strVal val="#ppt_y"/>
                                          </p:val>
                                        </p:tav>
                                      </p:tavLst>
                                    </p:anim>
                                  </p:childTnLst>
                                </p:cTn>
                              </p:par>
                              <p:par>
                                <p:cTn id="29" presetID="23" presetClass="entr" presetSubtype="528" fill="hold" nodeType="withEffect">
                                  <p:stCondLst>
                                    <p:cond delay="100"/>
                                  </p:stCondLst>
                                  <p:childTnLst>
                                    <p:set>
                                      <p:cBhvr>
                                        <p:cTn id="30" dur="1" fill="hold">
                                          <p:stCondLst>
                                            <p:cond delay="0"/>
                                          </p:stCondLst>
                                        </p:cTn>
                                        <p:tgtEl>
                                          <p:spTgt spid="84"/>
                                        </p:tgtEl>
                                        <p:attrNameLst>
                                          <p:attrName>style.visibility</p:attrName>
                                        </p:attrNameLst>
                                      </p:cBhvr>
                                      <p:to>
                                        <p:strVal val="visible"/>
                                      </p:to>
                                    </p:set>
                                    <p:anim calcmode="lin" valueType="num">
                                      <p:cBhvr>
                                        <p:cTn id="31" dur="500" fill="hold"/>
                                        <p:tgtEl>
                                          <p:spTgt spid="84"/>
                                        </p:tgtEl>
                                        <p:attrNameLst>
                                          <p:attrName>ppt_w</p:attrName>
                                        </p:attrNameLst>
                                      </p:cBhvr>
                                      <p:tavLst>
                                        <p:tav tm="0">
                                          <p:val>
                                            <p:fltVal val="0"/>
                                          </p:val>
                                        </p:tav>
                                        <p:tav tm="100000">
                                          <p:val>
                                            <p:strVal val="#ppt_w"/>
                                          </p:val>
                                        </p:tav>
                                      </p:tavLst>
                                    </p:anim>
                                    <p:anim calcmode="lin" valueType="num">
                                      <p:cBhvr>
                                        <p:cTn id="32" dur="500" fill="hold"/>
                                        <p:tgtEl>
                                          <p:spTgt spid="84"/>
                                        </p:tgtEl>
                                        <p:attrNameLst>
                                          <p:attrName>ppt_h</p:attrName>
                                        </p:attrNameLst>
                                      </p:cBhvr>
                                      <p:tavLst>
                                        <p:tav tm="0">
                                          <p:val>
                                            <p:fltVal val="0"/>
                                          </p:val>
                                        </p:tav>
                                        <p:tav tm="100000">
                                          <p:val>
                                            <p:strVal val="#ppt_h"/>
                                          </p:val>
                                        </p:tav>
                                      </p:tavLst>
                                    </p:anim>
                                    <p:anim calcmode="lin" valueType="num">
                                      <p:cBhvr>
                                        <p:cTn id="33" dur="500" fill="hold"/>
                                        <p:tgtEl>
                                          <p:spTgt spid="84"/>
                                        </p:tgtEl>
                                        <p:attrNameLst>
                                          <p:attrName>ppt_x</p:attrName>
                                        </p:attrNameLst>
                                      </p:cBhvr>
                                      <p:tavLst>
                                        <p:tav tm="0">
                                          <p:val>
                                            <p:fltVal val="0.5"/>
                                          </p:val>
                                        </p:tav>
                                        <p:tav tm="100000">
                                          <p:val>
                                            <p:strVal val="#ppt_x"/>
                                          </p:val>
                                        </p:tav>
                                      </p:tavLst>
                                    </p:anim>
                                    <p:anim calcmode="lin" valueType="num">
                                      <p:cBhvr>
                                        <p:cTn id="34" dur="500" fill="hold"/>
                                        <p:tgtEl>
                                          <p:spTgt spid="84"/>
                                        </p:tgtEl>
                                        <p:attrNameLst>
                                          <p:attrName>ppt_y</p:attrName>
                                        </p:attrNameLst>
                                      </p:cBhvr>
                                      <p:tavLst>
                                        <p:tav tm="0">
                                          <p:val>
                                            <p:fltVal val="0.5"/>
                                          </p:val>
                                        </p:tav>
                                        <p:tav tm="100000">
                                          <p:val>
                                            <p:strVal val="#ppt_y"/>
                                          </p:val>
                                        </p:tav>
                                      </p:tavLst>
                                    </p:anim>
                                  </p:childTnLst>
                                </p:cTn>
                              </p:par>
                              <p:par>
                                <p:cTn id="35" presetID="23" presetClass="entr" presetSubtype="528" fill="hold" nodeType="withEffect">
                                  <p:stCondLst>
                                    <p:cond delay="600"/>
                                  </p:stCondLst>
                                  <p:childTnLst>
                                    <p:set>
                                      <p:cBhvr>
                                        <p:cTn id="36" dur="1" fill="hold">
                                          <p:stCondLst>
                                            <p:cond delay="0"/>
                                          </p:stCondLst>
                                        </p:cTn>
                                        <p:tgtEl>
                                          <p:spTgt spid="87"/>
                                        </p:tgtEl>
                                        <p:attrNameLst>
                                          <p:attrName>style.visibility</p:attrName>
                                        </p:attrNameLst>
                                      </p:cBhvr>
                                      <p:to>
                                        <p:strVal val="visible"/>
                                      </p:to>
                                    </p:set>
                                    <p:anim calcmode="lin" valueType="num">
                                      <p:cBhvr>
                                        <p:cTn id="37" dur="500" fill="hold"/>
                                        <p:tgtEl>
                                          <p:spTgt spid="87"/>
                                        </p:tgtEl>
                                        <p:attrNameLst>
                                          <p:attrName>ppt_w</p:attrName>
                                        </p:attrNameLst>
                                      </p:cBhvr>
                                      <p:tavLst>
                                        <p:tav tm="0">
                                          <p:val>
                                            <p:fltVal val="0"/>
                                          </p:val>
                                        </p:tav>
                                        <p:tav tm="100000">
                                          <p:val>
                                            <p:strVal val="#ppt_w"/>
                                          </p:val>
                                        </p:tav>
                                      </p:tavLst>
                                    </p:anim>
                                    <p:anim calcmode="lin" valueType="num">
                                      <p:cBhvr>
                                        <p:cTn id="38" dur="500" fill="hold"/>
                                        <p:tgtEl>
                                          <p:spTgt spid="87"/>
                                        </p:tgtEl>
                                        <p:attrNameLst>
                                          <p:attrName>ppt_h</p:attrName>
                                        </p:attrNameLst>
                                      </p:cBhvr>
                                      <p:tavLst>
                                        <p:tav tm="0">
                                          <p:val>
                                            <p:fltVal val="0"/>
                                          </p:val>
                                        </p:tav>
                                        <p:tav tm="100000">
                                          <p:val>
                                            <p:strVal val="#ppt_h"/>
                                          </p:val>
                                        </p:tav>
                                      </p:tavLst>
                                    </p:anim>
                                    <p:anim calcmode="lin" valueType="num">
                                      <p:cBhvr>
                                        <p:cTn id="39" dur="500" fill="hold"/>
                                        <p:tgtEl>
                                          <p:spTgt spid="87"/>
                                        </p:tgtEl>
                                        <p:attrNameLst>
                                          <p:attrName>ppt_x</p:attrName>
                                        </p:attrNameLst>
                                      </p:cBhvr>
                                      <p:tavLst>
                                        <p:tav tm="0">
                                          <p:val>
                                            <p:fltVal val="0.5"/>
                                          </p:val>
                                        </p:tav>
                                        <p:tav tm="100000">
                                          <p:val>
                                            <p:strVal val="#ppt_x"/>
                                          </p:val>
                                        </p:tav>
                                      </p:tavLst>
                                    </p:anim>
                                    <p:anim calcmode="lin" valueType="num">
                                      <p:cBhvr>
                                        <p:cTn id="40" dur="500" fill="hold"/>
                                        <p:tgtEl>
                                          <p:spTgt spid="87"/>
                                        </p:tgtEl>
                                        <p:attrNameLst>
                                          <p:attrName>ppt_y</p:attrName>
                                        </p:attrNameLst>
                                      </p:cBhvr>
                                      <p:tavLst>
                                        <p:tav tm="0">
                                          <p:val>
                                            <p:fltVal val="0.5"/>
                                          </p:val>
                                        </p:tav>
                                        <p:tav tm="100000">
                                          <p:val>
                                            <p:strVal val="#ppt_y"/>
                                          </p:val>
                                        </p:tav>
                                      </p:tavLst>
                                    </p:anim>
                                  </p:childTnLst>
                                </p:cTn>
                              </p:par>
                              <p:par>
                                <p:cTn id="41" presetID="23" presetClass="entr" presetSubtype="528" fill="hold" nodeType="withEffect">
                                  <p:stCondLst>
                                    <p:cond delay="300"/>
                                  </p:stCondLst>
                                  <p:childTnLst>
                                    <p:set>
                                      <p:cBhvr>
                                        <p:cTn id="42" dur="1" fill="hold">
                                          <p:stCondLst>
                                            <p:cond delay="0"/>
                                          </p:stCondLst>
                                        </p:cTn>
                                        <p:tgtEl>
                                          <p:spTgt spid="90"/>
                                        </p:tgtEl>
                                        <p:attrNameLst>
                                          <p:attrName>style.visibility</p:attrName>
                                        </p:attrNameLst>
                                      </p:cBhvr>
                                      <p:to>
                                        <p:strVal val="visible"/>
                                      </p:to>
                                    </p:set>
                                    <p:anim calcmode="lin" valueType="num">
                                      <p:cBhvr>
                                        <p:cTn id="43" dur="500" fill="hold"/>
                                        <p:tgtEl>
                                          <p:spTgt spid="90"/>
                                        </p:tgtEl>
                                        <p:attrNameLst>
                                          <p:attrName>ppt_w</p:attrName>
                                        </p:attrNameLst>
                                      </p:cBhvr>
                                      <p:tavLst>
                                        <p:tav tm="0">
                                          <p:val>
                                            <p:fltVal val="0"/>
                                          </p:val>
                                        </p:tav>
                                        <p:tav tm="100000">
                                          <p:val>
                                            <p:strVal val="#ppt_w"/>
                                          </p:val>
                                        </p:tav>
                                      </p:tavLst>
                                    </p:anim>
                                    <p:anim calcmode="lin" valueType="num">
                                      <p:cBhvr>
                                        <p:cTn id="44" dur="500" fill="hold"/>
                                        <p:tgtEl>
                                          <p:spTgt spid="90"/>
                                        </p:tgtEl>
                                        <p:attrNameLst>
                                          <p:attrName>ppt_h</p:attrName>
                                        </p:attrNameLst>
                                      </p:cBhvr>
                                      <p:tavLst>
                                        <p:tav tm="0">
                                          <p:val>
                                            <p:fltVal val="0"/>
                                          </p:val>
                                        </p:tav>
                                        <p:tav tm="100000">
                                          <p:val>
                                            <p:strVal val="#ppt_h"/>
                                          </p:val>
                                        </p:tav>
                                      </p:tavLst>
                                    </p:anim>
                                    <p:anim calcmode="lin" valueType="num">
                                      <p:cBhvr>
                                        <p:cTn id="45" dur="500" fill="hold"/>
                                        <p:tgtEl>
                                          <p:spTgt spid="90"/>
                                        </p:tgtEl>
                                        <p:attrNameLst>
                                          <p:attrName>ppt_x</p:attrName>
                                        </p:attrNameLst>
                                      </p:cBhvr>
                                      <p:tavLst>
                                        <p:tav tm="0">
                                          <p:val>
                                            <p:fltVal val="0.5"/>
                                          </p:val>
                                        </p:tav>
                                        <p:tav tm="100000">
                                          <p:val>
                                            <p:strVal val="#ppt_x"/>
                                          </p:val>
                                        </p:tav>
                                      </p:tavLst>
                                    </p:anim>
                                    <p:anim calcmode="lin" valueType="num">
                                      <p:cBhvr>
                                        <p:cTn id="46" dur="500" fill="hold"/>
                                        <p:tgtEl>
                                          <p:spTgt spid="90"/>
                                        </p:tgtEl>
                                        <p:attrNameLst>
                                          <p:attrName>ppt_y</p:attrName>
                                        </p:attrNameLst>
                                      </p:cBhvr>
                                      <p:tavLst>
                                        <p:tav tm="0">
                                          <p:val>
                                            <p:fltVal val="0.5"/>
                                          </p:val>
                                        </p:tav>
                                        <p:tav tm="100000">
                                          <p:val>
                                            <p:strVal val="#ppt_y"/>
                                          </p:val>
                                        </p:tav>
                                      </p:tavLst>
                                    </p:anim>
                                  </p:childTnLst>
                                </p:cTn>
                              </p:par>
                              <p:par>
                                <p:cTn id="47" presetID="23" presetClass="entr" presetSubtype="528" fill="hold" nodeType="withEffect">
                                  <p:stCondLst>
                                    <p:cond delay="300"/>
                                  </p:stCondLst>
                                  <p:childTnLst>
                                    <p:set>
                                      <p:cBhvr>
                                        <p:cTn id="48" dur="1" fill="hold">
                                          <p:stCondLst>
                                            <p:cond delay="0"/>
                                          </p:stCondLst>
                                        </p:cTn>
                                        <p:tgtEl>
                                          <p:spTgt spid="93"/>
                                        </p:tgtEl>
                                        <p:attrNameLst>
                                          <p:attrName>style.visibility</p:attrName>
                                        </p:attrNameLst>
                                      </p:cBhvr>
                                      <p:to>
                                        <p:strVal val="visible"/>
                                      </p:to>
                                    </p:set>
                                    <p:anim calcmode="lin" valueType="num">
                                      <p:cBhvr>
                                        <p:cTn id="49" dur="500" fill="hold"/>
                                        <p:tgtEl>
                                          <p:spTgt spid="93"/>
                                        </p:tgtEl>
                                        <p:attrNameLst>
                                          <p:attrName>ppt_w</p:attrName>
                                        </p:attrNameLst>
                                      </p:cBhvr>
                                      <p:tavLst>
                                        <p:tav tm="0">
                                          <p:val>
                                            <p:fltVal val="0"/>
                                          </p:val>
                                        </p:tav>
                                        <p:tav tm="100000">
                                          <p:val>
                                            <p:strVal val="#ppt_w"/>
                                          </p:val>
                                        </p:tav>
                                      </p:tavLst>
                                    </p:anim>
                                    <p:anim calcmode="lin" valueType="num">
                                      <p:cBhvr>
                                        <p:cTn id="50" dur="500" fill="hold"/>
                                        <p:tgtEl>
                                          <p:spTgt spid="93"/>
                                        </p:tgtEl>
                                        <p:attrNameLst>
                                          <p:attrName>ppt_h</p:attrName>
                                        </p:attrNameLst>
                                      </p:cBhvr>
                                      <p:tavLst>
                                        <p:tav tm="0">
                                          <p:val>
                                            <p:fltVal val="0"/>
                                          </p:val>
                                        </p:tav>
                                        <p:tav tm="100000">
                                          <p:val>
                                            <p:strVal val="#ppt_h"/>
                                          </p:val>
                                        </p:tav>
                                      </p:tavLst>
                                    </p:anim>
                                    <p:anim calcmode="lin" valueType="num">
                                      <p:cBhvr>
                                        <p:cTn id="51" dur="500" fill="hold"/>
                                        <p:tgtEl>
                                          <p:spTgt spid="93"/>
                                        </p:tgtEl>
                                        <p:attrNameLst>
                                          <p:attrName>ppt_x</p:attrName>
                                        </p:attrNameLst>
                                      </p:cBhvr>
                                      <p:tavLst>
                                        <p:tav tm="0">
                                          <p:val>
                                            <p:fltVal val="0.5"/>
                                          </p:val>
                                        </p:tav>
                                        <p:tav tm="100000">
                                          <p:val>
                                            <p:strVal val="#ppt_x"/>
                                          </p:val>
                                        </p:tav>
                                      </p:tavLst>
                                    </p:anim>
                                    <p:anim calcmode="lin" valueType="num">
                                      <p:cBhvr>
                                        <p:cTn id="52" dur="500" fill="hold"/>
                                        <p:tgtEl>
                                          <p:spTgt spid="93"/>
                                        </p:tgtEl>
                                        <p:attrNameLst>
                                          <p:attrName>ppt_y</p:attrName>
                                        </p:attrNameLst>
                                      </p:cBhvr>
                                      <p:tavLst>
                                        <p:tav tm="0">
                                          <p:val>
                                            <p:fltVal val="0.5"/>
                                          </p:val>
                                        </p:tav>
                                        <p:tav tm="100000">
                                          <p:val>
                                            <p:strVal val="#ppt_y"/>
                                          </p:val>
                                        </p:tav>
                                      </p:tavLst>
                                    </p:anim>
                                  </p:childTnLst>
                                </p:cTn>
                              </p:par>
                              <p:par>
                                <p:cTn id="53" presetID="23" presetClass="entr" presetSubtype="528" fill="hold" nodeType="withEffect">
                                  <p:stCondLst>
                                    <p:cond delay="600"/>
                                  </p:stCondLst>
                                  <p:childTnLst>
                                    <p:set>
                                      <p:cBhvr>
                                        <p:cTn id="54" dur="1" fill="hold">
                                          <p:stCondLst>
                                            <p:cond delay="0"/>
                                          </p:stCondLst>
                                        </p:cTn>
                                        <p:tgtEl>
                                          <p:spTgt spid="96"/>
                                        </p:tgtEl>
                                        <p:attrNameLst>
                                          <p:attrName>style.visibility</p:attrName>
                                        </p:attrNameLst>
                                      </p:cBhvr>
                                      <p:to>
                                        <p:strVal val="visible"/>
                                      </p:to>
                                    </p:set>
                                    <p:anim calcmode="lin" valueType="num">
                                      <p:cBhvr>
                                        <p:cTn id="55" dur="500" fill="hold"/>
                                        <p:tgtEl>
                                          <p:spTgt spid="96"/>
                                        </p:tgtEl>
                                        <p:attrNameLst>
                                          <p:attrName>ppt_w</p:attrName>
                                        </p:attrNameLst>
                                      </p:cBhvr>
                                      <p:tavLst>
                                        <p:tav tm="0">
                                          <p:val>
                                            <p:fltVal val="0"/>
                                          </p:val>
                                        </p:tav>
                                        <p:tav tm="100000">
                                          <p:val>
                                            <p:strVal val="#ppt_w"/>
                                          </p:val>
                                        </p:tav>
                                      </p:tavLst>
                                    </p:anim>
                                    <p:anim calcmode="lin" valueType="num">
                                      <p:cBhvr>
                                        <p:cTn id="56" dur="500" fill="hold"/>
                                        <p:tgtEl>
                                          <p:spTgt spid="96"/>
                                        </p:tgtEl>
                                        <p:attrNameLst>
                                          <p:attrName>ppt_h</p:attrName>
                                        </p:attrNameLst>
                                      </p:cBhvr>
                                      <p:tavLst>
                                        <p:tav tm="0">
                                          <p:val>
                                            <p:fltVal val="0"/>
                                          </p:val>
                                        </p:tav>
                                        <p:tav tm="100000">
                                          <p:val>
                                            <p:strVal val="#ppt_h"/>
                                          </p:val>
                                        </p:tav>
                                      </p:tavLst>
                                    </p:anim>
                                    <p:anim calcmode="lin" valueType="num">
                                      <p:cBhvr>
                                        <p:cTn id="57" dur="500" fill="hold"/>
                                        <p:tgtEl>
                                          <p:spTgt spid="96"/>
                                        </p:tgtEl>
                                        <p:attrNameLst>
                                          <p:attrName>ppt_x</p:attrName>
                                        </p:attrNameLst>
                                      </p:cBhvr>
                                      <p:tavLst>
                                        <p:tav tm="0">
                                          <p:val>
                                            <p:fltVal val="0.5"/>
                                          </p:val>
                                        </p:tav>
                                        <p:tav tm="100000">
                                          <p:val>
                                            <p:strVal val="#ppt_x"/>
                                          </p:val>
                                        </p:tav>
                                      </p:tavLst>
                                    </p:anim>
                                    <p:anim calcmode="lin" valueType="num">
                                      <p:cBhvr>
                                        <p:cTn id="58" dur="500" fill="hold"/>
                                        <p:tgtEl>
                                          <p:spTgt spid="96"/>
                                        </p:tgtEl>
                                        <p:attrNameLst>
                                          <p:attrName>ppt_y</p:attrName>
                                        </p:attrNameLst>
                                      </p:cBhvr>
                                      <p:tavLst>
                                        <p:tav tm="0">
                                          <p:val>
                                            <p:fltVal val="0.5"/>
                                          </p:val>
                                        </p:tav>
                                        <p:tav tm="100000">
                                          <p:val>
                                            <p:strVal val="#ppt_y"/>
                                          </p:val>
                                        </p:tav>
                                      </p:tavLst>
                                    </p:anim>
                                  </p:childTnLst>
                                </p:cTn>
                              </p:par>
                              <p:par>
                                <p:cTn id="59" presetID="23" presetClass="entr" presetSubtype="528" fill="hold" nodeType="withEffect">
                                  <p:stCondLst>
                                    <p:cond delay="600"/>
                                  </p:stCondLst>
                                  <p:childTnLst>
                                    <p:set>
                                      <p:cBhvr>
                                        <p:cTn id="60" dur="1" fill="hold">
                                          <p:stCondLst>
                                            <p:cond delay="0"/>
                                          </p:stCondLst>
                                        </p:cTn>
                                        <p:tgtEl>
                                          <p:spTgt spid="99"/>
                                        </p:tgtEl>
                                        <p:attrNameLst>
                                          <p:attrName>style.visibility</p:attrName>
                                        </p:attrNameLst>
                                      </p:cBhvr>
                                      <p:to>
                                        <p:strVal val="visible"/>
                                      </p:to>
                                    </p:set>
                                    <p:anim calcmode="lin" valueType="num">
                                      <p:cBhvr>
                                        <p:cTn id="61" dur="500" fill="hold"/>
                                        <p:tgtEl>
                                          <p:spTgt spid="99"/>
                                        </p:tgtEl>
                                        <p:attrNameLst>
                                          <p:attrName>ppt_w</p:attrName>
                                        </p:attrNameLst>
                                      </p:cBhvr>
                                      <p:tavLst>
                                        <p:tav tm="0">
                                          <p:val>
                                            <p:fltVal val="0"/>
                                          </p:val>
                                        </p:tav>
                                        <p:tav tm="100000">
                                          <p:val>
                                            <p:strVal val="#ppt_w"/>
                                          </p:val>
                                        </p:tav>
                                      </p:tavLst>
                                    </p:anim>
                                    <p:anim calcmode="lin" valueType="num">
                                      <p:cBhvr>
                                        <p:cTn id="62" dur="500" fill="hold"/>
                                        <p:tgtEl>
                                          <p:spTgt spid="99"/>
                                        </p:tgtEl>
                                        <p:attrNameLst>
                                          <p:attrName>ppt_h</p:attrName>
                                        </p:attrNameLst>
                                      </p:cBhvr>
                                      <p:tavLst>
                                        <p:tav tm="0">
                                          <p:val>
                                            <p:fltVal val="0"/>
                                          </p:val>
                                        </p:tav>
                                        <p:tav tm="100000">
                                          <p:val>
                                            <p:strVal val="#ppt_h"/>
                                          </p:val>
                                        </p:tav>
                                      </p:tavLst>
                                    </p:anim>
                                    <p:anim calcmode="lin" valueType="num">
                                      <p:cBhvr>
                                        <p:cTn id="63" dur="500" fill="hold"/>
                                        <p:tgtEl>
                                          <p:spTgt spid="99"/>
                                        </p:tgtEl>
                                        <p:attrNameLst>
                                          <p:attrName>ppt_x</p:attrName>
                                        </p:attrNameLst>
                                      </p:cBhvr>
                                      <p:tavLst>
                                        <p:tav tm="0">
                                          <p:val>
                                            <p:fltVal val="0.5"/>
                                          </p:val>
                                        </p:tav>
                                        <p:tav tm="100000">
                                          <p:val>
                                            <p:strVal val="#ppt_x"/>
                                          </p:val>
                                        </p:tav>
                                      </p:tavLst>
                                    </p:anim>
                                    <p:anim calcmode="lin" valueType="num">
                                      <p:cBhvr>
                                        <p:cTn id="64" dur="500" fill="hold"/>
                                        <p:tgtEl>
                                          <p:spTgt spid="99"/>
                                        </p:tgtEl>
                                        <p:attrNameLst>
                                          <p:attrName>ppt_y</p:attrName>
                                        </p:attrNameLst>
                                      </p:cBhvr>
                                      <p:tavLst>
                                        <p:tav tm="0">
                                          <p:val>
                                            <p:fltVal val="0.5"/>
                                          </p:val>
                                        </p:tav>
                                        <p:tav tm="100000">
                                          <p:val>
                                            <p:strVal val="#ppt_y"/>
                                          </p:val>
                                        </p:tav>
                                      </p:tavLst>
                                    </p:anim>
                                  </p:childTnLst>
                                </p:cTn>
                              </p:par>
                              <p:par>
                                <p:cTn id="65" presetID="23" presetClass="entr" presetSubtype="528" fill="hold" nodeType="withEffect">
                                  <p:stCondLst>
                                    <p:cond delay="300"/>
                                  </p:stCondLst>
                                  <p:childTnLst>
                                    <p:set>
                                      <p:cBhvr>
                                        <p:cTn id="66" dur="1" fill="hold">
                                          <p:stCondLst>
                                            <p:cond delay="0"/>
                                          </p:stCondLst>
                                        </p:cTn>
                                        <p:tgtEl>
                                          <p:spTgt spid="102"/>
                                        </p:tgtEl>
                                        <p:attrNameLst>
                                          <p:attrName>style.visibility</p:attrName>
                                        </p:attrNameLst>
                                      </p:cBhvr>
                                      <p:to>
                                        <p:strVal val="visible"/>
                                      </p:to>
                                    </p:set>
                                    <p:anim calcmode="lin" valueType="num">
                                      <p:cBhvr>
                                        <p:cTn id="67" dur="500" fill="hold"/>
                                        <p:tgtEl>
                                          <p:spTgt spid="102"/>
                                        </p:tgtEl>
                                        <p:attrNameLst>
                                          <p:attrName>ppt_w</p:attrName>
                                        </p:attrNameLst>
                                      </p:cBhvr>
                                      <p:tavLst>
                                        <p:tav tm="0">
                                          <p:val>
                                            <p:fltVal val="0"/>
                                          </p:val>
                                        </p:tav>
                                        <p:tav tm="100000">
                                          <p:val>
                                            <p:strVal val="#ppt_w"/>
                                          </p:val>
                                        </p:tav>
                                      </p:tavLst>
                                    </p:anim>
                                    <p:anim calcmode="lin" valueType="num">
                                      <p:cBhvr>
                                        <p:cTn id="68" dur="500" fill="hold"/>
                                        <p:tgtEl>
                                          <p:spTgt spid="102"/>
                                        </p:tgtEl>
                                        <p:attrNameLst>
                                          <p:attrName>ppt_h</p:attrName>
                                        </p:attrNameLst>
                                      </p:cBhvr>
                                      <p:tavLst>
                                        <p:tav tm="0">
                                          <p:val>
                                            <p:fltVal val="0"/>
                                          </p:val>
                                        </p:tav>
                                        <p:tav tm="100000">
                                          <p:val>
                                            <p:strVal val="#ppt_h"/>
                                          </p:val>
                                        </p:tav>
                                      </p:tavLst>
                                    </p:anim>
                                    <p:anim calcmode="lin" valueType="num">
                                      <p:cBhvr>
                                        <p:cTn id="69" dur="500" fill="hold"/>
                                        <p:tgtEl>
                                          <p:spTgt spid="102"/>
                                        </p:tgtEl>
                                        <p:attrNameLst>
                                          <p:attrName>ppt_x</p:attrName>
                                        </p:attrNameLst>
                                      </p:cBhvr>
                                      <p:tavLst>
                                        <p:tav tm="0">
                                          <p:val>
                                            <p:fltVal val="0.5"/>
                                          </p:val>
                                        </p:tav>
                                        <p:tav tm="100000">
                                          <p:val>
                                            <p:strVal val="#ppt_x"/>
                                          </p:val>
                                        </p:tav>
                                      </p:tavLst>
                                    </p:anim>
                                    <p:anim calcmode="lin" valueType="num">
                                      <p:cBhvr>
                                        <p:cTn id="70" dur="500" fill="hold"/>
                                        <p:tgtEl>
                                          <p:spTgt spid="102"/>
                                        </p:tgtEl>
                                        <p:attrNameLst>
                                          <p:attrName>ppt_y</p:attrName>
                                        </p:attrNameLst>
                                      </p:cBhvr>
                                      <p:tavLst>
                                        <p:tav tm="0">
                                          <p:val>
                                            <p:fltVal val="0.5"/>
                                          </p:val>
                                        </p:tav>
                                        <p:tav tm="100000">
                                          <p:val>
                                            <p:strVal val="#ppt_y"/>
                                          </p:val>
                                        </p:tav>
                                      </p:tavLst>
                                    </p:anim>
                                  </p:childTnLst>
                                </p:cTn>
                              </p:par>
                              <p:par>
                                <p:cTn id="71" presetID="23" presetClass="entr" presetSubtype="528" fill="hold" nodeType="withEffect">
                                  <p:stCondLst>
                                    <p:cond delay="600"/>
                                  </p:stCondLst>
                                  <p:childTnLst>
                                    <p:set>
                                      <p:cBhvr>
                                        <p:cTn id="72" dur="1" fill="hold">
                                          <p:stCondLst>
                                            <p:cond delay="0"/>
                                          </p:stCondLst>
                                        </p:cTn>
                                        <p:tgtEl>
                                          <p:spTgt spid="105"/>
                                        </p:tgtEl>
                                        <p:attrNameLst>
                                          <p:attrName>style.visibility</p:attrName>
                                        </p:attrNameLst>
                                      </p:cBhvr>
                                      <p:to>
                                        <p:strVal val="visible"/>
                                      </p:to>
                                    </p:set>
                                    <p:anim calcmode="lin" valueType="num">
                                      <p:cBhvr>
                                        <p:cTn id="73" dur="500" fill="hold"/>
                                        <p:tgtEl>
                                          <p:spTgt spid="105"/>
                                        </p:tgtEl>
                                        <p:attrNameLst>
                                          <p:attrName>ppt_w</p:attrName>
                                        </p:attrNameLst>
                                      </p:cBhvr>
                                      <p:tavLst>
                                        <p:tav tm="0">
                                          <p:val>
                                            <p:fltVal val="0"/>
                                          </p:val>
                                        </p:tav>
                                        <p:tav tm="100000">
                                          <p:val>
                                            <p:strVal val="#ppt_w"/>
                                          </p:val>
                                        </p:tav>
                                      </p:tavLst>
                                    </p:anim>
                                    <p:anim calcmode="lin" valueType="num">
                                      <p:cBhvr>
                                        <p:cTn id="74" dur="500" fill="hold"/>
                                        <p:tgtEl>
                                          <p:spTgt spid="105"/>
                                        </p:tgtEl>
                                        <p:attrNameLst>
                                          <p:attrName>ppt_h</p:attrName>
                                        </p:attrNameLst>
                                      </p:cBhvr>
                                      <p:tavLst>
                                        <p:tav tm="0">
                                          <p:val>
                                            <p:fltVal val="0"/>
                                          </p:val>
                                        </p:tav>
                                        <p:tav tm="100000">
                                          <p:val>
                                            <p:strVal val="#ppt_h"/>
                                          </p:val>
                                        </p:tav>
                                      </p:tavLst>
                                    </p:anim>
                                    <p:anim calcmode="lin" valueType="num">
                                      <p:cBhvr>
                                        <p:cTn id="75" dur="500" fill="hold"/>
                                        <p:tgtEl>
                                          <p:spTgt spid="105"/>
                                        </p:tgtEl>
                                        <p:attrNameLst>
                                          <p:attrName>ppt_x</p:attrName>
                                        </p:attrNameLst>
                                      </p:cBhvr>
                                      <p:tavLst>
                                        <p:tav tm="0">
                                          <p:val>
                                            <p:fltVal val="0.5"/>
                                          </p:val>
                                        </p:tav>
                                        <p:tav tm="100000">
                                          <p:val>
                                            <p:strVal val="#ppt_x"/>
                                          </p:val>
                                        </p:tav>
                                      </p:tavLst>
                                    </p:anim>
                                    <p:anim calcmode="lin" valueType="num">
                                      <p:cBhvr>
                                        <p:cTn id="76" dur="500" fill="hold"/>
                                        <p:tgtEl>
                                          <p:spTgt spid="105"/>
                                        </p:tgtEl>
                                        <p:attrNameLst>
                                          <p:attrName>ppt_y</p:attrName>
                                        </p:attrNameLst>
                                      </p:cBhvr>
                                      <p:tavLst>
                                        <p:tav tm="0">
                                          <p:val>
                                            <p:fltVal val="0.5"/>
                                          </p:val>
                                        </p:tav>
                                        <p:tav tm="100000">
                                          <p:val>
                                            <p:strVal val="#ppt_y"/>
                                          </p:val>
                                        </p:tav>
                                      </p:tavLst>
                                    </p:anim>
                                  </p:childTnLst>
                                </p:cTn>
                              </p:par>
                              <p:par>
                                <p:cTn id="77" presetID="23" presetClass="entr" presetSubtype="528" fill="hold" nodeType="withEffect">
                                  <p:stCondLst>
                                    <p:cond delay="600"/>
                                  </p:stCondLst>
                                  <p:childTnLst>
                                    <p:set>
                                      <p:cBhvr>
                                        <p:cTn id="78" dur="1" fill="hold">
                                          <p:stCondLst>
                                            <p:cond delay="0"/>
                                          </p:stCondLst>
                                        </p:cTn>
                                        <p:tgtEl>
                                          <p:spTgt spid="108"/>
                                        </p:tgtEl>
                                        <p:attrNameLst>
                                          <p:attrName>style.visibility</p:attrName>
                                        </p:attrNameLst>
                                      </p:cBhvr>
                                      <p:to>
                                        <p:strVal val="visible"/>
                                      </p:to>
                                    </p:set>
                                    <p:anim calcmode="lin" valueType="num">
                                      <p:cBhvr>
                                        <p:cTn id="79" dur="500" fill="hold"/>
                                        <p:tgtEl>
                                          <p:spTgt spid="108"/>
                                        </p:tgtEl>
                                        <p:attrNameLst>
                                          <p:attrName>ppt_w</p:attrName>
                                        </p:attrNameLst>
                                      </p:cBhvr>
                                      <p:tavLst>
                                        <p:tav tm="0">
                                          <p:val>
                                            <p:fltVal val="0"/>
                                          </p:val>
                                        </p:tav>
                                        <p:tav tm="100000">
                                          <p:val>
                                            <p:strVal val="#ppt_w"/>
                                          </p:val>
                                        </p:tav>
                                      </p:tavLst>
                                    </p:anim>
                                    <p:anim calcmode="lin" valueType="num">
                                      <p:cBhvr>
                                        <p:cTn id="80" dur="500" fill="hold"/>
                                        <p:tgtEl>
                                          <p:spTgt spid="108"/>
                                        </p:tgtEl>
                                        <p:attrNameLst>
                                          <p:attrName>ppt_h</p:attrName>
                                        </p:attrNameLst>
                                      </p:cBhvr>
                                      <p:tavLst>
                                        <p:tav tm="0">
                                          <p:val>
                                            <p:fltVal val="0"/>
                                          </p:val>
                                        </p:tav>
                                        <p:tav tm="100000">
                                          <p:val>
                                            <p:strVal val="#ppt_h"/>
                                          </p:val>
                                        </p:tav>
                                      </p:tavLst>
                                    </p:anim>
                                    <p:anim calcmode="lin" valueType="num">
                                      <p:cBhvr>
                                        <p:cTn id="81" dur="500" fill="hold"/>
                                        <p:tgtEl>
                                          <p:spTgt spid="108"/>
                                        </p:tgtEl>
                                        <p:attrNameLst>
                                          <p:attrName>ppt_x</p:attrName>
                                        </p:attrNameLst>
                                      </p:cBhvr>
                                      <p:tavLst>
                                        <p:tav tm="0">
                                          <p:val>
                                            <p:fltVal val="0.5"/>
                                          </p:val>
                                        </p:tav>
                                        <p:tav tm="100000">
                                          <p:val>
                                            <p:strVal val="#ppt_x"/>
                                          </p:val>
                                        </p:tav>
                                      </p:tavLst>
                                    </p:anim>
                                    <p:anim calcmode="lin" valueType="num">
                                      <p:cBhvr>
                                        <p:cTn id="82" dur="500" fill="hold"/>
                                        <p:tgtEl>
                                          <p:spTgt spid="108"/>
                                        </p:tgtEl>
                                        <p:attrNameLst>
                                          <p:attrName>ppt_y</p:attrName>
                                        </p:attrNameLst>
                                      </p:cBhvr>
                                      <p:tavLst>
                                        <p:tav tm="0">
                                          <p:val>
                                            <p:fltVal val="0.5"/>
                                          </p:val>
                                        </p:tav>
                                        <p:tav tm="100000">
                                          <p:val>
                                            <p:strVal val="#ppt_y"/>
                                          </p:val>
                                        </p:tav>
                                      </p:tavLst>
                                    </p:anim>
                                  </p:childTnLst>
                                </p:cTn>
                              </p:par>
                              <p:par>
                                <p:cTn id="83" presetID="26" presetClass="emph" presetSubtype="0" repeatCount="3000" fill="hold" nodeType="withEffect">
                                  <p:stCondLst>
                                    <p:cond delay="600"/>
                                  </p:stCondLst>
                                  <p:childTnLst>
                                    <p:animEffect transition="out" filter="fade">
                                      <p:cBhvr>
                                        <p:cTn id="84" dur="500" tmFilter="0, 0; .2, .5; .8, .5; 1, 0"/>
                                        <p:tgtEl>
                                          <p:spTgt spid="72"/>
                                        </p:tgtEl>
                                      </p:cBhvr>
                                    </p:animEffect>
                                    <p:animScale>
                                      <p:cBhvr>
                                        <p:cTn id="85" dur="250" autoRev="1" fill="hold"/>
                                        <p:tgtEl>
                                          <p:spTgt spid="72"/>
                                        </p:tgtEl>
                                      </p:cBhvr>
                                      <p:by x="105000" y="105000"/>
                                    </p:animScale>
                                  </p:childTnLst>
                                </p:cTn>
                              </p:par>
                              <p:par>
                                <p:cTn id="86" presetID="26" presetClass="emph" presetSubtype="0" repeatCount="3000" fill="hold" nodeType="withEffect">
                                  <p:stCondLst>
                                    <p:cond delay="710"/>
                                  </p:stCondLst>
                                  <p:childTnLst>
                                    <p:animEffect transition="out" filter="fade">
                                      <p:cBhvr>
                                        <p:cTn id="87" dur="500" tmFilter="0, 0; .2, .5; .8, .5; 1, 0"/>
                                        <p:tgtEl>
                                          <p:spTgt spid="93"/>
                                        </p:tgtEl>
                                      </p:cBhvr>
                                    </p:animEffect>
                                    <p:animScale>
                                      <p:cBhvr>
                                        <p:cTn id="88" dur="250" autoRev="1" fill="hold"/>
                                        <p:tgtEl>
                                          <p:spTgt spid="93"/>
                                        </p:tgtEl>
                                      </p:cBhvr>
                                      <p:by x="105000" y="105000"/>
                                    </p:animScale>
                                  </p:childTnLst>
                                </p:cTn>
                              </p:par>
                              <p:par>
                                <p:cTn id="89" presetID="26" presetClass="emph" presetSubtype="0" repeatCount="3000" fill="hold" nodeType="withEffect">
                                  <p:stCondLst>
                                    <p:cond delay="410"/>
                                  </p:stCondLst>
                                  <p:childTnLst>
                                    <p:animEffect transition="out" filter="fade">
                                      <p:cBhvr>
                                        <p:cTn id="90" dur="500" tmFilter="0, 0; .2, .5; .8, .5; 1, 0"/>
                                        <p:tgtEl>
                                          <p:spTgt spid="99"/>
                                        </p:tgtEl>
                                      </p:cBhvr>
                                    </p:animEffect>
                                    <p:animScale>
                                      <p:cBhvr>
                                        <p:cTn id="91" dur="250" autoRev="1" fill="hold"/>
                                        <p:tgtEl>
                                          <p:spTgt spid="99"/>
                                        </p:tgtEl>
                                      </p:cBhvr>
                                      <p:by x="105000" y="105000"/>
                                    </p:animScale>
                                  </p:childTnLst>
                                </p:cTn>
                              </p:par>
                              <p:par>
                                <p:cTn id="92" presetID="26" presetClass="emph" presetSubtype="0" repeatCount="3000" fill="hold" nodeType="withEffect">
                                  <p:stCondLst>
                                    <p:cond delay="810"/>
                                  </p:stCondLst>
                                  <p:childTnLst>
                                    <p:animEffect transition="out" filter="fade">
                                      <p:cBhvr>
                                        <p:cTn id="93" dur="500" tmFilter="0, 0; .2, .5; .8, .5; 1, 0"/>
                                        <p:tgtEl>
                                          <p:spTgt spid="102"/>
                                        </p:tgtEl>
                                      </p:cBhvr>
                                    </p:animEffect>
                                    <p:animScale>
                                      <p:cBhvr>
                                        <p:cTn id="94" dur="250" autoRev="1" fill="hold"/>
                                        <p:tgtEl>
                                          <p:spTgt spid="102"/>
                                        </p:tgtEl>
                                      </p:cBhvr>
                                      <p:by x="105000" y="105000"/>
                                    </p:animScale>
                                  </p:childTnLst>
                                </p:cTn>
                              </p:par>
                              <p:par>
                                <p:cTn id="95" presetID="15" presetClass="entr" presetSubtype="0" fill="hold" nodeType="withEffect">
                                  <p:stCondLst>
                                    <p:cond delay="0"/>
                                  </p:stCondLst>
                                  <p:childTnLst>
                                    <p:set>
                                      <p:cBhvr>
                                        <p:cTn id="96" dur="1" fill="hold">
                                          <p:stCondLst>
                                            <p:cond delay="0"/>
                                          </p:stCondLst>
                                        </p:cTn>
                                        <p:tgtEl>
                                          <p:spTgt spid="68"/>
                                        </p:tgtEl>
                                        <p:attrNameLst>
                                          <p:attrName>style.visibility</p:attrName>
                                        </p:attrNameLst>
                                      </p:cBhvr>
                                      <p:to>
                                        <p:strVal val="visible"/>
                                      </p:to>
                                    </p:set>
                                    <p:anim calcmode="lin" valueType="num">
                                      <p:cBhvr>
                                        <p:cTn id="97" dur="1000" fill="hold"/>
                                        <p:tgtEl>
                                          <p:spTgt spid="68"/>
                                        </p:tgtEl>
                                        <p:attrNameLst>
                                          <p:attrName>ppt_w</p:attrName>
                                        </p:attrNameLst>
                                      </p:cBhvr>
                                      <p:tavLst>
                                        <p:tav tm="0">
                                          <p:val>
                                            <p:fltVal val="0"/>
                                          </p:val>
                                        </p:tav>
                                        <p:tav tm="100000">
                                          <p:val>
                                            <p:strVal val="#ppt_w"/>
                                          </p:val>
                                        </p:tav>
                                      </p:tavLst>
                                    </p:anim>
                                    <p:anim calcmode="lin" valueType="num">
                                      <p:cBhvr>
                                        <p:cTn id="98" dur="1000" fill="hold"/>
                                        <p:tgtEl>
                                          <p:spTgt spid="68"/>
                                        </p:tgtEl>
                                        <p:attrNameLst>
                                          <p:attrName>ppt_h</p:attrName>
                                        </p:attrNameLst>
                                      </p:cBhvr>
                                      <p:tavLst>
                                        <p:tav tm="0">
                                          <p:val>
                                            <p:fltVal val="0"/>
                                          </p:val>
                                        </p:tav>
                                        <p:tav tm="100000">
                                          <p:val>
                                            <p:strVal val="#ppt_h"/>
                                          </p:val>
                                        </p:tav>
                                      </p:tavLst>
                                    </p:anim>
                                    <p:anim calcmode="lin" valueType="num">
                                      <p:cBhvr>
                                        <p:cTn id="99" dur="1000" fill="hold"/>
                                        <p:tgtEl>
                                          <p:spTgt spid="68"/>
                                        </p:tgtEl>
                                        <p:attrNameLst>
                                          <p:attrName>ppt_x</p:attrName>
                                        </p:attrNameLst>
                                      </p:cBhvr>
                                      <p:tavLst>
                                        <p:tav tm="0" fmla="#ppt_x+(cos(-2*pi*(1-$))*-#ppt_x-sin(-2*pi*(1-$))*(1-#ppt_y))*(1-$)">
                                          <p:val>
                                            <p:fltVal val="0"/>
                                          </p:val>
                                        </p:tav>
                                        <p:tav tm="100000">
                                          <p:val>
                                            <p:fltVal val="1"/>
                                          </p:val>
                                        </p:tav>
                                      </p:tavLst>
                                    </p:anim>
                                    <p:anim calcmode="lin" valueType="num">
                                      <p:cBhvr>
                                        <p:cTn id="100" dur="1000" fill="hold"/>
                                        <p:tgtEl>
                                          <p:spTgt spid="68"/>
                                        </p:tgtEl>
                                        <p:attrNameLst>
                                          <p:attrName>ppt_y</p:attrName>
                                        </p:attrNameLst>
                                      </p:cBhvr>
                                      <p:tavLst>
                                        <p:tav tm="0" fmla="#ppt_y+(sin(-2*pi*(1-$))*-#ppt_x+cos(-2*pi*(1-$))*(1-#ppt_y))*(1-$)">
                                          <p:val>
                                            <p:fltVal val="0"/>
                                          </p:val>
                                        </p:tav>
                                        <p:tav tm="100000">
                                          <p:val>
                                            <p:fltVal val="1"/>
                                          </p:val>
                                        </p:tav>
                                      </p:tavLst>
                                    </p:anim>
                                  </p:childTnLst>
                                </p:cTn>
                              </p:par>
                              <p:par>
                                <p:cTn id="101" presetID="15" presetClass="entr" presetSubtype="0" fill="hold" nodeType="withEffect">
                                  <p:stCondLst>
                                    <p:cond delay="250"/>
                                  </p:stCondLst>
                                  <p:childTnLst>
                                    <p:set>
                                      <p:cBhvr>
                                        <p:cTn id="102" dur="1" fill="hold">
                                          <p:stCondLst>
                                            <p:cond delay="0"/>
                                          </p:stCondLst>
                                        </p:cTn>
                                        <p:tgtEl>
                                          <p:spTgt spid="69"/>
                                        </p:tgtEl>
                                        <p:attrNameLst>
                                          <p:attrName>style.visibility</p:attrName>
                                        </p:attrNameLst>
                                      </p:cBhvr>
                                      <p:to>
                                        <p:strVal val="visible"/>
                                      </p:to>
                                    </p:set>
                                    <p:anim calcmode="lin" valueType="num">
                                      <p:cBhvr>
                                        <p:cTn id="103" dur="1000" fill="hold"/>
                                        <p:tgtEl>
                                          <p:spTgt spid="69"/>
                                        </p:tgtEl>
                                        <p:attrNameLst>
                                          <p:attrName>ppt_w</p:attrName>
                                        </p:attrNameLst>
                                      </p:cBhvr>
                                      <p:tavLst>
                                        <p:tav tm="0">
                                          <p:val>
                                            <p:fltVal val="0"/>
                                          </p:val>
                                        </p:tav>
                                        <p:tav tm="100000">
                                          <p:val>
                                            <p:strVal val="#ppt_w"/>
                                          </p:val>
                                        </p:tav>
                                      </p:tavLst>
                                    </p:anim>
                                    <p:anim calcmode="lin" valueType="num">
                                      <p:cBhvr>
                                        <p:cTn id="104" dur="1000" fill="hold"/>
                                        <p:tgtEl>
                                          <p:spTgt spid="69"/>
                                        </p:tgtEl>
                                        <p:attrNameLst>
                                          <p:attrName>ppt_h</p:attrName>
                                        </p:attrNameLst>
                                      </p:cBhvr>
                                      <p:tavLst>
                                        <p:tav tm="0">
                                          <p:val>
                                            <p:fltVal val="0"/>
                                          </p:val>
                                        </p:tav>
                                        <p:tav tm="100000">
                                          <p:val>
                                            <p:strVal val="#ppt_h"/>
                                          </p:val>
                                        </p:tav>
                                      </p:tavLst>
                                    </p:anim>
                                    <p:anim calcmode="lin" valueType="num">
                                      <p:cBhvr>
                                        <p:cTn id="105" dur="1000" fill="hold"/>
                                        <p:tgtEl>
                                          <p:spTgt spid="69"/>
                                        </p:tgtEl>
                                        <p:attrNameLst>
                                          <p:attrName>ppt_x</p:attrName>
                                        </p:attrNameLst>
                                      </p:cBhvr>
                                      <p:tavLst>
                                        <p:tav tm="0" fmla="#ppt_x+(cos(-2*pi*(1-$))*-#ppt_x-sin(-2*pi*(1-$))*(1-#ppt_y))*(1-$)">
                                          <p:val>
                                            <p:fltVal val="0"/>
                                          </p:val>
                                        </p:tav>
                                        <p:tav tm="100000">
                                          <p:val>
                                            <p:fltVal val="1"/>
                                          </p:val>
                                        </p:tav>
                                      </p:tavLst>
                                    </p:anim>
                                    <p:anim calcmode="lin" valueType="num">
                                      <p:cBhvr>
                                        <p:cTn id="106" dur="1000" fill="hold"/>
                                        <p:tgtEl>
                                          <p:spTgt spid="69"/>
                                        </p:tgtEl>
                                        <p:attrNameLst>
                                          <p:attrName>ppt_y</p:attrName>
                                        </p:attrNameLst>
                                      </p:cBhvr>
                                      <p:tavLst>
                                        <p:tav tm="0" fmla="#ppt_y+(sin(-2*pi*(1-$))*-#ppt_x+cos(-2*pi*(1-$))*(1-#ppt_y))*(1-$)">
                                          <p:val>
                                            <p:fltVal val="0"/>
                                          </p:val>
                                        </p:tav>
                                        <p:tav tm="100000">
                                          <p:val>
                                            <p:fltVal val="1"/>
                                          </p:val>
                                        </p:tav>
                                      </p:tavLst>
                                    </p:anim>
                                  </p:childTnLst>
                                </p:cTn>
                              </p:par>
                              <p:par>
                                <p:cTn id="107" presetID="15" presetClass="entr" presetSubtype="0" fill="hold" nodeType="withEffect">
                                  <p:stCondLst>
                                    <p:cond delay="500"/>
                                  </p:stCondLst>
                                  <p:childTnLst>
                                    <p:set>
                                      <p:cBhvr>
                                        <p:cTn id="108" dur="1" fill="hold">
                                          <p:stCondLst>
                                            <p:cond delay="0"/>
                                          </p:stCondLst>
                                        </p:cTn>
                                        <p:tgtEl>
                                          <p:spTgt spid="70"/>
                                        </p:tgtEl>
                                        <p:attrNameLst>
                                          <p:attrName>style.visibility</p:attrName>
                                        </p:attrNameLst>
                                      </p:cBhvr>
                                      <p:to>
                                        <p:strVal val="visible"/>
                                      </p:to>
                                    </p:set>
                                    <p:anim calcmode="lin" valueType="num">
                                      <p:cBhvr>
                                        <p:cTn id="109" dur="1000" fill="hold"/>
                                        <p:tgtEl>
                                          <p:spTgt spid="70"/>
                                        </p:tgtEl>
                                        <p:attrNameLst>
                                          <p:attrName>ppt_w</p:attrName>
                                        </p:attrNameLst>
                                      </p:cBhvr>
                                      <p:tavLst>
                                        <p:tav tm="0">
                                          <p:val>
                                            <p:fltVal val="0"/>
                                          </p:val>
                                        </p:tav>
                                        <p:tav tm="100000">
                                          <p:val>
                                            <p:strVal val="#ppt_w"/>
                                          </p:val>
                                        </p:tav>
                                      </p:tavLst>
                                    </p:anim>
                                    <p:anim calcmode="lin" valueType="num">
                                      <p:cBhvr>
                                        <p:cTn id="110" dur="1000" fill="hold"/>
                                        <p:tgtEl>
                                          <p:spTgt spid="70"/>
                                        </p:tgtEl>
                                        <p:attrNameLst>
                                          <p:attrName>ppt_h</p:attrName>
                                        </p:attrNameLst>
                                      </p:cBhvr>
                                      <p:tavLst>
                                        <p:tav tm="0">
                                          <p:val>
                                            <p:fltVal val="0"/>
                                          </p:val>
                                        </p:tav>
                                        <p:tav tm="100000">
                                          <p:val>
                                            <p:strVal val="#ppt_h"/>
                                          </p:val>
                                        </p:tav>
                                      </p:tavLst>
                                    </p:anim>
                                    <p:anim calcmode="lin" valueType="num">
                                      <p:cBhvr>
                                        <p:cTn id="111" dur="1000" fill="hold"/>
                                        <p:tgtEl>
                                          <p:spTgt spid="70"/>
                                        </p:tgtEl>
                                        <p:attrNameLst>
                                          <p:attrName>ppt_x</p:attrName>
                                        </p:attrNameLst>
                                      </p:cBhvr>
                                      <p:tavLst>
                                        <p:tav tm="0" fmla="#ppt_x+(cos(-2*pi*(1-$))*-#ppt_x-sin(-2*pi*(1-$))*(1-#ppt_y))*(1-$)">
                                          <p:val>
                                            <p:fltVal val="0"/>
                                          </p:val>
                                        </p:tav>
                                        <p:tav tm="100000">
                                          <p:val>
                                            <p:fltVal val="1"/>
                                          </p:val>
                                        </p:tav>
                                      </p:tavLst>
                                    </p:anim>
                                    <p:anim calcmode="lin" valueType="num">
                                      <p:cBhvr>
                                        <p:cTn id="112" dur="1000" fill="hold"/>
                                        <p:tgtEl>
                                          <p:spTgt spid="70"/>
                                        </p:tgtEl>
                                        <p:attrNameLst>
                                          <p:attrName>ppt_y</p:attrName>
                                        </p:attrNameLst>
                                      </p:cBhvr>
                                      <p:tavLst>
                                        <p:tav tm="0" fmla="#ppt_y+(sin(-2*pi*(1-$))*-#ppt_x+cos(-2*pi*(1-$))*(1-#ppt_y))*(1-$)">
                                          <p:val>
                                            <p:fltVal val="0"/>
                                          </p:val>
                                        </p:tav>
                                        <p:tav tm="100000">
                                          <p:val>
                                            <p:fltVal val="1"/>
                                          </p:val>
                                        </p:tav>
                                      </p:tavLst>
                                    </p:anim>
                                  </p:childTnLst>
                                </p:cTn>
                              </p:par>
                              <p:par>
                                <p:cTn id="113" presetID="15" presetClass="entr" presetSubtype="0" fill="hold" nodeType="withEffect">
                                  <p:stCondLst>
                                    <p:cond delay="750"/>
                                  </p:stCondLst>
                                  <p:childTnLst>
                                    <p:set>
                                      <p:cBhvr>
                                        <p:cTn id="114" dur="1" fill="hold">
                                          <p:stCondLst>
                                            <p:cond delay="0"/>
                                          </p:stCondLst>
                                        </p:cTn>
                                        <p:tgtEl>
                                          <p:spTgt spid="71"/>
                                        </p:tgtEl>
                                        <p:attrNameLst>
                                          <p:attrName>style.visibility</p:attrName>
                                        </p:attrNameLst>
                                      </p:cBhvr>
                                      <p:to>
                                        <p:strVal val="visible"/>
                                      </p:to>
                                    </p:set>
                                    <p:anim calcmode="lin" valueType="num">
                                      <p:cBhvr>
                                        <p:cTn id="115" dur="1000" fill="hold"/>
                                        <p:tgtEl>
                                          <p:spTgt spid="71"/>
                                        </p:tgtEl>
                                        <p:attrNameLst>
                                          <p:attrName>ppt_w</p:attrName>
                                        </p:attrNameLst>
                                      </p:cBhvr>
                                      <p:tavLst>
                                        <p:tav tm="0">
                                          <p:val>
                                            <p:fltVal val="0"/>
                                          </p:val>
                                        </p:tav>
                                        <p:tav tm="100000">
                                          <p:val>
                                            <p:strVal val="#ppt_w"/>
                                          </p:val>
                                        </p:tav>
                                      </p:tavLst>
                                    </p:anim>
                                    <p:anim calcmode="lin" valueType="num">
                                      <p:cBhvr>
                                        <p:cTn id="116" dur="1000" fill="hold"/>
                                        <p:tgtEl>
                                          <p:spTgt spid="71"/>
                                        </p:tgtEl>
                                        <p:attrNameLst>
                                          <p:attrName>ppt_h</p:attrName>
                                        </p:attrNameLst>
                                      </p:cBhvr>
                                      <p:tavLst>
                                        <p:tav tm="0">
                                          <p:val>
                                            <p:fltVal val="0"/>
                                          </p:val>
                                        </p:tav>
                                        <p:tav tm="100000">
                                          <p:val>
                                            <p:strVal val="#ppt_h"/>
                                          </p:val>
                                        </p:tav>
                                      </p:tavLst>
                                    </p:anim>
                                    <p:anim calcmode="lin" valueType="num">
                                      <p:cBhvr>
                                        <p:cTn id="117" dur="1000" fill="hold"/>
                                        <p:tgtEl>
                                          <p:spTgt spid="71"/>
                                        </p:tgtEl>
                                        <p:attrNameLst>
                                          <p:attrName>ppt_x</p:attrName>
                                        </p:attrNameLst>
                                      </p:cBhvr>
                                      <p:tavLst>
                                        <p:tav tm="0" fmla="#ppt_x+(cos(-2*pi*(1-$))*-#ppt_x-sin(-2*pi*(1-$))*(1-#ppt_y))*(1-$)">
                                          <p:val>
                                            <p:fltVal val="0"/>
                                          </p:val>
                                        </p:tav>
                                        <p:tav tm="100000">
                                          <p:val>
                                            <p:fltVal val="1"/>
                                          </p:val>
                                        </p:tav>
                                      </p:tavLst>
                                    </p:anim>
                                    <p:anim calcmode="lin" valueType="num">
                                      <p:cBhvr>
                                        <p:cTn id="118" dur="1000" fill="hold"/>
                                        <p:tgtEl>
                                          <p:spTgt spid="71"/>
                                        </p:tgtEl>
                                        <p:attrNameLst>
                                          <p:attrName>ppt_y</p:attrName>
                                        </p:attrNameLst>
                                      </p:cBhvr>
                                      <p:tavLst>
                                        <p:tav tm="0" fmla="#ppt_y+(sin(-2*pi*(1-$))*-#ppt_x+cos(-2*pi*(1-$))*(1-#ppt_y))*(1-$)">
                                          <p:val>
                                            <p:fltVal val="0"/>
                                          </p:val>
                                        </p:tav>
                                        <p:tav tm="100000">
                                          <p:val>
                                            <p:fltVal val="1"/>
                                          </p:val>
                                        </p:tav>
                                      </p:tavLst>
                                    </p:anim>
                                  </p:childTnLst>
                                </p:cTn>
                              </p:par>
                              <p:par>
                                <p:cTn id="119" presetID="10" presetClass="entr" presetSubtype="0" fill="hold" grpId="0" nodeType="withEffect">
                                  <p:stCondLst>
                                    <p:cond delay="1000"/>
                                  </p:stCondLst>
                                  <p:childTnLst>
                                    <p:set>
                                      <p:cBhvr>
                                        <p:cTn id="120" dur="1" fill="hold">
                                          <p:stCondLst>
                                            <p:cond delay="0"/>
                                          </p:stCondLst>
                                        </p:cTn>
                                        <p:tgtEl>
                                          <p:spTgt spid="35"/>
                                        </p:tgtEl>
                                        <p:attrNameLst>
                                          <p:attrName>style.visibility</p:attrName>
                                        </p:attrNameLst>
                                      </p:cBhvr>
                                      <p:to>
                                        <p:strVal val="visible"/>
                                      </p:to>
                                    </p:set>
                                    <p:animEffect transition="in" filter="fade">
                                      <p:cBhvr>
                                        <p:cTn id="121" dur="500"/>
                                        <p:tgtEl>
                                          <p:spTgt spid="35"/>
                                        </p:tgtEl>
                                      </p:cBhvr>
                                    </p:animEffect>
                                  </p:childTnLst>
                                </p:cTn>
                              </p:par>
                              <p:par>
                                <p:cTn id="122" presetID="10" presetClass="entr" presetSubtype="0" fill="hold" nodeType="withEffect">
                                  <p:stCondLst>
                                    <p:cond delay="1200"/>
                                  </p:stCondLst>
                                  <p:childTnLst>
                                    <p:set>
                                      <p:cBhvr>
                                        <p:cTn id="123" dur="1" fill="hold">
                                          <p:stCondLst>
                                            <p:cond delay="0"/>
                                          </p:stCondLst>
                                        </p:cTn>
                                        <p:tgtEl>
                                          <p:spTgt spid="47"/>
                                        </p:tgtEl>
                                        <p:attrNameLst>
                                          <p:attrName>style.visibility</p:attrName>
                                        </p:attrNameLst>
                                      </p:cBhvr>
                                      <p:to>
                                        <p:strVal val="visible"/>
                                      </p:to>
                                    </p:set>
                                    <p:animEffect transition="in" filter="fade">
                                      <p:cBhvr>
                                        <p:cTn id="124" dur="500"/>
                                        <p:tgtEl>
                                          <p:spTgt spid="47"/>
                                        </p:tgtEl>
                                      </p:cBhvr>
                                    </p:animEffect>
                                  </p:childTnLst>
                                </p:cTn>
                              </p:par>
                              <p:par>
                                <p:cTn id="125" presetID="10" presetClass="entr" presetSubtype="0" fill="hold" nodeType="withEffect">
                                  <p:stCondLst>
                                    <p:cond delay="1200"/>
                                  </p:stCondLst>
                                  <p:childTnLst>
                                    <p:set>
                                      <p:cBhvr>
                                        <p:cTn id="126" dur="1" fill="hold">
                                          <p:stCondLst>
                                            <p:cond delay="0"/>
                                          </p:stCondLst>
                                        </p:cTn>
                                        <p:tgtEl>
                                          <p:spTgt spid="64"/>
                                        </p:tgtEl>
                                        <p:attrNameLst>
                                          <p:attrName>style.visibility</p:attrName>
                                        </p:attrNameLst>
                                      </p:cBhvr>
                                      <p:to>
                                        <p:strVal val="visible"/>
                                      </p:to>
                                    </p:set>
                                    <p:animEffect transition="in" filter="fade">
                                      <p:cBhvr>
                                        <p:cTn id="127" dur="500"/>
                                        <p:tgtEl>
                                          <p:spTgt spid="64"/>
                                        </p:tgtEl>
                                      </p:cBhvr>
                                    </p:animEffect>
                                  </p:childTnLst>
                                </p:cTn>
                              </p:par>
                              <p:par>
                                <p:cTn id="128" presetID="10" presetClass="entr" presetSubtype="0" fill="hold" nodeType="withEffect">
                                  <p:stCondLst>
                                    <p:cond delay="1200"/>
                                  </p:stCondLst>
                                  <p:childTnLst>
                                    <p:set>
                                      <p:cBhvr>
                                        <p:cTn id="129" dur="1" fill="hold">
                                          <p:stCondLst>
                                            <p:cond delay="0"/>
                                          </p:stCondLst>
                                        </p:cTn>
                                        <p:tgtEl>
                                          <p:spTgt spid="61"/>
                                        </p:tgtEl>
                                        <p:attrNameLst>
                                          <p:attrName>style.visibility</p:attrName>
                                        </p:attrNameLst>
                                      </p:cBhvr>
                                      <p:to>
                                        <p:strVal val="visible"/>
                                      </p:to>
                                    </p:set>
                                    <p:animEffect transition="in" filter="fade">
                                      <p:cBhvr>
                                        <p:cTn id="130" dur="500"/>
                                        <p:tgtEl>
                                          <p:spTgt spid="61"/>
                                        </p:tgtEl>
                                      </p:cBhvr>
                                    </p:animEffect>
                                  </p:childTnLst>
                                </p:cTn>
                              </p:par>
                              <p:par>
                                <p:cTn id="131" presetID="8" presetClass="emph" presetSubtype="0" fill="hold" nodeType="withEffect">
                                  <p:stCondLst>
                                    <p:cond delay="1700"/>
                                  </p:stCondLst>
                                  <p:childTnLst>
                                    <p:animRot by="1200000">
                                      <p:cBhvr>
                                        <p:cTn id="132" dur="5000" fill="hold"/>
                                        <p:tgtEl>
                                          <p:spTgt spid="64"/>
                                        </p:tgtEl>
                                        <p:attrNameLst>
                                          <p:attrName>r</p:attrName>
                                        </p:attrNameLst>
                                      </p:cBhvr>
                                    </p:animRot>
                                  </p:childTnLst>
                                </p:cTn>
                              </p:par>
                              <p:par>
                                <p:cTn id="133" presetID="8" presetClass="emph" presetSubtype="0" fill="hold" nodeType="withEffect">
                                  <p:stCondLst>
                                    <p:cond delay="1700"/>
                                  </p:stCondLst>
                                  <p:childTnLst>
                                    <p:animRot by="21600000">
                                      <p:cBhvr>
                                        <p:cTn id="134" dur="5000" fill="hold"/>
                                        <p:tgtEl>
                                          <p:spTgt spid="61"/>
                                        </p:tgtEl>
                                        <p:attrNameLst>
                                          <p:attrName>r</p:attrName>
                                        </p:attrNameLst>
                                      </p:cBhvr>
                                    </p:animRot>
                                  </p:childTnLst>
                                </p:cTn>
                              </p:par>
                              <p:par>
                                <p:cTn id="135" presetID="10" presetClass="entr" presetSubtype="0" fill="hold" grpId="0" nodeType="withEffect">
                                  <p:stCondLst>
                                    <p:cond delay="1700"/>
                                  </p:stCondLst>
                                  <p:childTnLst>
                                    <p:set>
                                      <p:cBhvr>
                                        <p:cTn id="136" dur="1" fill="hold">
                                          <p:stCondLst>
                                            <p:cond delay="0"/>
                                          </p:stCondLst>
                                        </p:cTn>
                                        <p:tgtEl>
                                          <p:spTgt spid="42"/>
                                        </p:tgtEl>
                                        <p:attrNameLst>
                                          <p:attrName>style.visibility</p:attrName>
                                        </p:attrNameLst>
                                      </p:cBhvr>
                                      <p:to>
                                        <p:strVal val="visible"/>
                                      </p:to>
                                    </p:set>
                                    <p:animEffect transition="in" filter="fade">
                                      <p:cBhvr>
                                        <p:cTn id="137" dur="500"/>
                                        <p:tgtEl>
                                          <p:spTgt spid="42"/>
                                        </p:tgtEl>
                                      </p:cBhvr>
                                    </p:animEffect>
                                  </p:childTnLst>
                                </p:cTn>
                              </p:par>
                              <p:par>
                                <p:cTn id="138" presetID="10" presetClass="entr" presetSubtype="0" fill="hold" grpId="0" nodeType="withEffect">
                                  <p:stCondLst>
                                    <p:cond delay="2100"/>
                                  </p:stCondLst>
                                  <p:childTnLst>
                                    <p:set>
                                      <p:cBhvr>
                                        <p:cTn id="139" dur="1" fill="hold">
                                          <p:stCondLst>
                                            <p:cond delay="0"/>
                                          </p:stCondLst>
                                        </p:cTn>
                                        <p:tgtEl>
                                          <p:spTgt spid="46"/>
                                        </p:tgtEl>
                                        <p:attrNameLst>
                                          <p:attrName>style.visibility</p:attrName>
                                        </p:attrNameLst>
                                      </p:cBhvr>
                                      <p:to>
                                        <p:strVal val="visible"/>
                                      </p:to>
                                    </p:set>
                                    <p:animEffect transition="in" filter="fade">
                                      <p:cBhvr>
                                        <p:cTn id="140" dur="500"/>
                                        <p:tgtEl>
                                          <p:spTgt spid="46"/>
                                        </p:tgtEl>
                                      </p:cBhvr>
                                    </p:animEffect>
                                  </p:childTnLst>
                                </p:cTn>
                              </p:par>
                              <p:par>
                                <p:cTn id="141" presetID="53" presetClass="entr" presetSubtype="16" fill="hold" grpId="0" nodeType="withEffect">
                                  <p:stCondLst>
                                    <p:cond delay="2100"/>
                                  </p:stCondLst>
                                  <p:childTnLst>
                                    <p:set>
                                      <p:cBhvr>
                                        <p:cTn id="142" dur="1" fill="hold">
                                          <p:stCondLst>
                                            <p:cond delay="0"/>
                                          </p:stCondLst>
                                        </p:cTn>
                                        <p:tgtEl>
                                          <p:spTgt spid="31"/>
                                        </p:tgtEl>
                                        <p:attrNameLst>
                                          <p:attrName>style.visibility</p:attrName>
                                        </p:attrNameLst>
                                      </p:cBhvr>
                                      <p:to>
                                        <p:strVal val="visible"/>
                                      </p:to>
                                    </p:set>
                                    <p:anim calcmode="lin" valueType="num">
                                      <p:cBhvr>
                                        <p:cTn id="143" dur="500" fill="hold"/>
                                        <p:tgtEl>
                                          <p:spTgt spid="31"/>
                                        </p:tgtEl>
                                        <p:attrNameLst>
                                          <p:attrName>ppt_w</p:attrName>
                                        </p:attrNameLst>
                                      </p:cBhvr>
                                      <p:tavLst>
                                        <p:tav tm="0">
                                          <p:val>
                                            <p:fltVal val="0"/>
                                          </p:val>
                                        </p:tav>
                                        <p:tav tm="100000">
                                          <p:val>
                                            <p:strVal val="#ppt_w"/>
                                          </p:val>
                                        </p:tav>
                                      </p:tavLst>
                                    </p:anim>
                                    <p:anim calcmode="lin" valueType="num">
                                      <p:cBhvr>
                                        <p:cTn id="144" dur="500" fill="hold"/>
                                        <p:tgtEl>
                                          <p:spTgt spid="31"/>
                                        </p:tgtEl>
                                        <p:attrNameLst>
                                          <p:attrName>ppt_h</p:attrName>
                                        </p:attrNameLst>
                                      </p:cBhvr>
                                      <p:tavLst>
                                        <p:tav tm="0">
                                          <p:val>
                                            <p:fltVal val="0"/>
                                          </p:val>
                                        </p:tav>
                                        <p:tav tm="100000">
                                          <p:val>
                                            <p:strVal val="#ppt_h"/>
                                          </p:val>
                                        </p:tav>
                                      </p:tavLst>
                                    </p:anim>
                                    <p:animEffect transition="in" filter="fade">
                                      <p:cBhvr>
                                        <p:cTn id="145" dur="500"/>
                                        <p:tgtEl>
                                          <p:spTgt spid="31"/>
                                        </p:tgtEl>
                                      </p:cBhvr>
                                    </p:animEffect>
                                  </p:childTnLst>
                                </p:cTn>
                              </p:par>
                              <p:par>
                                <p:cTn id="146" presetID="42" presetClass="entr" presetSubtype="0" fill="hold" nodeType="withEffect">
                                  <p:stCondLst>
                                    <p:cond delay="2750"/>
                                  </p:stCondLst>
                                  <p:childTnLst>
                                    <p:set>
                                      <p:cBhvr>
                                        <p:cTn id="147" dur="1" fill="hold">
                                          <p:stCondLst>
                                            <p:cond delay="0"/>
                                          </p:stCondLst>
                                        </p:cTn>
                                        <p:tgtEl>
                                          <p:spTgt spid="19"/>
                                        </p:tgtEl>
                                        <p:attrNameLst>
                                          <p:attrName>style.visibility</p:attrName>
                                        </p:attrNameLst>
                                      </p:cBhvr>
                                      <p:to>
                                        <p:strVal val="visible"/>
                                      </p:to>
                                    </p:set>
                                    <p:animEffect transition="in" filter="fade">
                                      <p:cBhvr>
                                        <p:cTn id="148" dur="1000"/>
                                        <p:tgtEl>
                                          <p:spTgt spid="19"/>
                                        </p:tgtEl>
                                      </p:cBhvr>
                                    </p:animEffect>
                                    <p:anim calcmode="lin" valueType="num">
                                      <p:cBhvr>
                                        <p:cTn id="149" dur="1000" fill="hold"/>
                                        <p:tgtEl>
                                          <p:spTgt spid="19"/>
                                        </p:tgtEl>
                                        <p:attrNameLst>
                                          <p:attrName>ppt_x</p:attrName>
                                        </p:attrNameLst>
                                      </p:cBhvr>
                                      <p:tavLst>
                                        <p:tav tm="0">
                                          <p:val>
                                            <p:strVal val="#ppt_x"/>
                                          </p:val>
                                        </p:tav>
                                        <p:tav tm="100000">
                                          <p:val>
                                            <p:strVal val="#ppt_x"/>
                                          </p:val>
                                        </p:tav>
                                      </p:tavLst>
                                    </p:anim>
                                    <p:anim calcmode="lin" valueType="num">
                                      <p:cBhvr>
                                        <p:cTn id="150"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5" grpId="0"/>
      <p:bldP spid="42" grpId="0"/>
      <p:bldP spid="4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428596" y="572280"/>
            <a:ext cx="8229600" cy="509113"/>
          </a:xfrm>
        </p:spPr>
        <p:txBody>
          <a:bodyPr>
            <a:normAutofit fontScale="90000"/>
          </a:bodyPr>
          <a:lstStyle/>
          <a:p>
            <a:r>
              <a:rPr lang="zh-CN" altLang="en-US" sz="2200" dirty="0">
                <a:solidFill>
                  <a:schemeClr val="accent3">
                    <a:lumMod val="50000"/>
                  </a:schemeClr>
                </a:solidFill>
                <a:cs typeface="+mn-ea"/>
                <a:sym typeface="+mn-lt"/>
              </a:rPr>
              <a:t>生产企业免抵退税增值税申报实务</a:t>
            </a:r>
            <a:br>
              <a:rPr lang="en-US" altLang="zh-CN" dirty="0">
                <a:solidFill>
                  <a:schemeClr val="accent3">
                    <a:lumMod val="50000"/>
                  </a:schemeClr>
                </a:solidFill>
                <a:cs typeface="+mn-ea"/>
                <a:sym typeface="+mn-lt"/>
              </a:rPr>
            </a:br>
            <a:endParaRPr lang="zh-CN" altLang="en-US" dirty="0"/>
          </a:p>
        </p:txBody>
      </p:sp>
      <p:sp>
        <p:nvSpPr>
          <p:cNvPr id="6" name="内容占位符 5"/>
          <p:cNvSpPr>
            <a:spLocks noGrp="1"/>
          </p:cNvSpPr>
          <p:nvPr>
            <p:ph idx="1"/>
          </p:nvPr>
        </p:nvSpPr>
        <p:spPr>
          <a:xfrm>
            <a:off x="457200" y="786594"/>
            <a:ext cx="8229600" cy="3809447"/>
          </a:xfrm>
        </p:spPr>
        <p:txBody>
          <a:bodyPr>
            <a:normAutofit fontScale="77500" lnSpcReduction="20000"/>
          </a:bodyPr>
          <a:lstStyle/>
          <a:p>
            <a:pPr>
              <a:lnSpc>
                <a:spcPct val="170000"/>
              </a:lnSpc>
              <a:buNone/>
            </a:pPr>
            <a:r>
              <a:rPr lang="en-US" altLang="zh-CN" sz="1400" dirty="0"/>
              <a:t>       A</a:t>
            </a:r>
            <a:r>
              <a:rPr lang="zh-CN" altLang="en-US" sz="1400" dirty="0"/>
              <a:t>公司系符合免抵退税政策的一家生产企业，</a:t>
            </a:r>
            <a:r>
              <a:rPr lang="en-US" altLang="zh-CN" sz="1400" dirty="0" smtClean="0"/>
              <a:t>2019</a:t>
            </a:r>
            <a:r>
              <a:rPr lang="zh-CN" altLang="en-US" sz="1400" dirty="0" smtClean="0"/>
              <a:t>年</a:t>
            </a:r>
            <a:r>
              <a:rPr lang="en-US" altLang="zh-CN" sz="1400" dirty="0" smtClean="0"/>
              <a:t>4</a:t>
            </a:r>
            <a:r>
              <a:rPr lang="zh-CN" altLang="en-US" sz="1400" dirty="0" smtClean="0"/>
              <a:t>月</a:t>
            </a:r>
            <a:r>
              <a:rPr lang="zh-CN" altLang="en-US" sz="1400" dirty="0"/>
              <a:t>发生业务：</a:t>
            </a:r>
            <a:r>
              <a:rPr lang="en-US" altLang="zh-CN" sz="1400" dirty="0"/>
              <a:t>1.</a:t>
            </a:r>
            <a:r>
              <a:rPr lang="zh-CN" altLang="en-US" sz="1400" dirty="0"/>
              <a:t>自营出口产离岸价格（</a:t>
            </a:r>
            <a:r>
              <a:rPr lang="en-US" altLang="zh-CN" sz="1400" dirty="0"/>
              <a:t>FOB</a:t>
            </a:r>
            <a:r>
              <a:rPr lang="zh-CN" altLang="en-US" sz="1400" dirty="0"/>
              <a:t>）为每台</a:t>
            </a:r>
            <a:r>
              <a:rPr lang="en-US" altLang="zh-CN" sz="1400" dirty="0"/>
              <a:t>100</a:t>
            </a:r>
            <a:r>
              <a:rPr lang="zh-CN" altLang="en-US" sz="1400" dirty="0"/>
              <a:t>万美元，外汇人民币折合率为</a:t>
            </a:r>
            <a:r>
              <a:rPr lang="en-US" altLang="zh-CN" sz="1400" dirty="0"/>
              <a:t>1</a:t>
            </a:r>
            <a:r>
              <a:rPr lang="zh-CN" altLang="en-US" sz="1400" dirty="0"/>
              <a:t>美元：</a:t>
            </a:r>
            <a:r>
              <a:rPr lang="en-US" altLang="zh-CN" sz="1400" dirty="0"/>
              <a:t>6.85</a:t>
            </a:r>
            <a:r>
              <a:rPr lang="zh-CN" altLang="en-US" sz="1400" dirty="0"/>
              <a:t>元。</a:t>
            </a:r>
            <a:r>
              <a:rPr lang="en-US" altLang="zh-CN" sz="1400" dirty="0"/>
              <a:t>2.</a:t>
            </a:r>
            <a:r>
              <a:rPr lang="zh-CN" altLang="en-US" sz="1400" dirty="0"/>
              <a:t>内销货物不含税的销售额为</a:t>
            </a:r>
            <a:r>
              <a:rPr lang="en-US" altLang="zh-CN" sz="1400" dirty="0"/>
              <a:t>4500</a:t>
            </a:r>
            <a:r>
              <a:rPr lang="zh-CN" altLang="en-US" sz="1400" dirty="0"/>
              <a:t>万元。</a:t>
            </a:r>
            <a:r>
              <a:rPr lang="en-US" altLang="zh-CN" sz="1400" dirty="0"/>
              <a:t>3.</a:t>
            </a:r>
            <a:r>
              <a:rPr lang="zh-CN" altLang="en-US" sz="1400" dirty="0"/>
              <a:t>本期购入材料的进项税额为</a:t>
            </a:r>
            <a:r>
              <a:rPr lang="en-US" altLang="zh-CN" sz="1400" dirty="0"/>
              <a:t>610</a:t>
            </a:r>
            <a:r>
              <a:rPr lang="zh-CN" altLang="en-US" sz="1400" dirty="0"/>
              <a:t>万元。</a:t>
            </a:r>
            <a:endParaRPr lang="zh-CN" altLang="en-US" sz="1400" dirty="0"/>
          </a:p>
          <a:p>
            <a:pPr>
              <a:lnSpc>
                <a:spcPct val="170000"/>
              </a:lnSpc>
              <a:buNone/>
            </a:pPr>
            <a:r>
              <a:rPr lang="zh-CN" altLang="en-US" sz="1400" dirty="0"/>
              <a:t>       假设该公司无上期留抵税额，无免税购进的原材料，出口货物征税率</a:t>
            </a:r>
            <a:r>
              <a:rPr lang="en-US" altLang="zh-CN" sz="1400" dirty="0"/>
              <a:t>13%</a:t>
            </a:r>
            <a:r>
              <a:rPr lang="zh-CN" altLang="en-US" sz="1400" dirty="0"/>
              <a:t>、退税率为</a:t>
            </a:r>
            <a:r>
              <a:rPr lang="en-US" altLang="zh-CN" sz="1400" dirty="0"/>
              <a:t>10%</a:t>
            </a:r>
            <a:r>
              <a:rPr lang="zh-CN" altLang="en-US" sz="1400" dirty="0"/>
              <a:t>。相关出口业务已符合免抵退税正式申报条件。</a:t>
            </a:r>
            <a:endParaRPr lang="zh-CN" altLang="en-US" sz="1400" dirty="0"/>
          </a:p>
          <a:p>
            <a:pPr>
              <a:buNone/>
            </a:pPr>
            <a:r>
              <a:rPr lang="zh-CN" altLang="en-US" sz="1400" dirty="0"/>
              <a:t>步骤：</a:t>
            </a:r>
            <a:r>
              <a:rPr lang="en-US" altLang="zh-CN" sz="1400" dirty="0">
                <a:solidFill>
                  <a:srgbClr val="00B050"/>
                </a:solidFill>
              </a:rPr>
              <a:t>1.</a:t>
            </a:r>
            <a:r>
              <a:rPr lang="zh-CN" altLang="en-US" sz="1400" dirty="0">
                <a:solidFill>
                  <a:srgbClr val="00B050"/>
                </a:solidFill>
              </a:rPr>
              <a:t>计算应纳税额。</a:t>
            </a:r>
            <a:endParaRPr lang="zh-CN" altLang="en-US" sz="1400" dirty="0">
              <a:solidFill>
                <a:srgbClr val="00B050"/>
              </a:solidFill>
            </a:endParaRPr>
          </a:p>
          <a:p>
            <a:pPr>
              <a:buNone/>
            </a:pPr>
            <a:r>
              <a:rPr lang="zh-CN" altLang="en-US" sz="1400" dirty="0"/>
              <a:t>当期不得免征和抵扣税额</a:t>
            </a:r>
            <a:r>
              <a:rPr lang="en-US" altLang="zh-CN" sz="1400" dirty="0"/>
              <a:t>=</a:t>
            </a:r>
            <a:r>
              <a:rPr lang="zh-CN" altLang="en-US" sz="1400" dirty="0"/>
              <a:t>当期出口货物离岸价*外汇人民币折合率*（出口货物适用税率</a:t>
            </a:r>
            <a:r>
              <a:rPr lang="en-US" altLang="zh-CN" sz="1400" dirty="0"/>
              <a:t>--</a:t>
            </a:r>
            <a:r>
              <a:rPr lang="zh-CN" altLang="en-US" sz="1400" dirty="0"/>
              <a:t>出口货物退税率）</a:t>
            </a:r>
            <a:endParaRPr lang="zh-CN" altLang="en-US" sz="1400" dirty="0"/>
          </a:p>
          <a:p>
            <a:pPr>
              <a:buNone/>
            </a:pPr>
            <a:r>
              <a:rPr lang="zh-CN" altLang="en-US" sz="1400" dirty="0"/>
              <a:t>                                     </a:t>
            </a:r>
            <a:r>
              <a:rPr lang="en-US" altLang="zh-CN" sz="1400" dirty="0"/>
              <a:t>=100*6.85*</a:t>
            </a:r>
            <a:r>
              <a:rPr lang="zh-CN" altLang="en-US" sz="1400" dirty="0"/>
              <a:t>（</a:t>
            </a:r>
            <a:r>
              <a:rPr lang="en-US" altLang="zh-CN" sz="1400" dirty="0"/>
              <a:t>13%-10%</a:t>
            </a:r>
            <a:r>
              <a:rPr lang="zh-CN" altLang="en-US" sz="1400" dirty="0"/>
              <a:t>）</a:t>
            </a:r>
            <a:endParaRPr lang="zh-CN" altLang="en-US" sz="1400" dirty="0"/>
          </a:p>
          <a:p>
            <a:pPr>
              <a:buNone/>
            </a:pPr>
            <a:r>
              <a:rPr lang="zh-CN" altLang="en-US" sz="1400" dirty="0"/>
              <a:t>                                     </a:t>
            </a:r>
            <a:r>
              <a:rPr lang="en-US" altLang="zh-CN" sz="1400" dirty="0"/>
              <a:t>=20.55</a:t>
            </a:r>
            <a:r>
              <a:rPr lang="zh-CN" altLang="en-US" sz="1400" dirty="0"/>
              <a:t>万元）</a:t>
            </a:r>
            <a:endParaRPr lang="zh-CN" altLang="en-US" sz="1400" dirty="0"/>
          </a:p>
          <a:p>
            <a:pPr>
              <a:buNone/>
            </a:pPr>
            <a:r>
              <a:rPr lang="zh-CN" altLang="en-US" sz="1400" dirty="0"/>
              <a:t>当期应纳税额</a:t>
            </a:r>
            <a:r>
              <a:rPr lang="en-US" altLang="zh-CN" sz="1400" dirty="0"/>
              <a:t>=</a:t>
            </a:r>
            <a:r>
              <a:rPr lang="zh-CN" altLang="en-US" sz="1400" dirty="0"/>
              <a:t>当期销项税额</a:t>
            </a:r>
            <a:r>
              <a:rPr lang="en-US" altLang="zh-CN" sz="1400" dirty="0"/>
              <a:t>--</a:t>
            </a:r>
            <a:r>
              <a:rPr lang="zh-CN" altLang="en-US" sz="1400" dirty="0"/>
              <a:t>（当期进项税额</a:t>
            </a:r>
            <a:r>
              <a:rPr lang="en-US" altLang="zh-CN" sz="1400" dirty="0"/>
              <a:t>--</a:t>
            </a:r>
            <a:r>
              <a:rPr lang="zh-CN" altLang="en-US" sz="1400" dirty="0"/>
              <a:t>当期不得免征和抵扣税额）</a:t>
            </a:r>
            <a:endParaRPr lang="zh-CN" altLang="en-US" sz="1400" dirty="0"/>
          </a:p>
          <a:p>
            <a:pPr>
              <a:buNone/>
            </a:pPr>
            <a:r>
              <a:rPr lang="zh-CN" altLang="en-US" sz="1400" dirty="0"/>
              <a:t>                    </a:t>
            </a:r>
            <a:r>
              <a:rPr lang="en-US" altLang="zh-CN" sz="1400" dirty="0"/>
              <a:t>=4500*13%-(610-20.55)</a:t>
            </a:r>
            <a:endParaRPr lang="en-US" altLang="zh-CN" sz="1400" dirty="0"/>
          </a:p>
          <a:p>
            <a:pPr>
              <a:buNone/>
            </a:pPr>
            <a:r>
              <a:rPr lang="en-US" altLang="zh-CN" sz="1400" dirty="0"/>
              <a:t>                    =-4.45</a:t>
            </a:r>
            <a:r>
              <a:rPr lang="zh-CN" altLang="en-US" sz="1400" dirty="0"/>
              <a:t>万元（应纳税额为负数，期末留抵税额</a:t>
            </a:r>
            <a:r>
              <a:rPr lang="en-US" altLang="zh-CN" sz="1400" dirty="0"/>
              <a:t>4.45</a:t>
            </a:r>
            <a:r>
              <a:rPr lang="zh-CN" altLang="en-US" sz="1400" dirty="0"/>
              <a:t>万元）</a:t>
            </a:r>
            <a:endParaRPr lang="zh-CN" altLang="en-US" sz="1400" dirty="0"/>
          </a:p>
          <a:p>
            <a:pPr>
              <a:buNone/>
            </a:pPr>
            <a:r>
              <a:rPr lang="en-US" altLang="zh-CN" sz="1400" dirty="0">
                <a:solidFill>
                  <a:srgbClr val="00B050"/>
                </a:solidFill>
              </a:rPr>
              <a:t>2.</a:t>
            </a:r>
            <a:r>
              <a:rPr lang="zh-CN" altLang="en-US" sz="1400" dirty="0">
                <a:solidFill>
                  <a:srgbClr val="00B050"/>
                </a:solidFill>
              </a:rPr>
              <a:t>计算免抵退税额。</a:t>
            </a:r>
            <a:endParaRPr lang="zh-CN" altLang="en-US" sz="1400" dirty="0">
              <a:solidFill>
                <a:srgbClr val="00B050"/>
              </a:solidFill>
            </a:endParaRPr>
          </a:p>
          <a:p>
            <a:pPr>
              <a:buNone/>
            </a:pPr>
            <a:r>
              <a:rPr lang="zh-CN" altLang="en-US" sz="1400" dirty="0"/>
              <a:t> 当期免抵退税额</a:t>
            </a:r>
            <a:r>
              <a:rPr lang="en-US" altLang="zh-CN" sz="1400" dirty="0"/>
              <a:t>=</a:t>
            </a:r>
            <a:r>
              <a:rPr lang="zh-CN" altLang="en-US" sz="1400" dirty="0"/>
              <a:t>当期出口货物离岸价*外汇人民币折合率*出口货物退税率</a:t>
            </a:r>
            <a:endParaRPr lang="en-US" altLang="zh-CN" sz="1400" dirty="0"/>
          </a:p>
          <a:p>
            <a:pPr>
              <a:buNone/>
            </a:pPr>
            <a:r>
              <a:rPr lang="en-US" altLang="zh-CN" sz="1400" dirty="0"/>
              <a:t>     </a:t>
            </a:r>
            <a:r>
              <a:rPr lang="zh-CN" altLang="en-US" sz="1400" dirty="0"/>
              <a:t>                    </a:t>
            </a:r>
            <a:r>
              <a:rPr lang="en-US" altLang="zh-CN" sz="1400" dirty="0"/>
              <a:t>=100*6.85*10%</a:t>
            </a:r>
            <a:endParaRPr lang="en-US" altLang="zh-CN" sz="1400" dirty="0"/>
          </a:p>
          <a:p>
            <a:pPr>
              <a:buNone/>
            </a:pPr>
            <a:r>
              <a:rPr lang="en-US" altLang="zh-CN" sz="1400" dirty="0"/>
              <a:t>                         =68.5</a:t>
            </a:r>
            <a:r>
              <a:rPr lang="zh-CN" altLang="en-US" sz="1400" dirty="0"/>
              <a:t>（万元）</a:t>
            </a:r>
            <a:endParaRPr lang="en-US" altLang="zh-CN" sz="1400" dirty="0"/>
          </a:p>
          <a:p>
            <a:pPr>
              <a:buNone/>
            </a:pPr>
            <a:r>
              <a:rPr lang="en-US" altLang="zh-CN" sz="1400" dirty="0">
                <a:solidFill>
                  <a:srgbClr val="00B050"/>
                </a:solidFill>
              </a:rPr>
              <a:t>3.</a:t>
            </a:r>
            <a:r>
              <a:rPr lang="zh-CN" altLang="en-US" sz="1400" dirty="0">
                <a:solidFill>
                  <a:srgbClr val="00B050"/>
                </a:solidFill>
              </a:rPr>
              <a:t>计算应退税额、免抵额。</a:t>
            </a:r>
            <a:endParaRPr lang="en-US" altLang="zh-CN" sz="1400" dirty="0">
              <a:solidFill>
                <a:srgbClr val="00B050"/>
              </a:solidFill>
            </a:endParaRPr>
          </a:p>
          <a:p>
            <a:pPr>
              <a:buNone/>
            </a:pPr>
            <a:r>
              <a:rPr lang="zh-CN" altLang="en-US" sz="1400" dirty="0"/>
              <a:t> 当期留抵税额为</a:t>
            </a:r>
            <a:r>
              <a:rPr lang="en-US" altLang="zh-CN" sz="1400" dirty="0"/>
              <a:t>4.45</a:t>
            </a:r>
            <a:r>
              <a:rPr lang="zh-CN" altLang="en-US" sz="1400" dirty="0"/>
              <a:t>万元，当期免抵退税额</a:t>
            </a:r>
            <a:r>
              <a:rPr lang="en-US" altLang="zh-CN" sz="1400" dirty="0"/>
              <a:t>&gt;</a:t>
            </a:r>
            <a:r>
              <a:rPr lang="zh-CN" altLang="en-US" sz="1400" dirty="0"/>
              <a:t>当期期末留抵税额。</a:t>
            </a:r>
            <a:endParaRPr lang="en-US" altLang="zh-CN" sz="1400" dirty="0"/>
          </a:p>
          <a:p>
            <a:pPr>
              <a:buNone/>
            </a:pPr>
            <a:r>
              <a:rPr lang="zh-CN" altLang="en-US" sz="1400" dirty="0"/>
              <a:t> 所以当期应退税额为</a:t>
            </a:r>
            <a:r>
              <a:rPr lang="en-US" altLang="zh-CN" sz="1400" dirty="0"/>
              <a:t>4.45</a:t>
            </a:r>
            <a:r>
              <a:rPr lang="zh-CN" altLang="en-US" sz="1400" dirty="0"/>
              <a:t>万元</a:t>
            </a:r>
            <a:r>
              <a:rPr lang="en-US" altLang="zh-CN" sz="1400" dirty="0"/>
              <a:t>,</a:t>
            </a:r>
            <a:r>
              <a:rPr lang="zh-CN" altLang="en-US" sz="1400" dirty="0"/>
              <a:t>当期免抵税额</a:t>
            </a:r>
            <a:r>
              <a:rPr lang="en-US" altLang="zh-CN" sz="1400" dirty="0"/>
              <a:t>=68.5-4.45=64.05(</a:t>
            </a:r>
            <a:r>
              <a:rPr lang="zh-CN" altLang="en-US" sz="1400" dirty="0"/>
              <a:t>万元</a:t>
            </a:r>
            <a:r>
              <a:rPr lang="en-US" altLang="zh-CN" sz="1400" dirty="0"/>
              <a:t>)</a:t>
            </a:r>
            <a:r>
              <a:rPr lang="zh-CN" altLang="en-US" sz="1400" dirty="0"/>
              <a:t>。</a:t>
            </a:r>
            <a:endParaRPr lang="zh-CN" altLang="en-US" sz="1400" dirty="0"/>
          </a:p>
          <a:p>
            <a:endParaRPr lang="zh-CN" altLang="en-US" sz="1400" dirty="0"/>
          </a:p>
        </p:txBody>
      </p:sp>
      <p:sp>
        <p:nvSpPr>
          <p:cNvPr id="2" name="页脚占位符 1"/>
          <p:cNvSpPr>
            <a:spLocks noGrp="1"/>
          </p:cNvSpPr>
          <p:nvPr>
            <p:ph type="ftr" sz="quarter" idx="11"/>
          </p:nvPr>
        </p:nvSpPr>
        <p:spPr/>
        <p:txBody>
          <a:bodyPr/>
          <a:p>
            <a:r>
              <a:rPr lang="zh-CN" altLang="en-US"/>
              <a:t>财税-www.caishui.org</a:t>
            </a:r>
            <a:endParaRPr lang="zh-CN" altLang="en-US"/>
          </a:p>
        </p:txBody>
      </p:sp>
    </p:spTree>
  </p:cSld>
  <p:clrMapOvr>
    <a:masterClrMapping/>
  </p:clrMapOvr>
  <p:transition>
    <p:rand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6"/>
          <p:cNvSpPr>
            <a:spLocks noGrp="1"/>
          </p:cNvSpPr>
          <p:nvPr>
            <p:ph type="title"/>
          </p:nvPr>
        </p:nvSpPr>
        <p:spPr>
          <a:xfrm>
            <a:off x="457200" y="206043"/>
            <a:ext cx="8229600" cy="509114"/>
          </a:xfrm>
        </p:spPr>
        <p:txBody>
          <a:bodyPr>
            <a:noAutofit/>
          </a:bodyPr>
          <a:lstStyle/>
          <a:p>
            <a:r>
              <a:rPr lang="en-US" altLang="zh-CN" sz="2800" b="1" dirty="0"/>
              <a:t>.《</a:t>
            </a:r>
            <a:r>
              <a:rPr lang="zh-CN" altLang="en-US" sz="2800" b="1" dirty="0"/>
              <a:t>增值税纳税申报表附列资料（一）</a:t>
            </a:r>
            <a:r>
              <a:rPr lang="en-US" altLang="zh-CN" sz="2800" b="1" dirty="0"/>
              <a:t>》</a:t>
            </a:r>
            <a:r>
              <a:rPr lang="zh-CN" altLang="en-US" sz="2800" b="1" dirty="0"/>
              <a:t>填报</a:t>
            </a:r>
            <a:endParaRPr lang="zh-CN" altLang="en-US" sz="2800" dirty="0"/>
          </a:p>
        </p:txBody>
      </p:sp>
      <p:pic>
        <p:nvPicPr>
          <p:cNvPr id="9" name="图片 8" descr="52.bmp"/>
          <p:cNvPicPr>
            <a:picLocks noChangeAspect="1"/>
          </p:cNvPicPr>
          <p:nvPr/>
        </p:nvPicPr>
        <p:blipFill>
          <a:blip r:embed="rId1"/>
          <a:stretch>
            <a:fillRect/>
          </a:stretch>
        </p:blipFill>
        <p:spPr>
          <a:xfrm>
            <a:off x="1142976" y="786594"/>
            <a:ext cx="6786610" cy="4061886"/>
          </a:xfrm>
          <a:prstGeom prst="rect">
            <a:avLst/>
          </a:prstGeom>
        </p:spPr>
      </p:pic>
      <p:sp>
        <p:nvSpPr>
          <p:cNvPr id="2" name="页脚占位符 1"/>
          <p:cNvSpPr>
            <a:spLocks noGrp="1"/>
          </p:cNvSpPr>
          <p:nvPr>
            <p:ph type="ftr" sz="quarter" idx="11"/>
          </p:nvPr>
        </p:nvSpPr>
        <p:spPr/>
        <p:txBody>
          <a:bodyPr/>
          <a:p>
            <a:r>
              <a:rPr lang="zh-CN" altLang="en-US"/>
              <a:t>财税-www.caishui.org</a:t>
            </a:r>
            <a:endParaRPr lang="zh-CN" altLang="en-US"/>
          </a:p>
        </p:txBody>
      </p:sp>
    </p:spTree>
  </p:cSld>
  <p:clrMapOvr>
    <a:masterClrMapping/>
  </p:clrMapOvr>
  <p:transition>
    <p:rand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06043"/>
            <a:ext cx="8229600" cy="509114"/>
          </a:xfrm>
        </p:spPr>
        <p:txBody>
          <a:bodyPr>
            <a:noAutofit/>
          </a:bodyPr>
          <a:lstStyle/>
          <a:p>
            <a:r>
              <a:rPr lang="en-US" altLang="zh-CN" sz="2800" b="1" dirty="0"/>
              <a:t>《</a:t>
            </a:r>
            <a:r>
              <a:rPr lang="zh-CN" altLang="en-US" sz="2800" b="1" dirty="0"/>
              <a:t>增值税纳税申报表附列资料（二）</a:t>
            </a:r>
            <a:r>
              <a:rPr lang="en-US" altLang="zh-CN" sz="2800" b="1" dirty="0"/>
              <a:t>》</a:t>
            </a:r>
            <a:r>
              <a:rPr lang="zh-CN" altLang="en-US" sz="2800" b="1" dirty="0"/>
              <a:t>填报</a:t>
            </a:r>
            <a:endParaRPr lang="zh-CN" altLang="en-US" sz="2800" dirty="0"/>
          </a:p>
        </p:txBody>
      </p:sp>
      <p:pic>
        <p:nvPicPr>
          <p:cNvPr id="1026" name="Picture 2"/>
          <p:cNvPicPr>
            <a:picLocks noGrp="1" noChangeAspect="1" noChangeArrowheads="1"/>
          </p:cNvPicPr>
          <p:nvPr>
            <p:ph idx="1"/>
          </p:nvPr>
        </p:nvPicPr>
        <p:blipFill>
          <a:blip r:embed="rId1"/>
          <a:srcRect/>
          <a:stretch>
            <a:fillRect/>
          </a:stretch>
        </p:blipFill>
        <p:spPr bwMode="auto">
          <a:xfrm>
            <a:off x="1643042" y="715156"/>
            <a:ext cx="5715040" cy="4071966"/>
          </a:xfrm>
          <a:prstGeom prst="rect">
            <a:avLst/>
          </a:prstGeom>
          <a:noFill/>
          <a:ln w="9525">
            <a:noFill/>
            <a:miter lim="800000"/>
            <a:headEnd/>
            <a:tailEnd/>
          </a:ln>
          <a:effectLst/>
        </p:spPr>
      </p:pic>
      <p:sp>
        <p:nvSpPr>
          <p:cNvPr id="3" name="页脚占位符 2"/>
          <p:cNvSpPr>
            <a:spLocks noGrp="1"/>
          </p:cNvSpPr>
          <p:nvPr>
            <p:ph type="ftr" sz="quarter" idx="11"/>
          </p:nvPr>
        </p:nvSpPr>
        <p:spPr/>
        <p:txBody>
          <a:bodyPr/>
          <a:p>
            <a:r>
              <a:rPr lang="zh-CN" altLang="en-US"/>
              <a:t>财税-www.caishui.org</a:t>
            </a:r>
            <a:endParaRPr lang="zh-CN" altLang="en-US"/>
          </a:p>
        </p:txBody>
      </p:sp>
    </p:spTree>
  </p:cSld>
  <p:clrMapOvr>
    <a:masterClrMapping/>
  </p:clrMapOvr>
  <p:transition>
    <p:rand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06043"/>
            <a:ext cx="8229600" cy="437676"/>
          </a:xfrm>
        </p:spPr>
        <p:txBody>
          <a:bodyPr>
            <a:noAutofit/>
          </a:bodyPr>
          <a:lstStyle/>
          <a:p>
            <a:r>
              <a:rPr lang="en-US" altLang="zh-CN" sz="2400" b="1" dirty="0"/>
              <a:t>《</a:t>
            </a:r>
            <a:r>
              <a:rPr lang="zh-CN" altLang="en-US" sz="2400" b="1" dirty="0"/>
              <a:t>增值税纳税申报表（一般纳税人适用）</a:t>
            </a:r>
            <a:r>
              <a:rPr lang="en-US" altLang="zh-CN" sz="2400" b="1" dirty="0"/>
              <a:t>》</a:t>
            </a:r>
            <a:r>
              <a:rPr lang="zh-CN" altLang="en-US" sz="2400" b="1" dirty="0"/>
              <a:t>主表填报</a:t>
            </a:r>
            <a:endParaRPr lang="zh-CN" altLang="en-US" sz="2400" dirty="0"/>
          </a:p>
        </p:txBody>
      </p:sp>
      <p:pic>
        <p:nvPicPr>
          <p:cNvPr id="2050" name="Picture 2"/>
          <p:cNvPicPr>
            <a:picLocks noGrp="1" noChangeAspect="1" noChangeArrowheads="1"/>
          </p:cNvPicPr>
          <p:nvPr>
            <p:ph idx="1"/>
          </p:nvPr>
        </p:nvPicPr>
        <p:blipFill>
          <a:blip r:embed="rId1"/>
          <a:srcRect/>
          <a:stretch>
            <a:fillRect/>
          </a:stretch>
        </p:blipFill>
        <p:spPr bwMode="auto">
          <a:xfrm>
            <a:off x="1500166" y="786594"/>
            <a:ext cx="6000792" cy="3857652"/>
          </a:xfrm>
          <a:prstGeom prst="rect">
            <a:avLst/>
          </a:prstGeom>
          <a:noFill/>
          <a:ln w="9525">
            <a:noFill/>
            <a:miter lim="800000"/>
            <a:headEnd/>
            <a:tailEnd/>
          </a:ln>
          <a:effectLst/>
        </p:spPr>
      </p:pic>
      <p:sp>
        <p:nvSpPr>
          <p:cNvPr id="3" name="页脚占位符 2"/>
          <p:cNvSpPr>
            <a:spLocks noGrp="1"/>
          </p:cNvSpPr>
          <p:nvPr>
            <p:ph type="ftr" sz="quarter" idx="11"/>
          </p:nvPr>
        </p:nvSpPr>
        <p:spPr/>
        <p:txBody>
          <a:bodyPr/>
          <a:p>
            <a:r>
              <a:rPr lang="zh-CN" altLang="en-US"/>
              <a:t>财税-www.caishui.org</a:t>
            </a:r>
            <a:endParaRPr lang="zh-CN" altLang="en-US"/>
          </a:p>
        </p:txBody>
      </p:sp>
    </p:spTree>
  </p:cSld>
  <p:clrMapOvr>
    <a:masterClrMapping/>
  </p:clrMapOvr>
  <p:transition>
    <p:rand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zh-CN" altLang="en-US" dirty="0"/>
              <a:t>二、外贸型出口企业增值税报表的填写</a:t>
            </a:r>
            <a:endParaRPr lang="zh-CN" altLang="en-US" dirty="0"/>
          </a:p>
        </p:txBody>
      </p:sp>
      <p:sp>
        <p:nvSpPr>
          <p:cNvPr id="5" name="内容占位符 4"/>
          <p:cNvSpPr>
            <a:spLocks noGrp="1"/>
          </p:cNvSpPr>
          <p:nvPr>
            <p:ph idx="1"/>
          </p:nvPr>
        </p:nvSpPr>
        <p:spPr/>
        <p:txBody>
          <a:bodyPr>
            <a:normAutofit/>
          </a:bodyPr>
          <a:lstStyle/>
          <a:p>
            <a:r>
              <a:rPr lang="en-US" altLang="zh-CN" sz="2000" b="1" dirty="0"/>
              <a:t>1.《</a:t>
            </a:r>
            <a:r>
              <a:rPr lang="zh-CN" altLang="en-US" sz="2000" b="1" dirty="0"/>
              <a:t>增值税减免税申报明细表</a:t>
            </a:r>
            <a:r>
              <a:rPr lang="en-US" altLang="zh-CN" sz="2000" b="1" dirty="0"/>
              <a:t>》</a:t>
            </a:r>
            <a:r>
              <a:rPr lang="zh-CN" altLang="en-US" sz="2000" b="1" dirty="0"/>
              <a:t>填报</a:t>
            </a:r>
            <a:endParaRPr lang="en-US" altLang="zh-CN" sz="2000" b="1" dirty="0"/>
          </a:p>
          <a:p>
            <a:endParaRPr lang="en-US" altLang="zh-CN" sz="2000" b="1" dirty="0"/>
          </a:p>
          <a:p>
            <a:endParaRPr lang="zh-CN" altLang="en-US" sz="2000" b="1" dirty="0"/>
          </a:p>
        </p:txBody>
      </p:sp>
      <p:sp>
        <p:nvSpPr>
          <p:cNvPr id="6" name="文本占位符 5"/>
          <p:cNvSpPr>
            <a:spLocks noGrp="1"/>
          </p:cNvSpPr>
          <p:nvPr>
            <p:ph type="body" sz="half" idx="2"/>
          </p:nvPr>
        </p:nvSpPr>
        <p:spPr/>
        <p:txBody>
          <a:bodyPr/>
          <a:lstStyle/>
          <a:p>
            <a:r>
              <a:rPr lang="zh-CN" altLang="en-US" dirty="0"/>
              <a:t>“二、免税项目”由本期按照税收法律、法规及国家有关税收规定免征增值税的纳税人填写。</a:t>
            </a:r>
            <a:endParaRPr lang="en-US" altLang="zh-CN" dirty="0"/>
          </a:p>
          <a:p>
            <a:endParaRPr lang="en-US" altLang="zh-CN" dirty="0"/>
          </a:p>
          <a:p>
            <a:r>
              <a:rPr lang="zh-CN" altLang="en-US" dirty="0"/>
              <a:t>第</a:t>
            </a:r>
            <a:r>
              <a:rPr lang="en-US" altLang="zh-CN" dirty="0"/>
              <a:t>8</a:t>
            </a:r>
            <a:r>
              <a:rPr lang="zh-CN" altLang="en-US" dirty="0"/>
              <a:t>栏“出口免税”：填写纳税人本期按照税法规定出口免征增值税的销售额，</a:t>
            </a:r>
            <a:r>
              <a:rPr lang="zh-CN" altLang="en-US" dirty="0">
                <a:solidFill>
                  <a:srgbClr val="00B050"/>
                </a:solidFill>
              </a:rPr>
              <a:t>但不包括适用免抵退税办法出口的销售额</a:t>
            </a:r>
            <a:r>
              <a:rPr lang="zh-CN" altLang="en-US" dirty="0"/>
              <a:t>。小规模纳税人不填写本栏。</a:t>
            </a:r>
            <a:endParaRPr lang="en-US" altLang="zh-CN" dirty="0"/>
          </a:p>
          <a:p>
            <a:endParaRPr lang="en-US" altLang="zh-CN" dirty="0"/>
          </a:p>
          <a:p>
            <a:r>
              <a:rPr lang="zh-CN" altLang="en-US" dirty="0"/>
              <a:t>第</a:t>
            </a:r>
            <a:r>
              <a:rPr lang="en-US" altLang="zh-CN" dirty="0"/>
              <a:t>9</a:t>
            </a:r>
            <a:r>
              <a:rPr lang="zh-CN" altLang="en-US" dirty="0"/>
              <a:t>栏“其中：跨境服务”：填写营改增纳税人发生跨境应税行为适用免征增值税的销售额。</a:t>
            </a:r>
            <a:endParaRPr lang="zh-CN" altLang="en-US" dirty="0"/>
          </a:p>
        </p:txBody>
      </p:sp>
      <p:pic>
        <p:nvPicPr>
          <p:cNvPr id="10" name="图片 9"/>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3635896" y="832711"/>
            <a:ext cx="5192982" cy="3324009"/>
          </a:xfrm>
          <a:prstGeom prst="rect">
            <a:avLst/>
          </a:prstGeom>
        </p:spPr>
      </p:pic>
      <p:sp>
        <p:nvSpPr>
          <p:cNvPr id="2" name="页脚占位符 1"/>
          <p:cNvSpPr>
            <a:spLocks noGrp="1"/>
          </p:cNvSpPr>
          <p:nvPr>
            <p:ph type="ftr" sz="quarter" idx="11"/>
          </p:nvPr>
        </p:nvSpPr>
        <p:spPr/>
        <p:txBody>
          <a:bodyPr/>
          <a:p>
            <a:r>
              <a:rPr lang="zh-CN" altLang="en-US"/>
              <a:t>财税-www.caishui.org</a:t>
            </a:r>
            <a:endParaRPr lang="zh-CN" altLang="en-US"/>
          </a:p>
        </p:txBody>
      </p:sp>
    </p:spTree>
  </p:cSld>
  <p:clrMapOvr>
    <a:masterClrMapping/>
  </p:clrMapOvr>
  <p:transition>
    <p:rand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二、外贸型出口企业增值税报表的填写</a:t>
            </a:r>
            <a:endParaRPr lang="zh-CN" altLang="en-US" dirty="0"/>
          </a:p>
        </p:txBody>
      </p:sp>
      <p:sp>
        <p:nvSpPr>
          <p:cNvPr id="3" name="内容占位符 2"/>
          <p:cNvSpPr>
            <a:spLocks noGrp="1"/>
          </p:cNvSpPr>
          <p:nvPr>
            <p:ph idx="1"/>
          </p:nvPr>
        </p:nvSpPr>
        <p:spPr/>
        <p:txBody>
          <a:bodyPr>
            <a:normAutofit/>
          </a:bodyPr>
          <a:lstStyle/>
          <a:p>
            <a:r>
              <a:rPr lang="en-US" altLang="zh-CN" sz="2000" dirty="0"/>
              <a:t>2.《</a:t>
            </a:r>
            <a:r>
              <a:rPr lang="zh-CN" altLang="en-US" sz="2000" dirty="0"/>
              <a:t>增值税纳税申报表附列资料（一）</a:t>
            </a:r>
            <a:r>
              <a:rPr lang="en-US" altLang="zh-CN" sz="2000" dirty="0"/>
              <a:t>》</a:t>
            </a:r>
            <a:r>
              <a:rPr lang="zh-CN" altLang="en-US" sz="2000" dirty="0"/>
              <a:t>填报</a:t>
            </a:r>
            <a:endParaRPr lang="en-US" altLang="zh-CN" sz="2000" dirty="0"/>
          </a:p>
          <a:p>
            <a:endParaRPr lang="zh-CN" altLang="en-US" sz="2000" dirty="0"/>
          </a:p>
        </p:txBody>
      </p:sp>
      <p:sp>
        <p:nvSpPr>
          <p:cNvPr id="4" name="文本占位符 3"/>
          <p:cNvSpPr>
            <a:spLocks noGrp="1"/>
          </p:cNvSpPr>
          <p:nvPr>
            <p:ph type="body" sz="half" idx="2"/>
          </p:nvPr>
        </p:nvSpPr>
        <p:spPr/>
        <p:txBody>
          <a:bodyPr/>
          <a:lstStyle/>
          <a:p>
            <a:r>
              <a:rPr lang="zh-CN" altLang="en-US" dirty="0"/>
              <a:t>第</a:t>
            </a:r>
            <a:r>
              <a:rPr lang="en-US" altLang="zh-CN" dirty="0"/>
              <a:t>18</a:t>
            </a:r>
            <a:r>
              <a:rPr lang="zh-CN" altLang="en-US" dirty="0"/>
              <a:t>栏“四、免税”“货物及加工修理修配劳务”：反映按照税法规定免征增值税的货物及劳务和适用零税率的出口货物及劳务，但零税率的销售额中不包括适用免抵退税办法的出口货物及劳务。</a:t>
            </a:r>
            <a:endParaRPr lang="en-US" altLang="zh-CN" dirty="0"/>
          </a:p>
          <a:p>
            <a:endParaRPr lang="en-US" altLang="zh-CN" dirty="0"/>
          </a:p>
          <a:p>
            <a:r>
              <a:rPr lang="zh-CN" altLang="en-US" dirty="0"/>
              <a:t>第</a:t>
            </a:r>
            <a:r>
              <a:rPr lang="en-US" altLang="zh-CN" dirty="0"/>
              <a:t>19</a:t>
            </a:r>
            <a:r>
              <a:rPr lang="zh-CN" altLang="en-US" dirty="0"/>
              <a:t>栏“四、免税”“服务、不动产和无形资产”：反映按照税法规定免征增值税的服务、不动产、无形资产和适用零税率的服务、不动产、无形资产，但零税率的销售额中不包括适用免抵退办法的服务、不动产和无形资产。</a:t>
            </a:r>
            <a:endParaRPr lang="zh-CN" altLang="en-US" dirty="0"/>
          </a:p>
        </p:txBody>
      </p:sp>
      <p:pic>
        <p:nvPicPr>
          <p:cNvPr id="6" name="图片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3575050" y="988368"/>
            <a:ext cx="5602416" cy="3456384"/>
          </a:xfrm>
          <a:prstGeom prst="rect">
            <a:avLst/>
          </a:prstGeom>
        </p:spPr>
      </p:pic>
      <p:sp>
        <p:nvSpPr>
          <p:cNvPr id="5" name="页脚占位符 4"/>
          <p:cNvSpPr>
            <a:spLocks noGrp="1"/>
          </p:cNvSpPr>
          <p:nvPr>
            <p:ph type="ftr" sz="quarter" idx="11"/>
          </p:nvPr>
        </p:nvSpPr>
        <p:spPr/>
        <p:txBody>
          <a:bodyPr/>
          <a:p>
            <a:r>
              <a:rPr lang="zh-CN" altLang="en-US"/>
              <a:t>财税-www.caishui.org</a:t>
            </a:r>
            <a:endParaRPr lang="zh-CN" altLang="en-US"/>
          </a:p>
        </p:txBody>
      </p:sp>
    </p:spTree>
  </p:cSld>
  <p:clrMapOvr>
    <a:masterClrMapping/>
  </p:clrMapOvr>
  <p:transition>
    <p:rand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二、外贸型出口企业增值税报表的填写</a:t>
            </a:r>
            <a:endParaRPr lang="zh-CN" altLang="en-US" dirty="0"/>
          </a:p>
        </p:txBody>
      </p:sp>
      <p:sp>
        <p:nvSpPr>
          <p:cNvPr id="3" name="内容占位符 2"/>
          <p:cNvSpPr>
            <a:spLocks noGrp="1"/>
          </p:cNvSpPr>
          <p:nvPr>
            <p:ph idx="1"/>
          </p:nvPr>
        </p:nvSpPr>
        <p:spPr/>
        <p:txBody>
          <a:bodyPr>
            <a:normAutofit/>
          </a:bodyPr>
          <a:lstStyle/>
          <a:p>
            <a:r>
              <a:rPr lang="en-US" altLang="zh-CN" sz="2000" dirty="0"/>
              <a:t>3.《</a:t>
            </a:r>
            <a:r>
              <a:rPr lang="zh-CN" altLang="en-US" sz="2000" dirty="0"/>
              <a:t>增值税纳税申报表附列资料（二）</a:t>
            </a:r>
            <a:r>
              <a:rPr lang="en-US" altLang="zh-CN" sz="2000" dirty="0"/>
              <a:t>》</a:t>
            </a:r>
            <a:r>
              <a:rPr lang="zh-CN" altLang="en-US" sz="2000" dirty="0"/>
              <a:t>填报</a:t>
            </a:r>
            <a:endParaRPr lang="en-US" altLang="zh-CN" sz="2000" dirty="0"/>
          </a:p>
          <a:p>
            <a:endParaRPr lang="zh-CN" altLang="en-US" sz="2000" dirty="0"/>
          </a:p>
        </p:txBody>
      </p:sp>
      <p:sp>
        <p:nvSpPr>
          <p:cNvPr id="4" name="文本占位符 3"/>
          <p:cNvSpPr>
            <a:spLocks noGrp="1"/>
          </p:cNvSpPr>
          <p:nvPr>
            <p:ph type="body" sz="half" idx="2"/>
          </p:nvPr>
        </p:nvSpPr>
        <p:spPr/>
        <p:txBody>
          <a:bodyPr>
            <a:normAutofit fontScale="92500"/>
          </a:bodyPr>
          <a:lstStyle/>
          <a:p>
            <a:r>
              <a:rPr lang="zh-CN" altLang="en-US" dirty="0"/>
              <a:t>第</a:t>
            </a:r>
            <a:r>
              <a:rPr lang="en-US" altLang="zh-CN" dirty="0"/>
              <a:t>11</a:t>
            </a:r>
            <a:r>
              <a:rPr lang="zh-CN" altLang="en-US" dirty="0"/>
              <a:t>栏“（五）外贸企业进项税额抵扣证明”：填写本期申报抵扣的税务机关出口退税部门开具的</a:t>
            </a:r>
            <a:r>
              <a:rPr lang="en-US" altLang="zh-CN" dirty="0"/>
              <a:t>《</a:t>
            </a:r>
            <a:r>
              <a:rPr lang="zh-CN" altLang="en-US" dirty="0"/>
              <a:t>出口货物转内销证明</a:t>
            </a:r>
            <a:r>
              <a:rPr lang="en-US" altLang="zh-CN" dirty="0"/>
              <a:t>》</a:t>
            </a:r>
            <a:r>
              <a:rPr lang="zh-CN" altLang="en-US" dirty="0"/>
              <a:t>列明允许抵扣的进项税额。</a:t>
            </a:r>
            <a:endParaRPr lang="en-US" altLang="zh-CN" dirty="0"/>
          </a:p>
          <a:p>
            <a:endParaRPr lang="en-US" altLang="zh-CN" dirty="0"/>
          </a:p>
          <a:p>
            <a:r>
              <a:rPr lang="zh-CN" altLang="en-US" dirty="0"/>
              <a:t>第</a:t>
            </a:r>
            <a:r>
              <a:rPr lang="en-US" altLang="zh-CN" dirty="0"/>
              <a:t>26</a:t>
            </a:r>
            <a:r>
              <a:rPr lang="zh-CN" altLang="en-US" dirty="0"/>
              <a:t>栏“本期认证相符且本期未申报抵扣”：反映</a:t>
            </a:r>
            <a:r>
              <a:rPr lang="zh-CN" altLang="en-US" dirty="0">
                <a:solidFill>
                  <a:srgbClr val="00B050"/>
                </a:solidFill>
              </a:rPr>
              <a:t>本期认证相符</a:t>
            </a:r>
            <a:r>
              <a:rPr lang="zh-CN" altLang="en-US" dirty="0"/>
              <a:t>，但按税法规定暂不予抵扣及不允许抵扣，而未申报抵扣的增值税专用发票情况。</a:t>
            </a:r>
            <a:endParaRPr lang="en-US" altLang="zh-CN" dirty="0"/>
          </a:p>
          <a:p>
            <a:endParaRPr lang="en-US" altLang="zh-CN" dirty="0"/>
          </a:p>
          <a:p>
            <a:r>
              <a:rPr lang="zh-CN" altLang="en-US" dirty="0"/>
              <a:t>第</a:t>
            </a:r>
            <a:r>
              <a:rPr lang="en-US" altLang="zh-CN" dirty="0"/>
              <a:t>28</a:t>
            </a:r>
            <a:r>
              <a:rPr lang="zh-CN" altLang="en-US" dirty="0"/>
              <a:t>栏“其中：按照税法规定不允许抵扣”：反映截至本期期末已认证相符但未申报抵扣的增值税专用发票中，按照税法规定不允许抵扣的增值税专用发票情况</a:t>
            </a:r>
            <a:r>
              <a:rPr lang="zh-CN" altLang="en-US" dirty="0" smtClean="0"/>
              <a:t>。</a:t>
            </a:r>
            <a:endParaRPr lang="en-US" altLang="zh-CN" dirty="0" smtClean="0"/>
          </a:p>
          <a:p>
            <a:r>
              <a:rPr lang="zh-CN" altLang="en-US" b="1" dirty="0" smtClean="0">
                <a:solidFill>
                  <a:srgbClr val="FF0000"/>
                </a:solidFill>
              </a:rPr>
              <a:t>注意：外贸企业进项税额在主表不填报。</a:t>
            </a:r>
            <a:endParaRPr lang="zh-CN" altLang="en-US" b="1" dirty="0">
              <a:solidFill>
                <a:srgbClr val="FF0000"/>
              </a:solidFill>
            </a:endParaRPr>
          </a:p>
        </p:txBody>
      </p:sp>
      <p:pic>
        <p:nvPicPr>
          <p:cNvPr id="6" name="图片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3575050" y="844352"/>
            <a:ext cx="5266485" cy="4119008"/>
          </a:xfrm>
          <a:prstGeom prst="rect">
            <a:avLst/>
          </a:prstGeom>
        </p:spPr>
      </p:pic>
      <p:sp>
        <p:nvSpPr>
          <p:cNvPr id="5" name="页脚占位符 4"/>
          <p:cNvSpPr>
            <a:spLocks noGrp="1"/>
          </p:cNvSpPr>
          <p:nvPr>
            <p:ph type="ftr" sz="quarter" idx="11"/>
          </p:nvPr>
        </p:nvSpPr>
        <p:spPr/>
        <p:txBody>
          <a:bodyPr/>
          <a:p>
            <a:r>
              <a:rPr lang="zh-CN" altLang="en-US"/>
              <a:t>财税-www.caishui.org</a:t>
            </a:r>
            <a:endParaRPr lang="zh-CN" altLang="en-US"/>
          </a:p>
        </p:txBody>
      </p:sp>
    </p:spTree>
  </p:cSld>
  <p:clrMapOvr>
    <a:masterClrMapping/>
  </p:clrMapOvr>
  <p:transition>
    <p:rand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二、外贸型出口企业增值税报表的填写</a:t>
            </a:r>
            <a:endParaRPr lang="zh-CN" altLang="en-US" dirty="0"/>
          </a:p>
        </p:txBody>
      </p:sp>
      <p:sp>
        <p:nvSpPr>
          <p:cNvPr id="3" name="内容占位符 2"/>
          <p:cNvSpPr>
            <a:spLocks noGrp="1"/>
          </p:cNvSpPr>
          <p:nvPr>
            <p:ph idx="1"/>
          </p:nvPr>
        </p:nvSpPr>
        <p:spPr/>
        <p:txBody>
          <a:bodyPr>
            <a:normAutofit/>
          </a:bodyPr>
          <a:lstStyle/>
          <a:p>
            <a:r>
              <a:rPr lang="en-US" altLang="zh-CN" sz="2000" dirty="0"/>
              <a:t>4.《</a:t>
            </a:r>
            <a:r>
              <a:rPr lang="zh-CN" altLang="en-US" sz="2000" dirty="0"/>
              <a:t>增值税纳税申报表（一般纳税人适用</a:t>
            </a:r>
            <a:endParaRPr lang="en-US" altLang="zh-CN" sz="2000" dirty="0"/>
          </a:p>
          <a:p>
            <a:pPr marL="0" indent="0">
              <a:buNone/>
            </a:pPr>
            <a:r>
              <a:rPr lang="zh-CN" altLang="en-US" sz="2000" dirty="0"/>
              <a:t>）</a:t>
            </a:r>
            <a:r>
              <a:rPr lang="en-US" altLang="zh-CN" sz="2000" dirty="0"/>
              <a:t>》</a:t>
            </a:r>
            <a:r>
              <a:rPr lang="zh-CN" altLang="en-US" sz="2000" dirty="0"/>
              <a:t>主表填报</a:t>
            </a:r>
            <a:endParaRPr lang="en-US" altLang="zh-CN" sz="2000" dirty="0"/>
          </a:p>
          <a:p>
            <a:pPr marL="0" indent="0">
              <a:buNone/>
            </a:pPr>
            <a:endParaRPr lang="zh-CN" altLang="en-US" sz="2000" dirty="0"/>
          </a:p>
        </p:txBody>
      </p:sp>
      <p:sp>
        <p:nvSpPr>
          <p:cNvPr id="4" name="文本占位符 3"/>
          <p:cNvSpPr>
            <a:spLocks noGrp="1"/>
          </p:cNvSpPr>
          <p:nvPr>
            <p:ph type="body" sz="half" idx="2"/>
          </p:nvPr>
        </p:nvSpPr>
        <p:spPr/>
        <p:txBody>
          <a:bodyPr>
            <a:normAutofit lnSpcReduction="10000"/>
          </a:bodyPr>
          <a:lstStyle/>
          <a:p>
            <a:r>
              <a:rPr lang="zh-CN" altLang="en-US" sz="1200" dirty="0"/>
              <a:t>第</a:t>
            </a:r>
            <a:r>
              <a:rPr lang="en-US" altLang="zh-CN" sz="1200" dirty="0"/>
              <a:t>8</a:t>
            </a:r>
            <a:r>
              <a:rPr lang="zh-CN" altLang="en-US" sz="1200" dirty="0"/>
              <a:t>栏“免税销售额”：填写纳税人本期按照税法规定免征增值税的销售额和适用零税率的销售额，但零税率的销售额中不包括适用免抵退办法的销售额。</a:t>
            </a:r>
            <a:endParaRPr lang="en-US" altLang="zh-CN" sz="1200" dirty="0"/>
          </a:p>
          <a:p>
            <a:r>
              <a:rPr lang="en-US" altLang="zh-CN" sz="1200" dirty="0"/>
              <a:t>      </a:t>
            </a:r>
            <a:r>
              <a:rPr lang="zh-CN" altLang="en-US" sz="1200" dirty="0"/>
              <a:t>营改增的纳税人，服务、不动产和无形资产有扣除项目的，本栏应填写扣除之前的免税销售额。</a:t>
            </a:r>
            <a:endParaRPr lang="en-US" altLang="zh-CN" sz="1200" dirty="0"/>
          </a:p>
          <a:p>
            <a:r>
              <a:rPr lang="en-US" altLang="zh-CN" sz="1200" dirty="0"/>
              <a:t>       </a:t>
            </a:r>
            <a:r>
              <a:rPr lang="zh-CN" altLang="en-US" sz="1200" dirty="0"/>
              <a:t>本栏“一般项目”列“本月数”</a:t>
            </a:r>
            <a:r>
              <a:rPr lang="en-US" altLang="zh-CN" sz="1200" dirty="0"/>
              <a:t>=《</a:t>
            </a:r>
            <a:r>
              <a:rPr lang="zh-CN" altLang="en-US" sz="1200" dirty="0"/>
              <a:t>附列资料（一）</a:t>
            </a:r>
            <a:r>
              <a:rPr lang="en-US" altLang="zh-CN" sz="1200" dirty="0"/>
              <a:t>》</a:t>
            </a:r>
            <a:r>
              <a:rPr lang="zh-CN" altLang="en-US" sz="1200" dirty="0"/>
              <a:t>第</a:t>
            </a:r>
            <a:r>
              <a:rPr lang="en-US" altLang="zh-CN" sz="1200" dirty="0"/>
              <a:t>9</a:t>
            </a:r>
            <a:r>
              <a:rPr lang="zh-CN" altLang="en-US" sz="1200" dirty="0"/>
              <a:t>列第</a:t>
            </a:r>
            <a:r>
              <a:rPr lang="en-US" altLang="zh-CN" sz="1200" dirty="0"/>
              <a:t>18</a:t>
            </a:r>
            <a:r>
              <a:rPr lang="zh-CN" altLang="en-US" sz="1200" dirty="0"/>
              <a:t>、</a:t>
            </a:r>
            <a:r>
              <a:rPr lang="en-US" altLang="zh-CN" sz="1200" dirty="0"/>
              <a:t>19</a:t>
            </a:r>
            <a:r>
              <a:rPr lang="zh-CN" altLang="en-US" sz="1200" dirty="0"/>
              <a:t>行之和。</a:t>
            </a:r>
            <a:endParaRPr lang="en-US" altLang="zh-CN" sz="1200" dirty="0"/>
          </a:p>
          <a:p>
            <a:endParaRPr lang="en-US" altLang="zh-CN" sz="1200" dirty="0"/>
          </a:p>
          <a:p>
            <a:r>
              <a:rPr lang="zh-CN" altLang="en-US" sz="1200" dirty="0"/>
              <a:t>第</a:t>
            </a:r>
            <a:r>
              <a:rPr lang="en-US" altLang="zh-CN" sz="1200" dirty="0"/>
              <a:t>9</a:t>
            </a:r>
            <a:r>
              <a:rPr lang="zh-CN" altLang="en-US" sz="1200" dirty="0"/>
              <a:t>栏“其中：免税货物销售额”：填写纳税人本期按照税法规定免征增值税的货物销售额及适用零税率的货物销售额。</a:t>
            </a:r>
            <a:endParaRPr lang="en-US" altLang="zh-CN" sz="1200" dirty="0"/>
          </a:p>
          <a:p>
            <a:endParaRPr lang="en-US" altLang="zh-CN" sz="1200" dirty="0"/>
          </a:p>
          <a:p>
            <a:r>
              <a:rPr lang="zh-CN" altLang="en-US" sz="1200" dirty="0"/>
              <a:t>第</a:t>
            </a:r>
            <a:r>
              <a:rPr lang="en-US" altLang="zh-CN" sz="1200" dirty="0"/>
              <a:t>10</a:t>
            </a:r>
            <a:r>
              <a:rPr lang="zh-CN" altLang="en-US" sz="1200" dirty="0"/>
              <a:t>栏“免税劳务销售额”：填写纳税人本期按照税法规定免征增值税的劳务销售额及适用零税率的劳务销售额</a:t>
            </a:r>
            <a:r>
              <a:rPr lang="zh-CN" altLang="en-US" sz="1200" dirty="0" smtClean="0"/>
              <a:t>。</a:t>
            </a:r>
            <a:endParaRPr lang="en-US" altLang="zh-CN" sz="1200" dirty="0" smtClean="0"/>
          </a:p>
          <a:p>
            <a:r>
              <a:rPr lang="zh-CN" altLang="en-US" sz="1200" b="1" dirty="0" smtClean="0">
                <a:solidFill>
                  <a:srgbClr val="FF0000"/>
                </a:solidFill>
              </a:rPr>
              <a:t>注意：外贸企业进项税额在主表不填报。</a:t>
            </a:r>
            <a:endParaRPr lang="zh-CN" altLang="en-US" sz="1200" b="1" dirty="0" smtClean="0">
              <a:solidFill>
                <a:srgbClr val="FF0000"/>
              </a:solidFill>
            </a:endParaRPr>
          </a:p>
          <a:p>
            <a:endParaRPr lang="en-US" altLang="zh-CN" sz="1200" dirty="0"/>
          </a:p>
          <a:p>
            <a:endParaRPr lang="zh-CN" altLang="en-US" dirty="0"/>
          </a:p>
        </p:txBody>
      </p:sp>
      <p:pic>
        <p:nvPicPr>
          <p:cNvPr id="6" name="图片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3839660" y="988368"/>
            <a:ext cx="4956676" cy="3744416"/>
          </a:xfrm>
          <a:prstGeom prst="rect">
            <a:avLst/>
          </a:prstGeom>
        </p:spPr>
      </p:pic>
      <p:sp>
        <p:nvSpPr>
          <p:cNvPr id="5" name="页脚占位符 4"/>
          <p:cNvSpPr>
            <a:spLocks noGrp="1"/>
          </p:cNvSpPr>
          <p:nvPr>
            <p:ph type="ftr" sz="quarter" idx="11"/>
          </p:nvPr>
        </p:nvSpPr>
        <p:spPr/>
        <p:txBody>
          <a:bodyPr/>
          <a:p>
            <a:r>
              <a:rPr lang="zh-CN" altLang="en-US"/>
              <a:t>财税-www.caishui.org</a:t>
            </a:r>
            <a:endParaRPr lang="zh-CN" altLang="en-US"/>
          </a:p>
        </p:txBody>
      </p:sp>
    </p:spTree>
  </p:cSld>
  <p:clrMapOvr>
    <a:masterClrMapping/>
  </p:clrMapOvr>
  <p:transition>
    <p:rand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457200" y="206043"/>
            <a:ext cx="8229600" cy="638310"/>
          </a:xfrm>
        </p:spPr>
        <p:txBody>
          <a:bodyPr>
            <a:normAutofit/>
          </a:bodyPr>
          <a:lstStyle/>
          <a:p>
            <a:r>
              <a:rPr lang="zh-CN" altLang="en-US" sz="2000" dirty="0"/>
              <a:t>外贸企业免退税增值税申报实务</a:t>
            </a:r>
            <a:endParaRPr lang="zh-CN" altLang="en-US" sz="2000" dirty="0"/>
          </a:p>
        </p:txBody>
      </p:sp>
      <p:sp>
        <p:nvSpPr>
          <p:cNvPr id="6" name="内容占位符 5"/>
          <p:cNvSpPr>
            <a:spLocks noGrp="1"/>
          </p:cNvSpPr>
          <p:nvPr>
            <p:ph idx="1"/>
          </p:nvPr>
        </p:nvSpPr>
        <p:spPr>
          <a:xfrm>
            <a:off x="457200" y="772344"/>
            <a:ext cx="8229600" cy="3823697"/>
          </a:xfrm>
        </p:spPr>
        <p:txBody>
          <a:bodyPr>
            <a:normAutofit/>
          </a:bodyPr>
          <a:lstStyle/>
          <a:p>
            <a:r>
              <a:rPr lang="zh-CN" altLang="en-US" sz="1200" dirty="0" smtClean="0"/>
              <a:t>根据</a:t>
            </a:r>
            <a:r>
              <a:rPr lang="en-US" altLang="zh-CN" sz="1200" dirty="0" smtClean="0"/>
              <a:t>《</a:t>
            </a:r>
            <a:r>
              <a:rPr lang="zh-CN" altLang="en-US" sz="1200" b="1" dirty="0" smtClean="0"/>
              <a:t>财政部 国家税务总局关于出口货物劳务增值税和消费税政策的通知</a:t>
            </a:r>
            <a:r>
              <a:rPr lang="en-US" altLang="zh-CN" sz="1200" dirty="0" smtClean="0"/>
              <a:t>》</a:t>
            </a:r>
            <a:r>
              <a:rPr lang="zh-CN" altLang="en-US" sz="1200" dirty="0" smtClean="0"/>
              <a:t>（财税</a:t>
            </a:r>
            <a:r>
              <a:rPr lang="en-US" altLang="zh-CN" sz="1200" dirty="0" smtClean="0"/>
              <a:t>〔2012〕39</a:t>
            </a:r>
            <a:r>
              <a:rPr lang="zh-CN" altLang="en-US" sz="1200" dirty="0" smtClean="0"/>
              <a:t>号）：“</a:t>
            </a:r>
            <a:r>
              <a:rPr lang="en-US" altLang="zh-CN" sz="1200" dirty="0" smtClean="0"/>
              <a:t>……(</a:t>
            </a:r>
            <a:r>
              <a:rPr lang="zh-CN" altLang="en-US" sz="1200" dirty="0" smtClean="0"/>
              <a:t>四</a:t>
            </a:r>
            <a:r>
              <a:rPr lang="en-US" altLang="zh-CN" sz="1200" dirty="0" smtClean="0"/>
              <a:t>)</a:t>
            </a:r>
            <a:r>
              <a:rPr lang="zh-CN" altLang="en-US" sz="1200" dirty="0" smtClean="0">
                <a:solidFill>
                  <a:srgbClr val="FF0000"/>
                </a:solidFill>
              </a:rPr>
              <a:t>外贸企业出口货物</a:t>
            </a:r>
            <a:r>
              <a:rPr lang="en-US" altLang="zh-CN" sz="1200" dirty="0" smtClean="0">
                <a:solidFill>
                  <a:srgbClr val="FF0000"/>
                </a:solidFill>
              </a:rPr>
              <a:t>(</a:t>
            </a:r>
            <a:r>
              <a:rPr lang="zh-CN" altLang="en-US" sz="1200" dirty="0" smtClean="0">
                <a:solidFill>
                  <a:srgbClr val="FF0000"/>
                </a:solidFill>
              </a:rPr>
              <a:t>委托加工修理修配货物除外</a:t>
            </a:r>
            <a:r>
              <a:rPr lang="en-US" altLang="zh-CN" sz="1200" dirty="0" smtClean="0">
                <a:solidFill>
                  <a:srgbClr val="FF0000"/>
                </a:solidFill>
              </a:rPr>
              <a:t>)</a:t>
            </a:r>
            <a:r>
              <a:rPr lang="zh-CN" altLang="en-US" sz="1200" dirty="0" smtClean="0">
                <a:solidFill>
                  <a:srgbClr val="FF0000"/>
                </a:solidFill>
              </a:rPr>
              <a:t>增值税退</a:t>
            </a:r>
            <a:r>
              <a:rPr lang="en-US" altLang="zh-CN" sz="1200" dirty="0" smtClean="0">
                <a:solidFill>
                  <a:srgbClr val="FF0000"/>
                </a:solidFill>
              </a:rPr>
              <a:t>(</a:t>
            </a:r>
            <a:r>
              <a:rPr lang="zh-CN" altLang="en-US" sz="1200" dirty="0" smtClean="0">
                <a:solidFill>
                  <a:srgbClr val="FF0000"/>
                </a:solidFill>
              </a:rPr>
              <a:t>免</a:t>
            </a:r>
            <a:r>
              <a:rPr lang="en-US" altLang="zh-CN" sz="1200" dirty="0" smtClean="0">
                <a:solidFill>
                  <a:srgbClr val="FF0000"/>
                </a:solidFill>
              </a:rPr>
              <a:t>)</a:t>
            </a:r>
            <a:r>
              <a:rPr lang="zh-CN" altLang="en-US" sz="1200" dirty="0" smtClean="0">
                <a:solidFill>
                  <a:srgbClr val="FF0000"/>
                </a:solidFill>
              </a:rPr>
              <a:t>税的计税依据</a:t>
            </a:r>
            <a:r>
              <a:rPr lang="zh-CN" altLang="en-US" sz="1200" dirty="0" smtClean="0"/>
              <a:t>，为购进出口货物的增值税专用发票注明的金额或海关进口增值税专用缴款书注明的完税价格。</a:t>
            </a:r>
            <a:r>
              <a:rPr lang="en-US" altLang="zh-CN" sz="1200" dirty="0" smtClean="0"/>
              <a:t>(</a:t>
            </a:r>
            <a:r>
              <a:rPr lang="zh-CN" altLang="en-US" sz="1200" dirty="0" smtClean="0"/>
              <a:t>五</a:t>
            </a:r>
            <a:r>
              <a:rPr lang="en-US" altLang="zh-CN" sz="1200" dirty="0" smtClean="0"/>
              <a:t>)</a:t>
            </a:r>
            <a:r>
              <a:rPr lang="zh-CN" altLang="en-US" sz="1200" dirty="0" smtClean="0">
                <a:solidFill>
                  <a:srgbClr val="FF0000"/>
                </a:solidFill>
              </a:rPr>
              <a:t>外贸企业出口委托加工修理修配货物增值税退</a:t>
            </a:r>
            <a:r>
              <a:rPr lang="en-US" altLang="zh-CN" sz="1200" dirty="0" smtClean="0">
                <a:solidFill>
                  <a:srgbClr val="FF0000"/>
                </a:solidFill>
              </a:rPr>
              <a:t>(</a:t>
            </a:r>
            <a:r>
              <a:rPr lang="zh-CN" altLang="en-US" sz="1200" dirty="0" smtClean="0">
                <a:solidFill>
                  <a:srgbClr val="FF0000"/>
                </a:solidFill>
              </a:rPr>
              <a:t>免</a:t>
            </a:r>
            <a:r>
              <a:rPr lang="en-US" altLang="zh-CN" sz="1200" dirty="0" smtClean="0">
                <a:solidFill>
                  <a:srgbClr val="FF0000"/>
                </a:solidFill>
              </a:rPr>
              <a:t>)</a:t>
            </a:r>
            <a:r>
              <a:rPr lang="zh-CN" altLang="en-US" sz="1200" dirty="0" smtClean="0">
                <a:solidFill>
                  <a:srgbClr val="FF0000"/>
                </a:solidFill>
              </a:rPr>
              <a:t>税的计税依据</a:t>
            </a:r>
            <a:r>
              <a:rPr lang="zh-CN" altLang="en-US" sz="1200" dirty="0" smtClean="0"/>
              <a:t>，为加工修理修配费用增值税专用发票注明的金额。”</a:t>
            </a:r>
            <a:endParaRPr lang="en-US" altLang="zh-CN" sz="1200" dirty="0" smtClean="0"/>
          </a:p>
          <a:p>
            <a:endParaRPr lang="en-US" altLang="zh-CN" sz="1400" dirty="0" smtClean="0"/>
          </a:p>
          <a:p>
            <a:r>
              <a:rPr lang="zh-CN" altLang="en-US" sz="1400" dirty="0" smtClean="0"/>
              <a:t>某</a:t>
            </a:r>
            <a:r>
              <a:rPr lang="zh-CN" altLang="en-US" sz="1400" dirty="0"/>
              <a:t>外贸公司</a:t>
            </a:r>
            <a:r>
              <a:rPr lang="en-US" altLang="zh-CN" sz="1400" dirty="0"/>
              <a:t>2019</a:t>
            </a:r>
            <a:r>
              <a:rPr lang="zh-CN" altLang="en-US" sz="1400" dirty="0"/>
              <a:t>年</a:t>
            </a:r>
            <a:r>
              <a:rPr lang="en-US" altLang="zh-CN" sz="1400" dirty="0"/>
              <a:t>9</a:t>
            </a:r>
            <a:r>
              <a:rPr lang="zh-CN" altLang="en-US" sz="1400" dirty="0"/>
              <a:t>月发生如下业务：阳光商贸有限公司从国内某服装加工厂，购入男士西服套装，取得增值税专用发票，注明的计税金额为</a:t>
            </a:r>
            <a:r>
              <a:rPr lang="en-US" altLang="zh-CN" sz="1400" dirty="0"/>
              <a:t>200000</a:t>
            </a:r>
            <a:r>
              <a:rPr lang="zh-CN" altLang="en-US" sz="1400" dirty="0" smtClean="0"/>
              <a:t>元，出口销售额为</a:t>
            </a:r>
            <a:r>
              <a:rPr lang="en-US" altLang="zh-CN" sz="1400" dirty="0" smtClean="0"/>
              <a:t>250000</a:t>
            </a:r>
            <a:r>
              <a:rPr lang="zh-CN" altLang="en-US" sz="1400" dirty="0" smtClean="0"/>
              <a:t>元。</a:t>
            </a:r>
            <a:r>
              <a:rPr lang="zh-CN" altLang="en-US" sz="1400" dirty="0"/>
              <a:t>从小规模纳税人购进女士套裙，取得税务机关代开的增值税专用发票，注明的计税金额为</a:t>
            </a:r>
            <a:r>
              <a:rPr lang="en-US" altLang="zh-CN" sz="1400" dirty="0"/>
              <a:t>10000</a:t>
            </a:r>
            <a:r>
              <a:rPr lang="zh-CN" altLang="en-US" sz="1400" dirty="0" smtClean="0"/>
              <a:t>元，出口销售额为</a:t>
            </a:r>
            <a:r>
              <a:rPr lang="en-US" altLang="zh-CN" sz="1400" dirty="0" smtClean="0"/>
              <a:t>15000</a:t>
            </a:r>
            <a:r>
              <a:rPr lang="zh-CN" altLang="en-US" sz="1400" dirty="0" smtClean="0"/>
              <a:t>元。</a:t>
            </a:r>
            <a:r>
              <a:rPr lang="zh-CN" altLang="en-US" sz="1400" dirty="0"/>
              <a:t>以上货物均于当月出口。</a:t>
            </a:r>
            <a:endParaRPr lang="en-US" altLang="zh-CN" sz="1400" dirty="0"/>
          </a:p>
          <a:p>
            <a:r>
              <a:rPr lang="zh-CN" altLang="en-US" sz="1400" dirty="0"/>
              <a:t>已知西服套装和女士套裙的退税率、征税率均为</a:t>
            </a:r>
            <a:r>
              <a:rPr lang="en-US" altLang="zh-CN" sz="1400" dirty="0"/>
              <a:t>13%</a:t>
            </a:r>
            <a:r>
              <a:rPr lang="zh-CN" altLang="en-US" sz="1400" dirty="0"/>
              <a:t>。取得增值税专用发票均已认证通过。出口业务经预审后，符合正式申报案件，企业按规定办理正式申报。</a:t>
            </a:r>
            <a:endParaRPr lang="en-US" altLang="zh-CN" sz="1400" dirty="0"/>
          </a:p>
          <a:p>
            <a:pPr marL="0" indent="0">
              <a:buNone/>
            </a:pPr>
            <a:r>
              <a:rPr lang="zh-CN" altLang="en-US" sz="1400" dirty="0" smtClean="0">
                <a:solidFill>
                  <a:srgbClr val="00B050"/>
                </a:solidFill>
              </a:rPr>
              <a:t>出口销售额</a:t>
            </a:r>
            <a:r>
              <a:rPr lang="en-US" altLang="zh-CN" sz="1400" dirty="0" smtClean="0">
                <a:solidFill>
                  <a:srgbClr val="00B050"/>
                </a:solidFill>
              </a:rPr>
              <a:t>=250000+15000=265000</a:t>
            </a:r>
            <a:r>
              <a:rPr lang="zh-CN" altLang="en-US" sz="1400" dirty="0" smtClean="0">
                <a:solidFill>
                  <a:srgbClr val="00B050"/>
                </a:solidFill>
              </a:rPr>
              <a:t>元</a:t>
            </a:r>
            <a:endParaRPr lang="en-US" altLang="zh-CN" sz="1400" dirty="0">
              <a:solidFill>
                <a:srgbClr val="00B050"/>
              </a:solidFill>
            </a:endParaRPr>
          </a:p>
          <a:p>
            <a:pPr marL="0" indent="0">
              <a:buNone/>
            </a:pPr>
            <a:r>
              <a:rPr lang="zh-CN" altLang="en-US" sz="1400" dirty="0">
                <a:solidFill>
                  <a:srgbClr val="00B050"/>
                </a:solidFill>
              </a:rPr>
              <a:t>计算本月应退税额：</a:t>
            </a:r>
            <a:endParaRPr lang="en-US" altLang="zh-CN" sz="1400" dirty="0">
              <a:solidFill>
                <a:srgbClr val="00B050"/>
              </a:solidFill>
            </a:endParaRPr>
          </a:p>
          <a:p>
            <a:pPr marL="0" indent="0">
              <a:buNone/>
            </a:pPr>
            <a:r>
              <a:rPr lang="en-US" altLang="zh-CN" sz="1400" dirty="0">
                <a:solidFill>
                  <a:srgbClr val="00B050"/>
                </a:solidFill>
              </a:rPr>
              <a:t>1</a:t>
            </a:r>
            <a:r>
              <a:rPr lang="zh-CN" altLang="en-US" sz="1400" dirty="0">
                <a:solidFill>
                  <a:srgbClr val="00B050"/>
                </a:solidFill>
              </a:rPr>
              <a:t>、出口西服套装应退税额</a:t>
            </a:r>
            <a:r>
              <a:rPr lang="en-US" altLang="zh-CN" sz="1400" dirty="0">
                <a:solidFill>
                  <a:srgbClr val="00B050"/>
                </a:solidFill>
              </a:rPr>
              <a:t>=200000</a:t>
            </a:r>
            <a:r>
              <a:rPr lang="zh-CN" altLang="en-US" sz="1400" dirty="0">
                <a:solidFill>
                  <a:srgbClr val="00B050"/>
                </a:solidFill>
              </a:rPr>
              <a:t>*</a:t>
            </a:r>
            <a:r>
              <a:rPr lang="en-US" altLang="zh-CN" sz="1400" dirty="0">
                <a:solidFill>
                  <a:srgbClr val="00B050"/>
                </a:solidFill>
              </a:rPr>
              <a:t>13%=26000</a:t>
            </a:r>
            <a:r>
              <a:rPr lang="zh-CN" altLang="en-US" sz="1400" dirty="0">
                <a:solidFill>
                  <a:srgbClr val="00B050"/>
                </a:solidFill>
              </a:rPr>
              <a:t>元</a:t>
            </a:r>
            <a:endParaRPr lang="en-US" altLang="zh-CN" sz="1400" dirty="0">
              <a:solidFill>
                <a:srgbClr val="00B050"/>
              </a:solidFill>
            </a:endParaRPr>
          </a:p>
          <a:p>
            <a:pPr marL="0" indent="0">
              <a:buNone/>
            </a:pPr>
            <a:r>
              <a:rPr lang="en-US" altLang="zh-CN" sz="1400" dirty="0">
                <a:solidFill>
                  <a:srgbClr val="00B050"/>
                </a:solidFill>
              </a:rPr>
              <a:t>2</a:t>
            </a:r>
            <a:r>
              <a:rPr lang="zh-CN" altLang="en-US" sz="1400" dirty="0">
                <a:solidFill>
                  <a:srgbClr val="00B050"/>
                </a:solidFill>
              </a:rPr>
              <a:t>、出口女士套裙应退税额</a:t>
            </a:r>
            <a:r>
              <a:rPr lang="en-US" altLang="zh-CN" sz="1400" dirty="0">
                <a:solidFill>
                  <a:srgbClr val="00B050"/>
                </a:solidFill>
              </a:rPr>
              <a:t>=10000</a:t>
            </a:r>
            <a:r>
              <a:rPr lang="zh-CN" altLang="en-US" sz="1400" dirty="0">
                <a:solidFill>
                  <a:srgbClr val="00B050"/>
                </a:solidFill>
              </a:rPr>
              <a:t>*</a:t>
            </a:r>
            <a:r>
              <a:rPr lang="en-US" altLang="zh-CN" sz="1400" dirty="0">
                <a:solidFill>
                  <a:srgbClr val="00B050"/>
                </a:solidFill>
              </a:rPr>
              <a:t>3%=300</a:t>
            </a:r>
            <a:r>
              <a:rPr lang="zh-CN" altLang="en-US" sz="1400" dirty="0">
                <a:solidFill>
                  <a:srgbClr val="00B050"/>
                </a:solidFill>
              </a:rPr>
              <a:t>元</a:t>
            </a:r>
            <a:endParaRPr lang="en-US" altLang="zh-CN" sz="1400" dirty="0">
              <a:solidFill>
                <a:srgbClr val="00B050"/>
              </a:solidFill>
            </a:endParaRPr>
          </a:p>
          <a:p>
            <a:pPr marL="0" indent="0">
              <a:buNone/>
            </a:pPr>
            <a:r>
              <a:rPr lang="zh-CN" altLang="en-US" sz="1400" dirty="0">
                <a:solidFill>
                  <a:srgbClr val="00B050"/>
                </a:solidFill>
              </a:rPr>
              <a:t>本月应退税额</a:t>
            </a:r>
            <a:r>
              <a:rPr lang="en-US" altLang="zh-CN" sz="1400" dirty="0">
                <a:solidFill>
                  <a:srgbClr val="00B050"/>
                </a:solidFill>
              </a:rPr>
              <a:t>=26000+300=26300</a:t>
            </a:r>
            <a:r>
              <a:rPr lang="zh-CN" altLang="en-US" sz="1400" dirty="0">
                <a:solidFill>
                  <a:srgbClr val="00B050"/>
                </a:solidFill>
              </a:rPr>
              <a:t>元。</a:t>
            </a:r>
            <a:endParaRPr lang="zh-CN" altLang="en-US" sz="1400" dirty="0">
              <a:solidFill>
                <a:srgbClr val="00B050"/>
              </a:solidFill>
            </a:endParaRPr>
          </a:p>
        </p:txBody>
      </p:sp>
      <p:sp>
        <p:nvSpPr>
          <p:cNvPr id="2" name="页脚占位符 1"/>
          <p:cNvSpPr>
            <a:spLocks noGrp="1"/>
          </p:cNvSpPr>
          <p:nvPr>
            <p:ph type="ftr" sz="quarter" idx="11"/>
          </p:nvPr>
        </p:nvSpPr>
        <p:spPr/>
        <p:txBody>
          <a:bodyPr/>
          <a:p>
            <a:r>
              <a:rPr lang="zh-CN" altLang="en-US"/>
              <a:t>财税-www.caishui.org</a:t>
            </a:r>
            <a:endParaRPr lang="zh-CN" altLang="en-US"/>
          </a:p>
        </p:txBody>
      </p:sp>
    </p:spTree>
  </p:cSld>
  <p:clrMapOvr>
    <a:masterClrMapping/>
  </p:clrMapOvr>
  <p:transition>
    <p:rand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06043"/>
            <a:ext cx="8229600" cy="580552"/>
          </a:xfrm>
        </p:spPr>
        <p:txBody>
          <a:bodyPr>
            <a:normAutofit fontScale="90000"/>
          </a:bodyPr>
          <a:lstStyle/>
          <a:p>
            <a:r>
              <a:rPr lang="zh-CN" altLang="en-US" sz="2400" dirty="0" smtClean="0"/>
              <a:t>外贸企业免退税增值税申报实务</a:t>
            </a:r>
            <a:br>
              <a:rPr lang="en-US" altLang="zh-CN" sz="2400" dirty="0" smtClean="0"/>
            </a:br>
            <a:r>
              <a:rPr lang="en-US" altLang="zh-CN" sz="2400" dirty="0" smtClean="0"/>
              <a:t>《</a:t>
            </a:r>
            <a:r>
              <a:rPr lang="zh-CN" altLang="en-US" sz="2400" dirty="0" smtClean="0"/>
              <a:t>增值税纳税申报表附列资料（一）</a:t>
            </a:r>
            <a:r>
              <a:rPr lang="en-US" altLang="zh-CN" sz="2400" dirty="0" smtClean="0"/>
              <a:t>》</a:t>
            </a:r>
            <a:endParaRPr lang="zh-CN" altLang="en-US" sz="2400" dirty="0"/>
          </a:p>
        </p:txBody>
      </p:sp>
      <p:pic>
        <p:nvPicPr>
          <p:cNvPr id="1026" name="Picture 2"/>
          <p:cNvPicPr>
            <a:picLocks noGrp="1" noChangeAspect="1" noChangeArrowheads="1"/>
          </p:cNvPicPr>
          <p:nvPr>
            <p:ph idx="1"/>
          </p:nvPr>
        </p:nvPicPr>
        <p:blipFill>
          <a:blip r:embed="rId1"/>
          <a:srcRect/>
          <a:stretch>
            <a:fillRect/>
          </a:stretch>
        </p:blipFill>
        <p:spPr bwMode="auto">
          <a:xfrm>
            <a:off x="457200" y="929470"/>
            <a:ext cx="8229600" cy="3500462"/>
          </a:xfrm>
          <a:prstGeom prst="rect">
            <a:avLst/>
          </a:prstGeom>
          <a:noFill/>
          <a:ln w="9525">
            <a:noFill/>
            <a:miter lim="800000"/>
            <a:headEnd/>
            <a:tailEnd/>
          </a:ln>
          <a:effectLst/>
        </p:spPr>
      </p:pic>
      <p:sp>
        <p:nvSpPr>
          <p:cNvPr id="3" name="页脚占位符 2"/>
          <p:cNvSpPr>
            <a:spLocks noGrp="1"/>
          </p:cNvSpPr>
          <p:nvPr>
            <p:ph type="ftr" sz="quarter" idx="11"/>
          </p:nvPr>
        </p:nvSpPr>
        <p:spPr/>
        <p:txBody>
          <a:bodyPr/>
          <a:p>
            <a:r>
              <a:rPr lang="zh-CN" altLang="en-US"/>
              <a:t>财税-www.caishui.org</a:t>
            </a:r>
            <a:endParaRPr lang="zh-CN" altLang="en-US"/>
          </a:p>
        </p:txBody>
      </p:sp>
    </p:spTree>
  </p:cSld>
  <p:clrMapOvr>
    <a:masterClrMapping/>
  </p:clrMapOvr>
  <p:transition>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3000364" y="286528"/>
            <a:ext cx="2059352" cy="2059073"/>
            <a:chOff x="3098660" y="-61511"/>
            <a:chExt cx="2059352" cy="2059073"/>
          </a:xfrm>
        </p:grpSpPr>
        <p:pic>
          <p:nvPicPr>
            <p:cNvPr id="4" name="Picture 3" descr="C:\Users\Administrator\Desktop\微立体创业计划\002.pn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098660" y="-61511"/>
              <a:ext cx="2059352" cy="2059073"/>
            </a:xfrm>
            <a:prstGeom prst="rect">
              <a:avLst/>
            </a:prstGeom>
            <a:noFill/>
            <a:effectLst>
              <a:outerShdw blurRad="292100" dist="177800" dir="2460000" sx="99000" sy="99000" algn="l" rotWithShape="0">
                <a:prstClr val="black">
                  <a:alpha val="39000"/>
                </a:prstClr>
              </a:outerShdw>
            </a:effectLst>
            <a:extLst>
              <a:ext uri="{909E8E84-426E-40DD-AFC4-6F175D3DCCD1}">
                <a14:hiddenFill xmlns:a14="http://schemas.microsoft.com/office/drawing/2010/main">
                  <a:solidFill>
                    <a:srgbClr val="FFFFFF"/>
                  </a:solidFill>
                </a14:hiddenFill>
              </a:ext>
            </a:extLst>
          </p:spPr>
        </p:pic>
        <p:sp>
          <p:nvSpPr>
            <p:cNvPr id="5" name="TextBox 10"/>
            <p:cNvSpPr txBox="1"/>
            <p:nvPr/>
          </p:nvSpPr>
          <p:spPr>
            <a:xfrm>
              <a:off x="3359148" y="409516"/>
              <a:ext cx="1584176" cy="707886"/>
            </a:xfrm>
            <a:prstGeom prst="rect">
              <a:avLst/>
            </a:prstGeom>
            <a:noFill/>
          </p:spPr>
          <p:txBody>
            <a:bodyPr wrap="square" rtlCol="0">
              <a:spAutoFit/>
            </a:bodyPr>
            <a:lstStyle/>
            <a:p>
              <a:pPr algn="ctr"/>
              <a:r>
                <a:rPr lang="zh-CN" altLang="en-US" sz="4000" b="1" dirty="0">
                  <a:solidFill>
                    <a:srgbClr val="123E61"/>
                  </a:solidFill>
                  <a:latin typeface="微软雅黑" panose="020B0503020204020204" pitchFamily="34" charset="-122"/>
                  <a:ea typeface="微软雅黑" panose="020B0503020204020204" pitchFamily="34" charset="-122"/>
                  <a:cs typeface="+mn-ea"/>
                  <a:sym typeface="+mn-lt"/>
                </a:rPr>
                <a:t>目录</a:t>
              </a:r>
              <a:endParaRPr lang="zh-CN" altLang="en-US" sz="4000" b="1" dirty="0">
                <a:solidFill>
                  <a:srgbClr val="123E61"/>
                </a:solidFill>
                <a:latin typeface="微软雅黑" panose="020B0503020204020204" pitchFamily="34" charset="-122"/>
                <a:ea typeface="微软雅黑" panose="020B0503020204020204" pitchFamily="34" charset="-122"/>
                <a:cs typeface="+mn-ea"/>
                <a:sym typeface="+mn-lt"/>
              </a:endParaRPr>
            </a:p>
          </p:txBody>
        </p:sp>
        <p:sp>
          <p:nvSpPr>
            <p:cNvPr id="40" name="TextBox 10"/>
            <p:cNvSpPr txBox="1"/>
            <p:nvPr/>
          </p:nvSpPr>
          <p:spPr>
            <a:xfrm>
              <a:off x="3371011" y="1040480"/>
              <a:ext cx="1584176" cy="338554"/>
            </a:xfrm>
            <a:prstGeom prst="rect">
              <a:avLst/>
            </a:prstGeom>
            <a:noFill/>
          </p:spPr>
          <p:txBody>
            <a:bodyPr wrap="square" rtlCol="0">
              <a:spAutoFit/>
            </a:bodyPr>
            <a:lstStyle/>
            <a:p>
              <a:pPr algn="ctr"/>
              <a:r>
                <a:rPr lang="en-US" altLang="zh-CN" sz="1600" b="1" dirty="0">
                  <a:solidFill>
                    <a:srgbClr val="123E61"/>
                  </a:solidFill>
                  <a:latin typeface="微软雅黑" panose="020B0503020204020204" pitchFamily="34" charset="-122"/>
                  <a:ea typeface="微软雅黑" panose="020B0503020204020204" pitchFamily="34" charset="-122"/>
                  <a:cs typeface="+mn-ea"/>
                  <a:sym typeface="+mn-lt"/>
                </a:rPr>
                <a:t>CONTENTS</a:t>
              </a:r>
              <a:endParaRPr lang="zh-CN" altLang="en-US" sz="1600" b="1" dirty="0">
                <a:solidFill>
                  <a:srgbClr val="123E61"/>
                </a:solidFill>
                <a:latin typeface="微软雅黑" panose="020B0503020204020204" pitchFamily="34" charset="-122"/>
                <a:ea typeface="微软雅黑" panose="020B0503020204020204" pitchFamily="34" charset="-122"/>
                <a:cs typeface="+mn-ea"/>
                <a:sym typeface="+mn-lt"/>
              </a:endParaRPr>
            </a:p>
          </p:txBody>
        </p:sp>
      </p:grpSp>
      <p:pic>
        <p:nvPicPr>
          <p:cNvPr id="6" name="Picture 3" descr="C:\Users\Administrator\Desktop\微立体创业计划\00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00364" y="1643850"/>
            <a:ext cx="510103" cy="510103"/>
          </a:xfrm>
          <a:prstGeom prst="rect">
            <a:avLst/>
          </a:prstGeom>
          <a:noFill/>
          <a:effectLst>
            <a:outerShdw blurRad="292100" dist="177800" dir="2460000" sx="99000" sy="99000" algn="l" rotWithShape="0">
              <a:prstClr val="black">
                <a:alpha val="39000"/>
              </a:prstClr>
            </a:outerShdw>
          </a:effectLst>
          <a:extLst>
            <a:ext uri="{909E8E84-426E-40DD-AFC4-6F175D3DCCD1}">
              <a14:hiddenFill xmlns:a14="http://schemas.microsoft.com/office/drawing/2010/main">
                <a:solidFill>
                  <a:srgbClr val="FFFFFF"/>
                </a:solidFill>
              </a14:hiddenFill>
            </a:ext>
          </a:extLst>
        </p:spPr>
      </p:pic>
      <p:pic>
        <p:nvPicPr>
          <p:cNvPr id="7" name="Picture 3" descr="C:\Users\Administrator\Desktop\微立体创业计划\00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00430" y="1929602"/>
            <a:ext cx="344102" cy="344102"/>
          </a:xfrm>
          <a:prstGeom prst="rect">
            <a:avLst/>
          </a:prstGeom>
          <a:noFill/>
          <a:effectLst>
            <a:outerShdw blurRad="292100" dist="177800" dir="2460000" sx="99000" sy="99000" algn="l" rotWithShape="0">
              <a:prstClr val="black">
                <a:alpha val="39000"/>
              </a:prstClr>
            </a:outerShdw>
          </a:effectLst>
          <a:extLst>
            <a:ext uri="{909E8E84-426E-40DD-AFC4-6F175D3DCCD1}">
              <a14:hiddenFill xmlns:a14="http://schemas.microsoft.com/office/drawing/2010/main">
                <a:solidFill>
                  <a:srgbClr val="FFFFFF"/>
                </a:solidFill>
              </a14:hiddenFill>
            </a:ext>
          </a:extLst>
        </p:spPr>
      </p:pic>
      <p:pic>
        <p:nvPicPr>
          <p:cNvPr id="8" name="Picture 3" descr="C:\Users\Administrator\Desktop\微立体创业计划\002.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00562" y="1500974"/>
            <a:ext cx="570165" cy="570165"/>
          </a:xfrm>
          <a:prstGeom prst="rect">
            <a:avLst/>
          </a:prstGeom>
          <a:noFill/>
          <a:effectLst>
            <a:outerShdw blurRad="292100" dist="177800" dir="2460000" sx="99000" sy="99000" algn="l" rotWithShape="0">
              <a:prstClr val="black">
                <a:alpha val="39000"/>
              </a:prstClr>
            </a:outerShdw>
          </a:effectLst>
          <a:extLst>
            <a:ext uri="{909E8E84-426E-40DD-AFC4-6F175D3DCCD1}">
              <a14:hiddenFill xmlns:a14="http://schemas.microsoft.com/office/drawing/2010/main">
                <a:solidFill>
                  <a:srgbClr val="FFFFFF"/>
                </a:solidFill>
              </a14:hiddenFill>
            </a:ext>
          </a:extLst>
        </p:spPr>
      </p:pic>
      <p:pic>
        <p:nvPicPr>
          <p:cNvPr id="9" name="Picture 3" descr="C:\Users\Administrator\Desktop\微立体创业计划\002.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57620" y="2072478"/>
            <a:ext cx="298998" cy="298998"/>
          </a:xfrm>
          <a:prstGeom prst="rect">
            <a:avLst/>
          </a:prstGeom>
          <a:noFill/>
          <a:effectLst>
            <a:outerShdw blurRad="292100" dist="177800" dir="2460000" sx="99000" sy="99000" algn="l" rotWithShape="0">
              <a:prstClr val="black">
                <a:alpha val="39000"/>
              </a:prstClr>
            </a:outerShdw>
          </a:effectLst>
          <a:extLst>
            <a:ext uri="{909E8E84-426E-40DD-AFC4-6F175D3DCCD1}">
              <a14:hiddenFill xmlns:a14="http://schemas.microsoft.com/office/drawing/2010/main">
                <a:solidFill>
                  <a:srgbClr val="FFFFFF"/>
                </a:solidFill>
              </a14:hiddenFill>
            </a:ext>
          </a:extLst>
        </p:spPr>
      </p:pic>
      <p:pic>
        <p:nvPicPr>
          <p:cNvPr id="10" name="Picture 3" descr="C:\Users\Administrator\Desktop\微立体创业计划\002.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357686" y="1929602"/>
            <a:ext cx="244615" cy="244615"/>
          </a:xfrm>
          <a:prstGeom prst="rect">
            <a:avLst/>
          </a:prstGeom>
          <a:noFill/>
          <a:effectLst>
            <a:outerShdw blurRad="292100" dist="177800" dir="2460000" sx="99000" sy="99000" algn="l" rotWithShape="0">
              <a:prstClr val="black">
                <a:alpha val="39000"/>
              </a:prstClr>
            </a:outerShdw>
          </a:effectLst>
          <a:extLst>
            <a:ext uri="{909E8E84-426E-40DD-AFC4-6F175D3DCCD1}">
              <a14:hiddenFill xmlns:a14="http://schemas.microsoft.com/office/drawing/2010/main">
                <a:solidFill>
                  <a:srgbClr val="FFFFFF"/>
                </a:solidFill>
              </a14:hiddenFill>
            </a:ext>
          </a:extLst>
        </p:spPr>
      </p:pic>
      <p:grpSp>
        <p:nvGrpSpPr>
          <p:cNvPr id="11" name="组合 10"/>
          <p:cNvGrpSpPr/>
          <p:nvPr/>
        </p:nvGrpSpPr>
        <p:grpSpPr>
          <a:xfrm>
            <a:off x="1500166" y="3072610"/>
            <a:ext cx="522000" cy="522000"/>
            <a:chOff x="6501056" y="1873013"/>
            <a:chExt cx="696763" cy="696763"/>
          </a:xfrm>
          <a:effectLst>
            <a:outerShdw blurRad="50800" dist="38100" dir="2700000" algn="tl" rotWithShape="0">
              <a:prstClr val="black">
                <a:alpha val="40000"/>
              </a:prstClr>
            </a:outerShdw>
          </a:effectLst>
        </p:grpSpPr>
        <p:sp>
          <p:nvSpPr>
            <p:cNvPr id="12" name="矩形 11"/>
            <p:cNvSpPr/>
            <p:nvPr/>
          </p:nvSpPr>
          <p:spPr>
            <a:xfrm>
              <a:off x="6501056" y="1873013"/>
              <a:ext cx="696763" cy="696763"/>
            </a:xfrm>
            <a:prstGeom prst="rect">
              <a:avLst/>
            </a:prstGeom>
            <a:gradFill>
              <a:gsLst>
                <a:gs pos="0">
                  <a:schemeClr val="bg1">
                    <a:lumMod val="95000"/>
                  </a:schemeClr>
                </a:gs>
                <a:gs pos="50000">
                  <a:schemeClr val="bg1">
                    <a:lumMod val="95000"/>
                  </a:schemeClr>
                </a:gs>
                <a:gs pos="100000">
                  <a:schemeClr val="bg1">
                    <a:lumMod val="95000"/>
                  </a:schemeClr>
                </a:gs>
              </a:gsLst>
              <a:lin ang="5400000" scaled="0"/>
            </a:grad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70" dirty="0">
                <a:latin typeface="微软雅黑" panose="020B0503020204020204" pitchFamily="34" charset="-122"/>
                <a:ea typeface="微软雅黑" panose="020B0503020204020204" pitchFamily="34" charset="-122"/>
                <a:cs typeface="+mn-ea"/>
                <a:sym typeface="+mn-lt"/>
              </a:endParaRPr>
            </a:p>
          </p:txBody>
        </p:sp>
        <p:grpSp>
          <p:nvGrpSpPr>
            <p:cNvPr id="13" name="组合 12"/>
            <p:cNvGrpSpPr>
              <a:grpSpLocks noChangeAspect="1"/>
            </p:cNvGrpSpPr>
            <p:nvPr/>
          </p:nvGrpSpPr>
          <p:grpSpPr>
            <a:xfrm>
              <a:off x="6616022" y="1996273"/>
              <a:ext cx="466830" cy="450243"/>
              <a:chOff x="7019925" y="5499100"/>
              <a:chExt cx="312738" cy="301626"/>
            </a:xfrm>
            <a:solidFill>
              <a:srgbClr val="BBBE2C"/>
            </a:solidFill>
          </p:grpSpPr>
          <p:sp>
            <p:nvSpPr>
              <p:cNvPr id="14" name="Freeform 252"/>
              <p:cNvSpPr/>
              <p:nvPr/>
            </p:nvSpPr>
            <p:spPr bwMode="auto">
              <a:xfrm>
                <a:off x="7069138" y="5567363"/>
                <a:ext cx="214313" cy="233363"/>
              </a:xfrm>
              <a:custGeom>
                <a:avLst/>
                <a:gdLst>
                  <a:gd name="T0" fmla="*/ 0 w 57"/>
                  <a:gd name="T1" fmla="*/ 26 h 62"/>
                  <a:gd name="T2" fmla="*/ 0 w 57"/>
                  <a:gd name="T3" fmla="*/ 59 h 62"/>
                  <a:gd name="T4" fmla="*/ 2 w 57"/>
                  <a:gd name="T5" fmla="*/ 62 h 62"/>
                  <a:gd name="T6" fmla="*/ 4 w 57"/>
                  <a:gd name="T7" fmla="*/ 62 h 62"/>
                  <a:gd name="T8" fmla="*/ 19 w 57"/>
                  <a:gd name="T9" fmla="*/ 62 h 62"/>
                  <a:gd name="T10" fmla="*/ 21 w 57"/>
                  <a:gd name="T11" fmla="*/ 62 h 62"/>
                  <a:gd name="T12" fmla="*/ 21 w 57"/>
                  <a:gd name="T13" fmla="*/ 61 h 62"/>
                  <a:gd name="T14" fmla="*/ 21 w 57"/>
                  <a:gd name="T15" fmla="*/ 45 h 62"/>
                  <a:gd name="T16" fmla="*/ 36 w 57"/>
                  <a:gd name="T17" fmla="*/ 45 h 62"/>
                  <a:gd name="T18" fmla="*/ 36 w 57"/>
                  <a:gd name="T19" fmla="*/ 61 h 62"/>
                  <a:gd name="T20" fmla="*/ 37 w 57"/>
                  <a:gd name="T21" fmla="*/ 62 h 62"/>
                  <a:gd name="T22" fmla="*/ 38 w 57"/>
                  <a:gd name="T23" fmla="*/ 62 h 62"/>
                  <a:gd name="T24" fmla="*/ 53 w 57"/>
                  <a:gd name="T25" fmla="*/ 62 h 62"/>
                  <a:gd name="T26" fmla="*/ 56 w 57"/>
                  <a:gd name="T27" fmla="*/ 62 h 62"/>
                  <a:gd name="T28" fmla="*/ 57 w 57"/>
                  <a:gd name="T29" fmla="*/ 59 h 62"/>
                  <a:gd name="T30" fmla="*/ 57 w 57"/>
                  <a:gd name="T31" fmla="*/ 26 h 62"/>
                  <a:gd name="T32" fmla="*/ 29 w 57"/>
                  <a:gd name="T33" fmla="*/ 0 h 62"/>
                  <a:gd name="T34" fmla="*/ 0 w 57"/>
                  <a:gd name="T35" fmla="*/ 26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7" h="62">
                    <a:moveTo>
                      <a:pt x="0" y="26"/>
                    </a:moveTo>
                    <a:cubicBezTo>
                      <a:pt x="0" y="59"/>
                      <a:pt x="0" y="59"/>
                      <a:pt x="0" y="59"/>
                    </a:cubicBezTo>
                    <a:cubicBezTo>
                      <a:pt x="0" y="61"/>
                      <a:pt x="1" y="62"/>
                      <a:pt x="2" y="62"/>
                    </a:cubicBezTo>
                    <a:cubicBezTo>
                      <a:pt x="3" y="62"/>
                      <a:pt x="3" y="62"/>
                      <a:pt x="4" y="62"/>
                    </a:cubicBezTo>
                    <a:cubicBezTo>
                      <a:pt x="19" y="62"/>
                      <a:pt x="19" y="62"/>
                      <a:pt x="19" y="62"/>
                    </a:cubicBezTo>
                    <a:cubicBezTo>
                      <a:pt x="20" y="62"/>
                      <a:pt x="20" y="62"/>
                      <a:pt x="21" y="62"/>
                    </a:cubicBezTo>
                    <a:cubicBezTo>
                      <a:pt x="21" y="62"/>
                      <a:pt x="21" y="61"/>
                      <a:pt x="21" y="61"/>
                    </a:cubicBezTo>
                    <a:cubicBezTo>
                      <a:pt x="21" y="45"/>
                      <a:pt x="21" y="45"/>
                      <a:pt x="21" y="45"/>
                    </a:cubicBezTo>
                    <a:cubicBezTo>
                      <a:pt x="36" y="45"/>
                      <a:pt x="36" y="45"/>
                      <a:pt x="36" y="45"/>
                    </a:cubicBezTo>
                    <a:cubicBezTo>
                      <a:pt x="36" y="61"/>
                      <a:pt x="36" y="61"/>
                      <a:pt x="36" y="61"/>
                    </a:cubicBezTo>
                    <a:cubicBezTo>
                      <a:pt x="36" y="61"/>
                      <a:pt x="37" y="62"/>
                      <a:pt x="37" y="62"/>
                    </a:cubicBezTo>
                    <a:cubicBezTo>
                      <a:pt x="37" y="62"/>
                      <a:pt x="38" y="62"/>
                      <a:pt x="38" y="62"/>
                    </a:cubicBezTo>
                    <a:cubicBezTo>
                      <a:pt x="53" y="62"/>
                      <a:pt x="53" y="62"/>
                      <a:pt x="53" y="62"/>
                    </a:cubicBezTo>
                    <a:cubicBezTo>
                      <a:pt x="54" y="62"/>
                      <a:pt x="55" y="62"/>
                      <a:pt x="56" y="62"/>
                    </a:cubicBezTo>
                    <a:cubicBezTo>
                      <a:pt x="56" y="62"/>
                      <a:pt x="57" y="61"/>
                      <a:pt x="57" y="59"/>
                    </a:cubicBezTo>
                    <a:cubicBezTo>
                      <a:pt x="57" y="26"/>
                      <a:pt x="57" y="26"/>
                      <a:pt x="57" y="26"/>
                    </a:cubicBezTo>
                    <a:cubicBezTo>
                      <a:pt x="29" y="0"/>
                      <a:pt x="29" y="0"/>
                      <a:pt x="29" y="0"/>
                    </a:cubicBezTo>
                    <a:lnTo>
                      <a:pt x="0" y="26"/>
                    </a:lnTo>
                    <a:close/>
                  </a:path>
                </a:pathLst>
              </a:custGeom>
              <a:solidFill>
                <a:srgbClr val="123E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70" dirty="0">
                  <a:latin typeface="微软雅黑" panose="020B0503020204020204" pitchFamily="34" charset="-122"/>
                  <a:ea typeface="微软雅黑" panose="020B0503020204020204" pitchFamily="34" charset="-122"/>
                  <a:cs typeface="+mn-ea"/>
                  <a:sym typeface="+mn-lt"/>
                </a:endParaRPr>
              </a:p>
            </p:txBody>
          </p:sp>
          <p:sp>
            <p:nvSpPr>
              <p:cNvPr id="15" name="Freeform 253"/>
              <p:cNvSpPr/>
              <p:nvPr/>
            </p:nvSpPr>
            <p:spPr bwMode="auto">
              <a:xfrm>
                <a:off x="7019925" y="5499100"/>
                <a:ext cx="312738" cy="169863"/>
              </a:xfrm>
              <a:custGeom>
                <a:avLst/>
                <a:gdLst>
                  <a:gd name="T0" fmla="*/ 81 w 83"/>
                  <a:gd name="T1" fmla="*/ 35 h 45"/>
                  <a:gd name="T2" fmla="*/ 68 w 83"/>
                  <a:gd name="T3" fmla="*/ 23 h 45"/>
                  <a:gd name="T4" fmla="*/ 68 w 83"/>
                  <a:gd name="T5" fmla="*/ 4 h 45"/>
                  <a:gd name="T6" fmla="*/ 66 w 83"/>
                  <a:gd name="T7" fmla="*/ 2 h 45"/>
                  <a:gd name="T8" fmla="*/ 61 w 83"/>
                  <a:gd name="T9" fmla="*/ 2 h 45"/>
                  <a:gd name="T10" fmla="*/ 59 w 83"/>
                  <a:gd name="T11" fmla="*/ 4 h 45"/>
                  <a:gd name="T12" fmla="*/ 59 w 83"/>
                  <a:gd name="T13" fmla="*/ 15 h 45"/>
                  <a:gd name="T14" fmla="*/ 45 w 83"/>
                  <a:gd name="T15" fmla="*/ 2 h 45"/>
                  <a:gd name="T16" fmla="*/ 38 w 83"/>
                  <a:gd name="T17" fmla="*/ 2 h 45"/>
                  <a:gd name="T18" fmla="*/ 2 w 83"/>
                  <a:gd name="T19" fmla="*/ 35 h 45"/>
                  <a:gd name="T20" fmla="*/ 2 w 83"/>
                  <a:gd name="T21" fmla="*/ 43 h 45"/>
                  <a:gd name="T22" fmla="*/ 6 w 83"/>
                  <a:gd name="T23" fmla="*/ 44 h 45"/>
                  <a:gd name="T24" fmla="*/ 10 w 83"/>
                  <a:gd name="T25" fmla="*/ 43 h 45"/>
                  <a:gd name="T26" fmla="*/ 42 w 83"/>
                  <a:gd name="T27" fmla="*/ 13 h 45"/>
                  <a:gd name="T28" fmla="*/ 74 w 83"/>
                  <a:gd name="T29" fmla="*/ 43 h 45"/>
                  <a:gd name="T30" fmla="*/ 81 w 83"/>
                  <a:gd name="T31" fmla="*/ 43 h 45"/>
                  <a:gd name="T32" fmla="*/ 81 w 83"/>
                  <a:gd name="T33" fmla="*/ 35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3" h="45">
                    <a:moveTo>
                      <a:pt x="81" y="35"/>
                    </a:moveTo>
                    <a:cubicBezTo>
                      <a:pt x="68" y="23"/>
                      <a:pt x="68" y="23"/>
                      <a:pt x="68" y="23"/>
                    </a:cubicBezTo>
                    <a:cubicBezTo>
                      <a:pt x="68" y="4"/>
                      <a:pt x="68" y="4"/>
                      <a:pt x="68" y="4"/>
                    </a:cubicBezTo>
                    <a:cubicBezTo>
                      <a:pt x="68" y="3"/>
                      <a:pt x="67" y="2"/>
                      <a:pt x="66" y="2"/>
                    </a:cubicBezTo>
                    <a:cubicBezTo>
                      <a:pt x="61" y="2"/>
                      <a:pt x="61" y="2"/>
                      <a:pt x="61" y="2"/>
                    </a:cubicBezTo>
                    <a:cubicBezTo>
                      <a:pt x="60" y="2"/>
                      <a:pt x="59" y="3"/>
                      <a:pt x="59" y="4"/>
                    </a:cubicBezTo>
                    <a:cubicBezTo>
                      <a:pt x="59" y="15"/>
                      <a:pt x="59" y="15"/>
                      <a:pt x="59" y="15"/>
                    </a:cubicBezTo>
                    <a:cubicBezTo>
                      <a:pt x="45" y="2"/>
                      <a:pt x="45" y="2"/>
                      <a:pt x="45" y="2"/>
                    </a:cubicBezTo>
                    <a:cubicBezTo>
                      <a:pt x="43" y="0"/>
                      <a:pt x="40" y="0"/>
                      <a:pt x="38" y="2"/>
                    </a:cubicBezTo>
                    <a:cubicBezTo>
                      <a:pt x="2" y="35"/>
                      <a:pt x="2" y="35"/>
                      <a:pt x="2" y="35"/>
                    </a:cubicBezTo>
                    <a:cubicBezTo>
                      <a:pt x="0" y="37"/>
                      <a:pt x="0" y="40"/>
                      <a:pt x="2" y="43"/>
                    </a:cubicBezTo>
                    <a:cubicBezTo>
                      <a:pt x="3" y="44"/>
                      <a:pt x="5" y="44"/>
                      <a:pt x="6" y="44"/>
                    </a:cubicBezTo>
                    <a:cubicBezTo>
                      <a:pt x="7" y="44"/>
                      <a:pt x="9" y="44"/>
                      <a:pt x="10" y="43"/>
                    </a:cubicBezTo>
                    <a:cubicBezTo>
                      <a:pt x="42" y="13"/>
                      <a:pt x="42" y="13"/>
                      <a:pt x="42" y="13"/>
                    </a:cubicBezTo>
                    <a:cubicBezTo>
                      <a:pt x="74" y="43"/>
                      <a:pt x="74" y="43"/>
                      <a:pt x="74" y="43"/>
                    </a:cubicBezTo>
                    <a:cubicBezTo>
                      <a:pt x="76" y="45"/>
                      <a:pt x="80" y="45"/>
                      <a:pt x="81" y="43"/>
                    </a:cubicBezTo>
                    <a:cubicBezTo>
                      <a:pt x="83" y="40"/>
                      <a:pt x="83" y="37"/>
                      <a:pt x="81" y="35"/>
                    </a:cubicBezTo>
                    <a:close/>
                  </a:path>
                </a:pathLst>
              </a:custGeom>
              <a:solidFill>
                <a:srgbClr val="123E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70" dirty="0">
                  <a:latin typeface="微软雅黑" panose="020B0503020204020204" pitchFamily="34" charset="-122"/>
                  <a:ea typeface="微软雅黑" panose="020B0503020204020204" pitchFamily="34" charset="-122"/>
                  <a:cs typeface="+mn-ea"/>
                  <a:sym typeface="+mn-lt"/>
                </a:endParaRPr>
              </a:p>
            </p:txBody>
          </p:sp>
        </p:grpSp>
      </p:grpSp>
      <p:sp>
        <p:nvSpPr>
          <p:cNvPr id="16" name="TextBox 64"/>
          <p:cNvSpPr txBox="1"/>
          <p:nvPr/>
        </p:nvSpPr>
        <p:spPr>
          <a:xfrm>
            <a:off x="1214414" y="3786990"/>
            <a:ext cx="992579" cy="784830"/>
          </a:xfrm>
          <a:prstGeom prst="rect">
            <a:avLst/>
          </a:prstGeom>
          <a:noFill/>
        </p:spPr>
        <p:txBody>
          <a:bodyPr wrap="none" rtlCol="0">
            <a:spAutoFit/>
          </a:bodyPr>
          <a:lstStyle/>
          <a:p>
            <a:pPr algn="ctr"/>
            <a:r>
              <a:rPr lang="en-US" altLang="zh-CN" sz="1500" dirty="0">
                <a:solidFill>
                  <a:srgbClr val="123E61"/>
                </a:solidFill>
                <a:latin typeface="微软雅黑" panose="020B0503020204020204" pitchFamily="34" charset="-122"/>
                <a:ea typeface="微软雅黑" panose="020B0503020204020204" pitchFamily="34" charset="-122"/>
                <a:cs typeface="+mn-ea"/>
                <a:sym typeface="+mn-lt"/>
              </a:rPr>
              <a:t>PART 01</a:t>
            </a:r>
            <a:r>
              <a:rPr lang="zh-CN" altLang="en-US" sz="1500" dirty="0">
                <a:solidFill>
                  <a:srgbClr val="123E61"/>
                </a:solidFill>
                <a:latin typeface="微软雅黑" panose="020B0503020204020204" pitchFamily="34" charset="-122"/>
                <a:ea typeface="微软雅黑" panose="020B0503020204020204" pitchFamily="34" charset="-122"/>
                <a:cs typeface="+mn-ea"/>
                <a:sym typeface="+mn-lt"/>
              </a:rPr>
              <a:t> </a:t>
            </a:r>
            <a:endParaRPr lang="en-US" altLang="zh-CN" sz="1500" dirty="0">
              <a:solidFill>
                <a:srgbClr val="123E61"/>
              </a:solidFill>
              <a:latin typeface="微软雅黑" panose="020B0503020204020204" pitchFamily="34" charset="-122"/>
              <a:ea typeface="微软雅黑" panose="020B0503020204020204" pitchFamily="34" charset="-122"/>
              <a:cs typeface="+mn-ea"/>
              <a:sym typeface="+mn-lt"/>
            </a:endParaRPr>
          </a:p>
          <a:p>
            <a:pPr algn="ctr"/>
            <a:r>
              <a:rPr lang="zh-CN" altLang="en-US" sz="1500" b="1" spc="75" dirty="0">
                <a:solidFill>
                  <a:srgbClr val="123E61"/>
                </a:solidFill>
                <a:latin typeface="微软雅黑" panose="020B0503020204020204" pitchFamily="34" charset="-122"/>
                <a:ea typeface="微软雅黑" panose="020B0503020204020204" pitchFamily="34" charset="-122"/>
                <a:cs typeface="+mn-ea"/>
                <a:sym typeface="+mn-lt"/>
              </a:rPr>
              <a:t>出口发票</a:t>
            </a:r>
            <a:endParaRPr lang="en-US" altLang="zh-CN" sz="1500" b="1" spc="75" dirty="0">
              <a:solidFill>
                <a:srgbClr val="123E61"/>
              </a:solidFill>
              <a:latin typeface="微软雅黑" panose="020B0503020204020204" pitchFamily="34" charset="-122"/>
              <a:ea typeface="微软雅黑" panose="020B0503020204020204" pitchFamily="34" charset="-122"/>
              <a:cs typeface="+mn-ea"/>
              <a:sym typeface="+mn-lt"/>
            </a:endParaRPr>
          </a:p>
          <a:p>
            <a:pPr algn="ctr"/>
            <a:r>
              <a:rPr lang="zh-CN" altLang="en-US" sz="1500" b="1" spc="75" dirty="0">
                <a:solidFill>
                  <a:srgbClr val="123E61"/>
                </a:solidFill>
                <a:latin typeface="微软雅黑" panose="020B0503020204020204" pitchFamily="34" charset="-122"/>
                <a:ea typeface="微软雅黑" panose="020B0503020204020204" pitchFamily="34" charset="-122"/>
                <a:cs typeface="+mn-ea"/>
                <a:sym typeface="+mn-lt"/>
              </a:rPr>
              <a:t>开具</a:t>
            </a:r>
            <a:endParaRPr lang="zh-CN" altLang="en-US" sz="1500" b="1" spc="75" dirty="0">
              <a:solidFill>
                <a:srgbClr val="123E61"/>
              </a:solidFill>
              <a:latin typeface="微软雅黑" panose="020B0503020204020204" pitchFamily="34" charset="-122"/>
              <a:ea typeface="微软雅黑" panose="020B0503020204020204" pitchFamily="34" charset="-122"/>
              <a:cs typeface="+mn-ea"/>
              <a:sym typeface="+mn-lt"/>
            </a:endParaRPr>
          </a:p>
        </p:txBody>
      </p:sp>
      <p:sp>
        <p:nvSpPr>
          <p:cNvPr id="17" name="TextBox 65"/>
          <p:cNvSpPr txBox="1"/>
          <p:nvPr/>
        </p:nvSpPr>
        <p:spPr>
          <a:xfrm>
            <a:off x="3143240" y="3786990"/>
            <a:ext cx="1598515" cy="784830"/>
          </a:xfrm>
          <a:prstGeom prst="rect">
            <a:avLst/>
          </a:prstGeom>
          <a:noFill/>
        </p:spPr>
        <p:txBody>
          <a:bodyPr wrap="square" rtlCol="0">
            <a:spAutoFit/>
          </a:bodyPr>
          <a:lstStyle/>
          <a:p>
            <a:pPr algn="ctr"/>
            <a:r>
              <a:rPr lang="en-US" altLang="zh-CN" sz="1500" dirty="0">
                <a:solidFill>
                  <a:srgbClr val="123E61"/>
                </a:solidFill>
                <a:latin typeface="微软雅黑" panose="020B0503020204020204" pitchFamily="34" charset="-122"/>
                <a:ea typeface="微软雅黑" panose="020B0503020204020204" pitchFamily="34" charset="-122"/>
                <a:cs typeface="+mn-ea"/>
                <a:sym typeface="+mn-lt"/>
              </a:rPr>
              <a:t>PART 02 </a:t>
            </a:r>
            <a:endParaRPr lang="en-US" altLang="zh-CN" sz="1500" dirty="0">
              <a:solidFill>
                <a:srgbClr val="123E61"/>
              </a:solidFill>
              <a:latin typeface="微软雅黑" panose="020B0503020204020204" pitchFamily="34" charset="-122"/>
              <a:ea typeface="微软雅黑" panose="020B0503020204020204" pitchFamily="34" charset="-122"/>
              <a:cs typeface="+mn-ea"/>
              <a:sym typeface="+mn-lt"/>
            </a:endParaRPr>
          </a:p>
          <a:p>
            <a:pPr algn="ctr"/>
            <a:r>
              <a:rPr lang="zh-CN" altLang="en-US" sz="1500" b="1" spc="75" dirty="0">
                <a:solidFill>
                  <a:srgbClr val="123E61"/>
                </a:solidFill>
                <a:latin typeface="微软雅黑" panose="020B0503020204020204" pitchFamily="34" charset="-122"/>
                <a:ea typeface="微软雅黑" panose="020B0503020204020204" pitchFamily="34" charset="-122"/>
                <a:cs typeface="+mn-ea"/>
                <a:sym typeface="+mn-lt"/>
              </a:rPr>
              <a:t>出口</a:t>
            </a:r>
            <a:r>
              <a:rPr lang="zh-CN" altLang="en-US" sz="1500" b="1" spc="75" dirty="0" smtClean="0">
                <a:solidFill>
                  <a:srgbClr val="123E61"/>
                </a:solidFill>
                <a:latin typeface="微软雅黑" panose="020B0503020204020204" pitchFamily="34" charset="-122"/>
                <a:ea typeface="微软雅黑" panose="020B0503020204020204" pitchFamily="34" charset="-122"/>
                <a:cs typeface="+mn-ea"/>
                <a:sym typeface="+mn-lt"/>
              </a:rPr>
              <a:t>企业退税</a:t>
            </a:r>
            <a:endParaRPr lang="en-US" altLang="zh-CN" sz="1500" b="1" spc="75" dirty="0">
              <a:solidFill>
                <a:srgbClr val="123E61"/>
              </a:solidFill>
              <a:latin typeface="微软雅黑" panose="020B0503020204020204" pitchFamily="34" charset="-122"/>
              <a:ea typeface="微软雅黑" panose="020B0503020204020204" pitchFamily="34" charset="-122"/>
              <a:cs typeface="+mn-ea"/>
              <a:sym typeface="+mn-lt"/>
            </a:endParaRPr>
          </a:p>
          <a:p>
            <a:pPr algn="ctr"/>
            <a:r>
              <a:rPr lang="zh-CN" altLang="en-US" sz="1500" b="1" spc="75" dirty="0">
                <a:solidFill>
                  <a:srgbClr val="123E61"/>
                </a:solidFill>
                <a:latin typeface="微软雅黑" panose="020B0503020204020204" pitchFamily="34" charset="-122"/>
                <a:ea typeface="微软雅黑" panose="020B0503020204020204" pitchFamily="34" charset="-122"/>
                <a:cs typeface="+mn-ea"/>
                <a:sym typeface="+mn-lt"/>
              </a:rPr>
              <a:t>增值税申报实务</a:t>
            </a:r>
            <a:endParaRPr lang="zh-CN" altLang="en-US" sz="1500" b="1" spc="75" dirty="0">
              <a:solidFill>
                <a:srgbClr val="123E61"/>
              </a:solidFill>
              <a:latin typeface="微软雅黑" panose="020B0503020204020204" pitchFamily="34" charset="-122"/>
              <a:ea typeface="微软雅黑" panose="020B0503020204020204" pitchFamily="34" charset="-122"/>
              <a:cs typeface="+mn-ea"/>
              <a:sym typeface="+mn-lt"/>
            </a:endParaRPr>
          </a:p>
        </p:txBody>
      </p:sp>
      <p:grpSp>
        <p:nvGrpSpPr>
          <p:cNvPr id="18" name="组合 17"/>
          <p:cNvGrpSpPr/>
          <p:nvPr/>
        </p:nvGrpSpPr>
        <p:grpSpPr>
          <a:xfrm>
            <a:off x="3714744" y="3072610"/>
            <a:ext cx="522000" cy="522000"/>
            <a:chOff x="6636675" y="2921025"/>
            <a:chExt cx="666754" cy="666755"/>
          </a:xfrm>
          <a:effectLst>
            <a:outerShdw blurRad="50800" dist="38100" dir="2700000" algn="tl" rotWithShape="0">
              <a:prstClr val="black">
                <a:alpha val="40000"/>
              </a:prstClr>
            </a:outerShdw>
          </a:effectLst>
        </p:grpSpPr>
        <p:sp>
          <p:nvSpPr>
            <p:cNvPr id="19" name="矩形 18"/>
            <p:cNvSpPr/>
            <p:nvPr/>
          </p:nvSpPr>
          <p:spPr>
            <a:xfrm>
              <a:off x="6636675" y="2921025"/>
              <a:ext cx="666754" cy="666755"/>
            </a:xfrm>
            <a:prstGeom prst="rect">
              <a:avLst/>
            </a:prstGeom>
            <a:gradFill>
              <a:gsLst>
                <a:gs pos="0">
                  <a:schemeClr val="bg1">
                    <a:lumMod val="95000"/>
                  </a:schemeClr>
                </a:gs>
                <a:gs pos="50000">
                  <a:schemeClr val="bg1">
                    <a:lumMod val="95000"/>
                  </a:schemeClr>
                </a:gs>
                <a:gs pos="100000">
                  <a:schemeClr val="bg1">
                    <a:lumMod val="95000"/>
                  </a:schemeClr>
                </a:gs>
              </a:gsLst>
              <a:lin ang="5400000" scaled="0"/>
            </a:grad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70" dirty="0">
                <a:latin typeface="微软雅黑" panose="020B0503020204020204" pitchFamily="34" charset="-122"/>
                <a:ea typeface="微软雅黑" panose="020B0503020204020204" pitchFamily="34" charset="-122"/>
                <a:cs typeface="+mn-ea"/>
                <a:sym typeface="+mn-lt"/>
              </a:endParaRPr>
            </a:p>
          </p:txBody>
        </p:sp>
        <p:grpSp>
          <p:nvGrpSpPr>
            <p:cNvPr id="20" name="组合 19"/>
            <p:cNvGrpSpPr>
              <a:grpSpLocks noChangeAspect="1"/>
            </p:cNvGrpSpPr>
            <p:nvPr/>
          </p:nvGrpSpPr>
          <p:grpSpPr>
            <a:xfrm>
              <a:off x="6731914" y="3016275"/>
              <a:ext cx="496325" cy="433084"/>
              <a:chOff x="5152502" y="935521"/>
              <a:chExt cx="352966" cy="307990"/>
            </a:xfrm>
            <a:solidFill>
              <a:srgbClr val="4ABAB5"/>
            </a:solidFill>
          </p:grpSpPr>
          <p:sp>
            <p:nvSpPr>
              <p:cNvPr id="21" name="Freeform 301"/>
              <p:cNvSpPr>
                <a:spLocks noEditPoints="1"/>
              </p:cNvSpPr>
              <p:nvPr/>
            </p:nvSpPr>
            <p:spPr bwMode="auto">
              <a:xfrm>
                <a:off x="5287980" y="1003259"/>
                <a:ext cx="217488" cy="217488"/>
              </a:xfrm>
              <a:custGeom>
                <a:avLst/>
                <a:gdLst>
                  <a:gd name="T0" fmla="*/ 6 w 58"/>
                  <a:gd name="T1" fmla="*/ 14 h 58"/>
                  <a:gd name="T2" fmla="*/ 7 w 58"/>
                  <a:gd name="T3" fmla="*/ 19 h 58"/>
                  <a:gd name="T4" fmla="*/ 4 w 58"/>
                  <a:gd name="T5" fmla="*/ 20 h 58"/>
                  <a:gd name="T6" fmla="*/ 0 w 58"/>
                  <a:gd name="T7" fmla="*/ 23 h 58"/>
                  <a:gd name="T8" fmla="*/ 2 w 58"/>
                  <a:gd name="T9" fmla="*/ 27 h 58"/>
                  <a:gd name="T10" fmla="*/ 5 w 58"/>
                  <a:gd name="T11" fmla="*/ 31 h 58"/>
                  <a:gd name="T12" fmla="*/ 2 w 58"/>
                  <a:gd name="T13" fmla="*/ 34 h 58"/>
                  <a:gd name="T14" fmla="*/ 1 w 58"/>
                  <a:gd name="T15" fmla="*/ 38 h 58"/>
                  <a:gd name="T16" fmla="*/ 5 w 58"/>
                  <a:gd name="T17" fmla="*/ 41 h 58"/>
                  <a:gd name="T18" fmla="*/ 8 w 58"/>
                  <a:gd name="T19" fmla="*/ 42 h 58"/>
                  <a:gd name="T20" fmla="*/ 8 w 58"/>
                  <a:gd name="T21" fmla="*/ 46 h 58"/>
                  <a:gd name="T22" fmla="*/ 9 w 58"/>
                  <a:gd name="T23" fmla="*/ 51 h 58"/>
                  <a:gd name="T24" fmla="*/ 14 w 58"/>
                  <a:gd name="T25" fmla="*/ 51 h 58"/>
                  <a:gd name="T26" fmla="*/ 18 w 58"/>
                  <a:gd name="T27" fmla="*/ 51 h 58"/>
                  <a:gd name="T28" fmla="*/ 19 w 58"/>
                  <a:gd name="T29" fmla="*/ 54 h 58"/>
                  <a:gd name="T30" fmla="*/ 22 w 58"/>
                  <a:gd name="T31" fmla="*/ 58 h 58"/>
                  <a:gd name="T32" fmla="*/ 27 w 58"/>
                  <a:gd name="T33" fmla="*/ 56 h 58"/>
                  <a:gd name="T34" fmla="*/ 31 w 58"/>
                  <a:gd name="T35" fmla="*/ 53 h 58"/>
                  <a:gd name="T36" fmla="*/ 33 w 58"/>
                  <a:gd name="T37" fmla="*/ 56 h 58"/>
                  <a:gd name="T38" fmla="*/ 38 w 58"/>
                  <a:gd name="T39" fmla="*/ 57 h 58"/>
                  <a:gd name="T40" fmla="*/ 40 w 58"/>
                  <a:gd name="T41" fmla="*/ 53 h 58"/>
                  <a:gd name="T42" fmla="*/ 42 w 58"/>
                  <a:gd name="T43" fmla="*/ 49 h 58"/>
                  <a:gd name="T44" fmla="*/ 46 w 58"/>
                  <a:gd name="T45" fmla="*/ 50 h 58"/>
                  <a:gd name="T46" fmla="*/ 50 w 58"/>
                  <a:gd name="T47" fmla="*/ 49 h 58"/>
                  <a:gd name="T48" fmla="*/ 51 w 58"/>
                  <a:gd name="T49" fmla="*/ 44 h 58"/>
                  <a:gd name="T50" fmla="*/ 50 w 58"/>
                  <a:gd name="T51" fmla="*/ 40 h 58"/>
                  <a:gd name="T52" fmla="*/ 54 w 58"/>
                  <a:gd name="T53" fmla="*/ 39 h 58"/>
                  <a:gd name="T54" fmla="*/ 57 w 58"/>
                  <a:gd name="T55" fmla="*/ 35 h 58"/>
                  <a:gd name="T56" fmla="*/ 55 w 58"/>
                  <a:gd name="T57" fmla="*/ 31 h 58"/>
                  <a:gd name="T58" fmla="*/ 52 w 58"/>
                  <a:gd name="T59" fmla="*/ 27 h 58"/>
                  <a:gd name="T60" fmla="*/ 55 w 58"/>
                  <a:gd name="T61" fmla="*/ 25 h 58"/>
                  <a:gd name="T62" fmla="*/ 56 w 58"/>
                  <a:gd name="T63" fmla="*/ 20 h 58"/>
                  <a:gd name="T64" fmla="*/ 53 w 58"/>
                  <a:gd name="T65" fmla="*/ 18 h 58"/>
                  <a:gd name="T66" fmla="*/ 48 w 58"/>
                  <a:gd name="T67" fmla="*/ 16 h 58"/>
                  <a:gd name="T68" fmla="*/ 49 w 58"/>
                  <a:gd name="T69" fmla="*/ 12 h 58"/>
                  <a:gd name="T70" fmla="*/ 48 w 58"/>
                  <a:gd name="T71" fmla="*/ 8 h 58"/>
                  <a:gd name="T72" fmla="*/ 44 w 58"/>
                  <a:gd name="T73" fmla="*/ 7 h 58"/>
                  <a:gd name="T74" fmla="*/ 39 w 58"/>
                  <a:gd name="T75" fmla="*/ 8 h 58"/>
                  <a:gd name="T76" fmla="*/ 38 w 58"/>
                  <a:gd name="T77" fmla="*/ 4 h 58"/>
                  <a:gd name="T78" fmla="*/ 35 w 58"/>
                  <a:gd name="T79" fmla="*/ 1 h 58"/>
                  <a:gd name="T80" fmla="*/ 30 w 58"/>
                  <a:gd name="T81" fmla="*/ 3 h 58"/>
                  <a:gd name="T82" fmla="*/ 27 w 58"/>
                  <a:gd name="T83" fmla="*/ 5 h 58"/>
                  <a:gd name="T84" fmla="*/ 24 w 58"/>
                  <a:gd name="T85" fmla="*/ 3 h 58"/>
                  <a:gd name="T86" fmla="*/ 20 w 58"/>
                  <a:gd name="T87" fmla="*/ 1 h 58"/>
                  <a:gd name="T88" fmla="*/ 17 w 58"/>
                  <a:gd name="T89" fmla="*/ 5 h 58"/>
                  <a:gd name="T90" fmla="*/ 15 w 58"/>
                  <a:gd name="T91" fmla="*/ 10 h 58"/>
                  <a:gd name="T92" fmla="*/ 12 w 58"/>
                  <a:gd name="T93" fmla="*/ 9 h 58"/>
                  <a:gd name="T94" fmla="*/ 7 w 58"/>
                  <a:gd name="T95" fmla="*/ 10 h 58"/>
                  <a:gd name="T96" fmla="*/ 6 w 58"/>
                  <a:gd name="T97" fmla="*/ 14 h 58"/>
                  <a:gd name="T98" fmla="*/ 23 w 58"/>
                  <a:gd name="T99" fmla="*/ 13 h 58"/>
                  <a:gd name="T100" fmla="*/ 45 w 58"/>
                  <a:gd name="T101" fmla="*/ 24 h 58"/>
                  <a:gd name="T102" fmla="*/ 34 w 58"/>
                  <a:gd name="T103" fmla="*/ 45 h 58"/>
                  <a:gd name="T104" fmla="*/ 13 w 58"/>
                  <a:gd name="T105" fmla="*/ 34 h 58"/>
                  <a:gd name="T106" fmla="*/ 23 w 58"/>
                  <a:gd name="T107" fmla="*/ 13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8" h="58">
                    <a:moveTo>
                      <a:pt x="6" y="14"/>
                    </a:moveTo>
                    <a:cubicBezTo>
                      <a:pt x="8" y="15"/>
                      <a:pt x="7" y="18"/>
                      <a:pt x="7" y="19"/>
                    </a:cubicBezTo>
                    <a:cubicBezTo>
                      <a:pt x="7" y="20"/>
                      <a:pt x="5" y="20"/>
                      <a:pt x="4" y="20"/>
                    </a:cubicBezTo>
                    <a:cubicBezTo>
                      <a:pt x="2" y="20"/>
                      <a:pt x="0" y="21"/>
                      <a:pt x="0" y="23"/>
                    </a:cubicBezTo>
                    <a:cubicBezTo>
                      <a:pt x="0" y="25"/>
                      <a:pt x="0" y="27"/>
                      <a:pt x="2" y="27"/>
                    </a:cubicBezTo>
                    <a:cubicBezTo>
                      <a:pt x="3" y="28"/>
                      <a:pt x="5" y="30"/>
                      <a:pt x="5" y="31"/>
                    </a:cubicBezTo>
                    <a:cubicBezTo>
                      <a:pt x="5" y="32"/>
                      <a:pt x="4" y="33"/>
                      <a:pt x="2" y="34"/>
                    </a:cubicBezTo>
                    <a:cubicBezTo>
                      <a:pt x="1" y="34"/>
                      <a:pt x="0" y="36"/>
                      <a:pt x="1" y="38"/>
                    </a:cubicBezTo>
                    <a:cubicBezTo>
                      <a:pt x="1" y="40"/>
                      <a:pt x="3" y="42"/>
                      <a:pt x="5" y="41"/>
                    </a:cubicBezTo>
                    <a:cubicBezTo>
                      <a:pt x="6" y="41"/>
                      <a:pt x="8" y="41"/>
                      <a:pt x="8" y="42"/>
                    </a:cubicBezTo>
                    <a:cubicBezTo>
                      <a:pt x="9" y="42"/>
                      <a:pt x="9" y="45"/>
                      <a:pt x="8" y="46"/>
                    </a:cubicBezTo>
                    <a:cubicBezTo>
                      <a:pt x="7" y="47"/>
                      <a:pt x="7" y="50"/>
                      <a:pt x="9" y="51"/>
                    </a:cubicBezTo>
                    <a:cubicBezTo>
                      <a:pt x="11" y="52"/>
                      <a:pt x="13" y="53"/>
                      <a:pt x="14" y="51"/>
                    </a:cubicBezTo>
                    <a:cubicBezTo>
                      <a:pt x="15" y="50"/>
                      <a:pt x="18" y="51"/>
                      <a:pt x="18" y="51"/>
                    </a:cubicBezTo>
                    <a:cubicBezTo>
                      <a:pt x="19" y="51"/>
                      <a:pt x="20" y="53"/>
                      <a:pt x="19" y="54"/>
                    </a:cubicBezTo>
                    <a:cubicBezTo>
                      <a:pt x="19" y="56"/>
                      <a:pt x="20" y="57"/>
                      <a:pt x="22" y="58"/>
                    </a:cubicBezTo>
                    <a:cubicBezTo>
                      <a:pt x="25" y="58"/>
                      <a:pt x="26" y="57"/>
                      <a:pt x="27" y="56"/>
                    </a:cubicBezTo>
                    <a:cubicBezTo>
                      <a:pt x="27" y="54"/>
                      <a:pt x="30" y="53"/>
                      <a:pt x="31" y="53"/>
                    </a:cubicBezTo>
                    <a:cubicBezTo>
                      <a:pt x="31" y="53"/>
                      <a:pt x="33" y="54"/>
                      <a:pt x="33" y="56"/>
                    </a:cubicBezTo>
                    <a:cubicBezTo>
                      <a:pt x="34" y="57"/>
                      <a:pt x="36" y="58"/>
                      <a:pt x="38" y="57"/>
                    </a:cubicBezTo>
                    <a:cubicBezTo>
                      <a:pt x="40" y="57"/>
                      <a:pt x="41" y="55"/>
                      <a:pt x="40" y="53"/>
                    </a:cubicBezTo>
                    <a:cubicBezTo>
                      <a:pt x="40" y="52"/>
                      <a:pt x="42" y="49"/>
                      <a:pt x="42" y="49"/>
                    </a:cubicBezTo>
                    <a:cubicBezTo>
                      <a:pt x="43" y="48"/>
                      <a:pt x="44" y="49"/>
                      <a:pt x="46" y="50"/>
                    </a:cubicBezTo>
                    <a:cubicBezTo>
                      <a:pt x="47" y="51"/>
                      <a:pt x="49" y="51"/>
                      <a:pt x="50" y="49"/>
                    </a:cubicBezTo>
                    <a:cubicBezTo>
                      <a:pt x="52" y="47"/>
                      <a:pt x="52" y="45"/>
                      <a:pt x="51" y="44"/>
                    </a:cubicBezTo>
                    <a:cubicBezTo>
                      <a:pt x="50" y="43"/>
                      <a:pt x="50" y="40"/>
                      <a:pt x="50" y="40"/>
                    </a:cubicBezTo>
                    <a:cubicBezTo>
                      <a:pt x="51" y="39"/>
                      <a:pt x="52" y="38"/>
                      <a:pt x="54" y="39"/>
                    </a:cubicBezTo>
                    <a:cubicBezTo>
                      <a:pt x="55" y="39"/>
                      <a:pt x="57" y="38"/>
                      <a:pt x="57" y="35"/>
                    </a:cubicBezTo>
                    <a:cubicBezTo>
                      <a:pt x="58" y="33"/>
                      <a:pt x="57" y="31"/>
                      <a:pt x="55" y="31"/>
                    </a:cubicBezTo>
                    <a:cubicBezTo>
                      <a:pt x="54" y="31"/>
                      <a:pt x="53" y="28"/>
                      <a:pt x="52" y="27"/>
                    </a:cubicBezTo>
                    <a:cubicBezTo>
                      <a:pt x="52" y="26"/>
                      <a:pt x="54" y="25"/>
                      <a:pt x="55" y="25"/>
                    </a:cubicBezTo>
                    <a:cubicBezTo>
                      <a:pt x="56" y="24"/>
                      <a:pt x="57" y="22"/>
                      <a:pt x="56" y="20"/>
                    </a:cubicBezTo>
                    <a:cubicBezTo>
                      <a:pt x="56" y="18"/>
                      <a:pt x="54" y="17"/>
                      <a:pt x="53" y="18"/>
                    </a:cubicBezTo>
                    <a:cubicBezTo>
                      <a:pt x="51" y="18"/>
                      <a:pt x="49" y="16"/>
                      <a:pt x="48" y="16"/>
                    </a:cubicBezTo>
                    <a:cubicBezTo>
                      <a:pt x="48" y="15"/>
                      <a:pt x="48" y="13"/>
                      <a:pt x="49" y="12"/>
                    </a:cubicBezTo>
                    <a:cubicBezTo>
                      <a:pt x="50" y="11"/>
                      <a:pt x="50" y="9"/>
                      <a:pt x="48" y="8"/>
                    </a:cubicBezTo>
                    <a:cubicBezTo>
                      <a:pt x="47" y="6"/>
                      <a:pt x="45" y="6"/>
                      <a:pt x="44" y="7"/>
                    </a:cubicBezTo>
                    <a:cubicBezTo>
                      <a:pt x="42" y="8"/>
                      <a:pt x="40" y="8"/>
                      <a:pt x="39" y="8"/>
                    </a:cubicBezTo>
                    <a:cubicBezTo>
                      <a:pt x="38" y="7"/>
                      <a:pt x="38" y="6"/>
                      <a:pt x="38" y="4"/>
                    </a:cubicBezTo>
                    <a:cubicBezTo>
                      <a:pt x="38" y="3"/>
                      <a:pt x="37" y="1"/>
                      <a:pt x="35" y="1"/>
                    </a:cubicBezTo>
                    <a:cubicBezTo>
                      <a:pt x="33" y="0"/>
                      <a:pt x="31" y="1"/>
                      <a:pt x="30" y="3"/>
                    </a:cubicBezTo>
                    <a:cubicBezTo>
                      <a:pt x="30" y="4"/>
                      <a:pt x="28" y="5"/>
                      <a:pt x="27" y="5"/>
                    </a:cubicBezTo>
                    <a:cubicBezTo>
                      <a:pt x="26" y="6"/>
                      <a:pt x="25" y="4"/>
                      <a:pt x="24" y="3"/>
                    </a:cubicBezTo>
                    <a:cubicBezTo>
                      <a:pt x="24" y="1"/>
                      <a:pt x="22" y="1"/>
                      <a:pt x="20" y="1"/>
                    </a:cubicBezTo>
                    <a:cubicBezTo>
                      <a:pt x="18" y="2"/>
                      <a:pt x="16" y="4"/>
                      <a:pt x="17" y="5"/>
                    </a:cubicBezTo>
                    <a:cubicBezTo>
                      <a:pt x="17" y="7"/>
                      <a:pt x="16" y="9"/>
                      <a:pt x="15" y="10"/>
                    </a:cubicBezTo>
                    <a:cubicBezTo>
                      <a:pt x="14" y="10"/>
                      <a:pt x="13" y="10"/>
                      <a:pt x="12" y="9"/>
                    </a:cubicBezTo>
                    <a:cubicBezTo>
                      <a:pt x="10" y="8"/>
                      <a:pt x="8" y="8"/>
                      <a:pt x="7" y="10"/>
                    </a:cubicBezTo>
                    <a:cubicBezTo>
                      <a:pt x="6" y="11"/>
                      <a:pt x="5" y="13"/>
                      <a:pt x="6" y="14"/>
                    </a:cubicBezTo>
                    <a:close/>
                    <a:moveTo>
                      <a:pt x="23" y="13"/>
                    </a:moveTo>
                    <a:cubicBezTo>
                      <a:pt x="32" y="10"/>
                      <a:pt x="42" y="15"/>
                      <a:pt x="45" y="24"/>
                    </a:cubicBezTo>
                    <a:cubicBezTo>
                      <a:pt x="47" y="33"/>
                      <a:pt x="43" y="42"/>
                      <a:pt x="34" y="45"/>
                    </a:cubicBezTo>
                    <a:cubicBezTo>
                      <a:pt x="25" y="48"/>
                      <a:pt x="15" y="43"/>
                      <a:pt x="13" y="34"/>
                    </a:cubicBezTo>
                    <a:cubicBezTo>
                      <a:pt x="10" y="26"/>
                      <a:pt x="15" y="16"/>
                      <a:pt x="23" y="13"/>
                    </a:cubicBezTo>
                    <a:close/>
                  </a:path>
                </a:pathLst>
              </a:custGeom>
              <a:solidFill>
                <a:srgbClr val="123E61"/>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70" dirty="0">
                  <a:latin typeface="微软雅黑" panose="020B0503020204020204" pitchFamily="34" charset="-122"/>
                  <a:ea typeface="微软雅黑" panose="020B0503020204020204" pitchFamily="34" charset="-122"/>
                  <a:cs typeface="+mn-ea"/>
                  <a:sym typeface="+mn-lt"/>
                </a:endParaRPr>
              </a:p>
            </p:txBody>
          </p:sp>
          <p:sp>
            <p:nvSpPr>
              <p:cNvPr id="22" name="Freeform 302"/>
              <p:cNvSpPr>
                <a:spLocks noEditPoints="1"/>
              </p:cNvSpPr>
              <p:nvPr/>
            </p:nvSpPr>
            <p:spPr bwMode="auto">
              <a:xfrm>
                <a:off x="5152502" y="935521"/>
                <a:ext cx="139699" cy="139700"/>
              </a:xfrm>
              <a:custGeom>
                <a:avLst/>
                <a:gdLst>
                  <a:gd name="T0" fmla="*/ 4 w 37"/>
                  <a:gd name="T1" fmla="*/ 9 h 37"/>
                  <a:gd name="T2" fmla="*/ 5 w 37"/>
                  <a:gd name="T3" fmla="*/ 12 h 37"/>
                  <a:gd name="T4" fmla="*/ 2 w 37"/>
                  <a:gd name="T5" fmla="*/ 12 h 37"/>
                  <a:gd name="T6" fmla="*/ 0 w 37"/>
                  <a:gd name="T7" fmla="*/ 14 h 37"/>
                  <a:gd name="T8" fmla="*/ 1 w 37"/>
                  <a:gd name="T9" fmla="*/ 17 h 37"/>
                  <a:gd name="T10" fmla="*/ 3 w 37"/>
                  <a:gd name="T11" fmla="*/ 20 h 37"/>
                  <a:gd name="T12" fmla="*/ 2 w 37"/>
                  <a:gd name="T13" fmla="*/ 21 h 37"/>
                  <a:gd name="T14" fmla="*/ 1 w 37"/>
                  <a:gd name="T15" fmla="*/ 24 h 37"/>
                  <a:gd name="T16" fmla="*/ 3 w 37"/>
                  <a:gd name="T17" fmla="*/ 26 h 37"/>
                  <a:gd name="T18" fmla="*/ 5 w 37"/>
                  <a:gd name="T19" fmla="*/ 26 h 37"/>
                  <a:gd name="T20" fmla="*/ 5 w 37"/>
                  <a:gd name="T21" fmla="*/ 29 h 37"/>
                  <a:gd name="T22" fmla="*/ 6 w 37"/>
                  <a:gd name="T23" fmla="*/ 32 h 37"/>
                  <a:gd name="T24" fmla="*/ 9 w 37"/>
                  <a:gd name="T25" fmla="*/ 33 h 37"/>
                  <a:gd name="T26" fmla="*/ 12 w 37"/>
                  <a:gd name="T27" fmla="*/ 32 h 37"/>
                  <a:gd name="T28" fmla="*/ 12 w 37"/>
                  <a:gd name="T29" fmla="*/ 34 h 37"/>
                  <a:gd name="T30" fmla="*/ 15 w 37"/>
                  <a:gd name="T31" fmla="*/ 37 h 37"/>
                  <a:gd name="T32" fmla="*/ 17 w 37"/>
                  <a:gd name="T33" fmla="*/ 35 h 37"/>
                  <a:gd name="T34" fmla="*/ 20 w 37"/>
                  <a:gd name="T35" fmla="*/ 34 h 37"/>
                  <a:gd name="T36" fmla="*/ 21 w 37"/>
                  <a:gd name="T37" fmla="*/ 35 h 37"/>
                  <a:gd name="T38" fmla="*/ 24 w 37"/>
                  <a:gd name="T39" fmla="*/ 36 h 37"/>
                  <a:gd name="T40" fmla="*/ 26 w 37"/>
                  <a:gd name="T41" fmla="*/ 34 h 37"/>
                  <a:gd name="T42" fmla="*/ 27 w 37"/>
                  <a:gd name="T43" fmla="*/ 31 h 37"/>
                  <a:gd name="T44" fmla="*/ 29 w 37"/>
                  <a:gd name="T45" fmla="*/ 32 h 37"/>
                  <a:gd name="T46" fmla="*/ 32 w 37"/>
                  <a:gd name="T47" fmla="*/ 31 h 37"/>
                  <a:gd name="T48" fmla="*/ 33 w 37"/>
                  <a:gd name="T49" fmla="*/ 28 h 37"/>
                  <a:gd name="T50" fmla="*/ 32 w 37"/>
                  <a:gd name="T51" fmla="*/ 25 h 37"/>
                  <a:gd name="T52" fmla="*/ 35 w 37"/>
                  <a:gd name="T53" fmla="*/ 24 h 37"/>
                  <a:gd name="T54" fmla="*/ 37 w 37"/>
                  <a:gd name="T55" fmla="*/ 22 h 37"/>
                  <a:gd name="T56" fmla="*/ 36 w 37"/>
                  <a:gd name="T57" fmla="*/ 19 h 37"/>
                  <a:gd name="T58" fmla="*/ 34 w 37"/>
                  <a:gd name="T59" fmla="*/ 17 h 37"/>
                  <a:gd name="T60" fmla="*/ 35 w 37"/>
                  <a:gd name="T61" fmla="*/ 15 h 37"/>
                  <a:gd name="T62" fmla="*/ 36 w 37"/>
                  <a:gd name="T63" fmla="*/ 12 h 37"/>
                  <a:gd name="T64" fmla="*/ 34 w 37"/>
                  <a:gd name="T65" fmla="*/ 11 h 37"/>
                  <a:gd name="T66" fmla="*/ 31 w 37"/>
                  <a:gd name="T67" fmla="*/ 9 h 37"/>
                  <a:gd name="T68" fmla="*/ 32 w 37"/>
                  <a:gd name="T69" fmla="*/ 7 h 37"/>
                  <a:gd name="T70" fmla="*/ 31 w 37"/>
                  <a:gd name="T71" fmla="*/ 4 h 37"/>
                  <a:gd name="T72" fmla="*/ 28 w 37"/>
                  <a:gd name="T73" fmla="*/ 4 h 37"/>
                  <a:gd name="T74" fmla="*/ 25 w 37"/>
                  <a:gd name="T75" fmla="*/ 4 h 37"/>
                  <a:gd name="T76" fmla="*/ 25 w 37"/>
                  <a:gd name="T77" fmla="*/ 2 h 37"/>
                  <a:gd name="T78" fmla="*/ 22 w 37"/>
                  <a:gd name="T79" fmla="*/ 0 h 37"/>
                  <a:gd name="T80" fmla="*/ 20 w 37"/>
                  <a:gd name="T81" fmla="*/ 1 h 37"/>
                  <a:gd name="T82" fmla="*/ 17 w 37"/>
                  <a:gd name="T83" fmla="*/ 3 h 37"/>
                  <a:gd name="T84" fmla="*/ 16 w 37"/>
                  <a:gd name="T85" fmla="*/ 1 h 37"/>
                  <a:gd name="T86" fmla="*/ 13 w 37"/>
                  <a:gd name="T87" fmla="*/ 0 h 37"/>
                  <a:gd name="T88" fmla="*/ 11 w 37"/>
                  <a:gd name="T89" fmla="*/ 3 h 37"/>
                  <a:gd name="T90" fmla="*/ 10 w 37"/>
                  <a:gd name="T91" fmla="*/ 6 h 37"/>
                  <a:gd name="T92" fmla="*/ 8 w 37"/>
                  <a:gd name="T93" fmla="*/ 5 h 37"/>
                  <a:gd name="T94" fmla="*/ 5 w 37"/>
                  <a:gd name="T95" fmla="*/ 6 h 37"/>
                  <a:gd name="T96" fmla="*/ 4 w 37"/>
                  <a:gd name="T97" fmla="*/ 9 h 37"/>
                  <a:gd name="T98" fmla="*/ 15 w 37"/>
                  <a:gd name="T99" fmla="*/ 8 h 37"/>
                  <a:gd name="T100" fmla="*/ 29 w 37"/>
                  <a:gd name="T101" fmla="*/ 15 h 37"/>
                  <a:gd name="T102" fmla="*/ 22 w 37"/>
                  <a:gd name="T103" fmla="*/ 29 h 37"/>
                  <a:gd name="T104" fmla="*/ 8 w 37"/>
                  <a:gd name="T105" fmla="*/ 22 h 37"/>
                  <a:gd name="T106" fmla="*/ 15 w 37"/>
                  <a:gd name="T107" fmla="*/ 8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7" h="37">
                    <a:moveTo>
                      <a:pt x="4" y="9"/>
                    </a:moveTo>
                    <a:cubicBezTo>
                      <a:pt x="5" y="9"/>
                      <a:pt x="5" y="11"/>
                      <a:pt x="5" y="12"/>
                    </a:cubicBezTo>
                    <a:cubicBezTo>
                      <a:pt x="4" y="12"/>
                      <a:pt x="3" y="12"/>
                      <a:pt x="2" y="12"/>
                    </a:cubicBezTo>
                    <a:cubicBezTo>
                      <a:pt x="1" y="12"/>
                      <a:pt x="0" y="13"/>
                      <a:pt x="0" y="14"/>
                    </a:cubicBezTo>
                    <a:cubicBezTo>
                      <a:pt x="0" y="16"/>
                      <a:pt x="0" y="17"/>
                      <a:pt x="1" y="17"/>
                    </a:cubicBezTo>
                    <a:cubicBezTo>
                      <a:pt x="2" y="17"/>
                      <a:pt x="3" y="19"/>
                      <a:pt x="3" y="20"/>
                    </a:cubicBezTo>
                    <a:cubicBezTo>
                      <a:pt x="3" y="20"/>
                      <a:pt x="2" y="21"/>
                      <a:pt x="2" y="21"/>
                    </a:cubicBezTo>
                    <a:cubicBezTo>
                      <a:pt x="1" y="21"/>
                      <a:pt x="0" y="23"/>
                      <a:pt x="1" y="24"/>
                    </a:cubicBezTo>
                    <a:cubicBezTo>
                      <a:pt x="1" y="25"/>
                      <a:pt x="2" y="26"/>
                      <a:pt x="3" y="26"/>
                    </a:cubicBezTo>
                    <a:cubicBezTo>
                      <a:pt x="4" y="26"/>
                      <a:pt x="5" y="26"/>
                      <a:pt x="5" y="26"/>
                    </a:cubicBezTo>
                    <a:cubicBezTo>
                      <a:pt x="6" y="27"/>
                      <a:pt x="6" y="28"/>
                      <a:pt x="5" y="29"/>
                    </a:cubicBezTo>
                    <a:cubicBezTo>
                      <a:pt x="5" y="30"/>
                      <a:pt x="5" y="31"/>
                      <a:pt x="6" y="32"/>
                    </a:cubicBezTo>
                    <a:cubicBezTo>
                      <a:pt x="7" y="33"/>
                      <a:pt x="8" y="33"/>
                      <a:pt x="9" y="33"/>
                    </a:cubicBezTo>
                    <a:cubicBezTo>
                      <a:pt x="10" y="32"/>
                      <a:pt x="11" y="32"/>
                      <a:pt x="12" y="32"/>
                    </a:cubicBezTo>
                    <a:cubicBezTo>
                      <a:pt x="12" y="32"/>
                      <a:pt x="13" y="33"/>
                      <a:pt x="12" y="34"/>
                    </a:cubicBezTo>
                    <a:cubicBezTo>
                      <a:pt x="12" y="35"/>
                      <a:pt x="13" y="36"/>
                      <a:pt x="15" y="37"/>
                    </a:cubicBezTo>
                    <a:cubicBezTo>
                      <a:pt x="16" y="37"/>
                      <a:pt x="17" y="36"/>
                      <a:pt x="17" y="35"/>
                    </a:cubicBezTo>
                    <a:cubicBezTo>
                      <a:pt x="18" y="34"/>
                      <a:pt x="19" y="34"/>
                      <a:pt x="20" y="34"/>
                    </a:cubicBezTo>
                    <a:cubicBezTo>
                      <a:pt x="20" y="34"/>
                      <a:pt x="21" y="34"/>
                      <a:pt x="21" y="35"/>
                    </a:cubicBezTo>
                    <a:cubicBezTo>
                      <a:pt x="22" y="36"/>
                      <a:pt x="23" y="37"/>
                      <a:pt x="24" y="36"/>
                    </a:cubicBezTo>
                    <a:cubicBezTo>
                      <a:pt x="26" y="36"/>
                      <a:pt x="26" y="35"/>
                      <a:pt x="26" y="34"/>
                    </a:cubicBezTo>
                    <a:cubicBezTo>
                      <a:pt x="26" y="33"/>
                      <a:pt x="27" y="31"/>
                      <a:pt x="27" y="31"/>
                    </a:cubicBezTo>
                    <a:cubicBezTo>
                      <a:pt x="28" y="31"/>
                      <a:pt x="29" y="31"/>
                      <a:pt x="29" y="32"/>
                    </a:cubicBezTo>
                    <a:cubicBezTo>
                      <a:pt x="30" y="32"/>
                      <a:pt x="32" y="32"/>
                      <a:pt x="32" y="31"/>
                    </a:cubicBezTo>
                    <a:cubicBezTo>
                      <a:pt x="33" y="30"/>
                      <a:pt x="34" y="28"/>
                      <a:pt x="33" y="28"/>
                    </a:cubicBezTo>
                    <a:cubicBezTo>
                      <a:pt x="32" y="27"/>
                      <a:pt x="32" y="25"/>
                      <a:pt x="32" y="25"/>
                    </a:cubicBezTo>
                    <a:cubicBezTo>
                      <a:pt x="33" y="24"/>
                      <a:pt x="34" y="24"/>
                      <a:pt x="35" y="24"/>
                    </a:cubicBezTo>
                    <a:cubicBezTo>
                      <a:pt x="36" y="24"/>
                      <a:pt x="37" y="24"/>
                      <a:pt x="37" y="22"/>
                    </a:cubicBezTo>
                    <a:cubicBezTo>
                      <a:pt x="37" y="21"/>
                      <a:pt x="37" y="20"/>
                      <a:pt x="36" y="19"/>
                    </a:cubicBezTo>
                    <a:cubicBezTo>
                      <a:pt x="35" y="19"/>
                      <a:pt x="34" y="18"/>
                      <a:pt x="34" y="17"/>
                    </a:cubicBezTo>
                    <a:cubicBezTo>
                      <a:pt x="34" y="16"/>
                      <a:pt x="35" y="16"/>
                      <a:pt x="35" y="15"/>
                    </a:cubicBezTo>
                    <a:cubicBezTo>
                      <a:pt x="36" y="15"/>
                      <a:pt x="37" y="14"/>
                      <a:pt x="36" y="12"/>
                    </a:cubicBezTo>
                    <a:cubicBezTo>
                      <a:pt x="36" y="11"/>
                      <a:pt x="35" y="10"/>
                      <a:pt x="34" y="11"/>
                    </a:cubicBezTo>
                    <a:cubicBezTo>
                      <a:pt x="33" y="11"/>
                      <a:pt x="31" y="10"/>
                      <a:pt x="31" y="9"/>
                    </a:cubicBezTo>
                    <a:cubicBezTo>
                      <a:pt x="31" y="9"/>
                      <a:pt x="31" y="8"/>
                      <a:pt x="32" y="7"/>
                    </a:cubicBezTo>
                    <a:cubicBezTo>
                      <a:pt x="32" y="7"/>
                      <a:pt x="32" y="5"/>
                      <a:pt x="31" y="4"/>
                    </a:cubicBezTo>
                    <a:cubicBezTo>
                      <a:pt x="30" y="3"/>
                      <a:pt x="29" y="3"/>
                      <a:pt x="28" y="4"/>
                    </a:cubicBezTo>
                    <a:cubicBezTo>
                      <a:pt x="27" y="5"/>
                      <a:pt x="26" y="5"/>
                      <a:pt x="25" y="4"/>
                    </a:cubicBezTo>
                    <a:cubicBezTo>
                      <a:pt x="25" y="4"/>
                      <a:pt x="24" y="3"/>
                      <a:pt x="25" y="2"/>
                    </a:cubicBezTo>
                    <a:cubicBezTo>
                      <a:pt x="25" y="1"/>
                      <a:pt x="24" y="0"/>
                      <a:pt x="22" y="0"/>
                    </a:cubicBezTo>
                    <a:cubicBezTo>
                      <a:pt x="21" y="0"/>
                      <a:pt x="20" y="0"/>
                      <a:pt x="20" y="1"/>
                    </a:cubicBezTo>
                    <a:cubicBezTo>
                      <a:pt x="19" y="2"/>
                      <a:pt x="18" y="3"/>
                      <a:pt x="17" y="3"/>
                    </a:cubicBezTo>
                    <a:cubicBezTo>
                      <a:pt x="17" y="3"/>
                      <a:pt x="16" y="2"/>
                      <a:pt x="16" y="1"/>
                    </a:cubicBezTo>
                    <a:cubicBezTo>
                      <a:pt x="15" y="0"/>
                      <a:pt x="14" y="0"/>
                      <a:pt x="13" y="0"/>
                    </a:cubicBezTo>
                    <a:cubicBezTo>
                      <a:pt x="11" y="1"/>
                      <a:pt x="11" y="2"/>
                      <a:pt x="11" y="3"/>
                    </a:cubicBezTo>
                    <a:cubicBezTo>
                      <a:pt x="11" y="4"/>
                      <a:pt x="10" y="5"/>
                      <a:pt x="10" y="6"/>
                    </a:cubicBezTo>
                    <a:cubicBezTo>
                      <a:pt x="9" y="6"/>
                      <a:pt x="8" y="6"/>
                      <a:pt x="8" y="5"/>
                    </a:cubicBezTo>
                    <a:cubicBezTo>
                      <a:pt x="7" y="4"/>
                      <a:pt x="5" y="5"/>
                      <a:pt x="5" y="6"/>
                    </a:cubicBezTo>
                    <a:cubicBezTo>
                      <a:pt x="4" y="7"/>
                      <a:pt x="3" y="8"/>
                      <a:pt x="4" y="9"/>
                    </a:cubicBezTo>
                    <a:close/>
                    <a:moveTo>
                      <a:pt x="15" y="8"/>
                    </a:moveTo>
                    <a:cubicBezTo>
                      <a:pt x="21" y="6"/>
                      <a:pt x="27" y="9"/>
                      <a:pt x="29" y="15"/>
                    </a:cubicBezTo>
                    <a:cubicBezTo>
                      <a:pt x="31" y="21"/>
                      <a:pt x="27" y="27"/>
                      <a:pt x="22" y="29"/>
                    </a:cubicBezTo>
                    <a:cubicBezTo>
                      <a:pt x="16" y="30"/>
                      <a:pt x="10" y="27"/>
                      <a:pt x="8" y="22"/>
                    </a:cubicBezTo>
                    <a:cubicBezTo>
                      <a:pt x="6" y="16"/>
                      <a:pt x="10" y="10"/>
                      <a:pt x="15" y="8"/>
                    </a:cubicBezTo>
                    <a:close/>
                  </a:path>
                </a:pathLst>
              </a:custGeom>
              <a:solidFill>
                <a:srgbClr val="123E61"/>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70" dirty="0">
                  <a:latin typeface="微软雅黑" panose="020B0503020204020204" pitchFamily="34" charset="-122"/>
                  <a:ea typeface="微软雅黑" panose="020B0503020204020204" pitchFamily="34" charset="-122"/>
                  <a:cs typeface="+mn-ea"/>
                  <a:sym typeface="+mn-lt"/>
                </a:endParaRPr>
              </a:p>
            </p:txBody>
          </p:sp>
          <p:sp>
            <p:nvSpPr>
              <p:cNvPr id="23" name="Freeform 303"/>
              <p:cNvSpPr>
                <a:spLocks noEditPoints="1"/>
              </p:cNvSpPr>
              <p:nvPr/>
            </p:nvSpPr>
            <p:spPr bwMode="auto">
              <a:xfrm>
                <a:off x="5152502" y="1138736"/>
                <a:ext cx="109537" cy="104775"/>
              </a:xfrm>
              <a:custGeom>
                <a:avLst/>
                <a:gdLst>
                  <a:gd name="T0" fmla="*/ 3 w 29"/>
                  <a:gd name="T1" fmla="*/ 7 h 28"/>
                  <a:gd name="T2" fmla="*/ 4 w 29"/>
                  <a:gd name="T3" fmla="*/ 9 h 28"/>
                  <a:gd name="T4" fmla="*/ 2 w 29"/>
                  <a:gd name="T5" fmla="*/ 9 h 28"/>
                  <a:gd name="T6" fmla="*/ 0 w 29"/>
                  <a:gd name="T7" fmla="*/ 11 h 28"/>
                  <a:gd name="T8" fmla="*/ 1 w 29"/>
                  <a:gd name="T9" fmla="*/ 13 h 28"/>
                  <a:gd name="T10" fmla="*/ 3 w 29"/>
                  <a:gd name="T11" fmla="*/ 15 h 28"/>
                  <a:gd name="T12" fmla="*/ 1 w 29"/>
                  <a:gd name="T13" fmla="*/ 16 h 28"/>
                  <a:gd name="T14" fmla="*/ 1 w 29"/>
                  <a:gd name="T15" fmla="*/ 19 h 28"/>
                  <a:gd name="T16" fmla="*/ 3 w 29"/>
                  <a:gd name="T17" fmla="*/ 20 h 28"/>
                  <a:gd name="T18" fmla="*/ 4 w 29"/>
                  <a:gd name="T19" fmla="*/ 20 h 28"/>
                  <a:gd name="T20" fmla="*/ 4 w 29"/>
                  <a:gd name="T21" fmla="*/ 23 h 28"/>
                  <a:gd name="T22" fmla="*/ 5 w 29"/>
                  <a:gd name="T23" fmla="*/ 25 h 28"/>
                  <a:gd name="T24" fmla="*/ 7 w 29"/>
                  <a:gd name="T25" fmla="*/ 25 h 28"/>
                  <a:gd name="T26" fmla="*/ 9 w 29"/>
                  <a:gd name="T27" fmla="*/ 25 h 28"/>
                  <a:gd name="T28" fmla="*/ 10 w 29"/>
                  <a:gd name="T29" fmla="*/ 27 h 28"/>
                  <a:gd name="T30" fmla="*/ 11 w 29"/>
                  <a:gd name="T31" fmla="*/ 28 h 28"/>
                  <a:gd name="T32" fmla="*/ 13 w 29"/>
                  <a:gd name="T33" fmla="*/ 27 h 28"/>
                  <a:gd name="T34" fmla="*/ 15 w 29"/>
                  <a:gd name="T35" fmla="*/ 26 h 28"/>
                  <a:gd name="T36" fmla="*/ 17 w 29"/>
                  <a:gd name="T37" fmla="*/ 27 h 28"/>
                  <a:gd name="T38" fmla="*/ 19 w 29"/>
                  <a:gd name="T39" fmla="*/ 28 h 28"/>
                  <a:gd name="T40" fmla="*/ 20 w 29"/>
                  <a:gd name="T41" fmla="*/ 26 h 28"/>
                  <a:gd name="T42" fmla="*/ 21 w 29"/>
                  <a:gd name="T43" fmla="*/ 24 h 28"/>
                  <a:gd name="T44" fmla="*/ 23 w 29"/>
                  <a:gd name="T45" fmla="*/ 24 h 28"/>
                  <a:gd name="T46" fmla="*/ 25 w 29"/>
                  <a:gd name="T47" fmla="*/ 24 h 28"/>
                  <a:gd name="T48" fmla="*/ 25 w 29"/>
                  <a:gd name="T49" fmla="*/ 21 h 28"/>
                  <a:gd name="T50" fmla="*/ 25 w 29"/>
                  <a:gd name="T51" fmla="*/ 19 h 28"/>
                  <a:gd name="T52" fmla="*/ 27 w 29"/>
                  <a:gd name="T53" fmla="*/ 19 h 28"/>
                  <a:gd name="T54" fmla="*/ 29 w 29"/>
                  <a:gd name="T55" fmla="*/ 17 h 28"/>
                  <a:gd name="T56" fmla="*/ 28 w 29"/>
                  <a:gd name="T57" fmla="*/ 15 h 28"/>
                  <a:gd name="T58" fmla="*/ 26 w 29"/>
                  <a:gd name="T59" fmla="*/ 13 h 28"/>
                  <a:gd name="T60" fmla="*/ 27 w 29"/>
                  <a:gd name="T61" fmla="*/ 12 h 28"/>
                  <a:gd name="T62" fmla="*/ 28 w 29"/>
                  <a:gd name="T63" fmla="*/ 10 h 28"/>
                  <a:gd name="T64" fmla="*/ 26 w 29"/>
                  <a:gd name="T65" fmla="*/ 8 h 28"/>
                  <a:gd name="T66" fmla="*/ 24 w 29"/>
                  <a:gd name="T67" fmla="*/ 7 h 28"/>
                  <a:gd name="T68" fmla="*/ 25 w 29"/>
                  <a:gd name="T69" fmla="*/ 6 h 28"/>
                  <a:gd name="T70" fmla="*/ 24 w 29"/>
                  <a:gd name="T71" fmla="*/ 3 h 28"/>
                  <a:gd name="T72" fmla="*/ 22 w 29"/>
                  <a:gd name="T73" fmla="*/ 3 h 28"/>
                  <a:gd name="T74" fmla="*/ 19 w 29"/>
                  <a:gd name="T75" fmla="*/ 3 h 28"/>
                  <a:gd name="T76" fmla="*/ 19 w 29"/>
                  <a:gd name="T77" fmla="*/ 2 h 28"/>
                  <a:gd name="T78" fmla="*/ 17 w 29"/>
                  <a:gd name="T79" fmla="*/ 0 h 28"/>
                  <a:gd name="T80" fmla="*/ 15 w 29"/>
                  <a:gd name="T81" fmla="*/ 1 h 28"/>
                  <a:gd name="T82" fmla="*/ 13 w 29"/>
                  <a:gd name="T83" fmla="*/ 2 h 28"/>
                  <a:gd name="T84" fmla="*/ 12 w 29"/>
                  <a:gd name="T85" fmla="*/ 1 h 28"/>
                  <a:gd name="T86" fmla="*/ 10 w 29"/>
                  <a:gd name="T87" fmla="*/ 0 h 28"/>
                  <a:gd name="T88" fmla="*/ 9 w 29"/>
                  <a:gd name="T89" fmla="*/ 2 h 28"/>
                  <a:gd name="T90" fmla="*/ 8 w 29"/>
                  <a:gd name="T91" fmla="*/ 4 h 28"/>
                  <a:gd name="T92" fmla="*/ 6 w 29"/>
                  <a:gd name="T93" fmla="*/ 4 h 28"/>
                  <a:gd name="T94" fmla="*/ 4 w 29"/>
                  <a:gd name="T95" fmla="*/ 4 h 28"/>
                  <a:gd name="T96" fmla="*/ 3 w 29"/>
                  <a:gd name="T97" fmla="*/ 7 h 28"/>
                  <a:gd name="T98" fmla="*/ 12 w 29"/>
                  <a:gd name="T99" fmla="*/ 6 h 28"/>
                  <a:gd name="T100" fmla="*/ 22 w 29"/>
                  <a:gd name="T101" fmla="*/ 12 h 28"/>
                  <a:gd name="T102" fmla="*/ 17 w 29"/>
                  <a:gd name="T103" fmla="*/ 22 h 28"/>
                  <a:gd name="T104" fmla="*/ 6 w 29"/>
                  <a:gd name="T105" fmla="*/ 17 h 28"/>
                  <a:gd name="T106" fmla="*/ 12 w 29"/>
                  <a:gd name="T107" fmla="*/ 6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9" h="28">
                    <a:moveTo>
                      <a:pt x="3" y="7"/>
                    </a:moveTo>
                    <a:cubicBezTo>
                      <a:pt x="4" y="7"/>
                      <a:pt x="4" y="9"/>
                      <a:pt x="4" y="9"/>
                    </a:cubicBezTo>
                    <a:cubicBezTo>
                      <a:pt x="4" y="9"/>
                      <a:pt x="3" y="10"/>
                      <a:pt x="2" y="9"/>
                    </a:cubicBezTo>
                    <a:cubicBezTo>
                      <a:pt x="1" y="9"/>
                      <a:pt x="0" y="10"/>
                      <a:pt x="0" y="11"/>
                    </a:cubicBezTo>
                    <a:cubicBezTo>
                      <a:pt x="0" y="12"/>
                      <a:pt x="0" y="13"/>
                      <a:pt x="1" y="13"/>
                    </a:cubicBezTo>
                    <a:cubicBezTo>
                      <a:pt x="2" y="13"/>
                      <a:pt x="3" y="15"/>
                      <a:pt x="3" y="15"/>
                    </a:cubicBezTo>
                    <a:cubicBezTo>
                      <a:pt x="3" y="16"/>
                      <a:pt x="2" y="16"/>
                      <a:pt x="1" y="16"/>
                    </a:cubicBezTo>
                    <a:cubicBezTo>
                      <a:pt x="1" y="17"/>
                      <a:pt x="0" y="18"/>
                      <a:pt x="1" y="19"/>
                    </a:cubicBezTo>
                    <a:cubicBezTo>
                      <a:pt x="1" y="20"/>
                      <a:pt x="2" y="20"/>
                      <a:pt x="3" y="20"/>
                    </a:cubicBezTo>
                    <a:cubicBezTo>
                      <a:pt x="3" y="20"/>
                      <a:pt x="4" y="20"/>
                      <a:pt x="4" y="20"/>
                    </a:cubicBezTo>
                    <a:cubicBezTo>
                      <a:pt x="4" y="21"/>
                      <a:pt x="5" y="22"/>
                      <a:pt x="4" y="23"/>
                    </a:cubicBezTo>
                    <a:cubicBezTo>
                      <a:pt x="4" y="23"/>
                      <a:pt x="4" y="24"/>
                      <a:pt x="5" y="25"/>
                    </a:cubicBezTo>
                    <a:cubicBezTo>
                      <a:pt x="5" y="26"/>
                      <a:pt x="7" y="26"/>
                      <a:pt x="7" y="25"/>
                    </a:cubicBezTo>
                    <a:cubicBezTo>
                      <a:pt x="8" y="25"/>
                      <a:pt x="9" y="25"/>
                      <a:pt x="9" y="25"/>
                    </a:cubicBezTo>
                    <a:cubicBezTo>
                      <a:pt x="10" y="25"/>
                      <a:pt x="10" y="26"/>
                      <a:pt x="10" y="27"/>
                    </a:cubicBezTo>
                    <a:cubicBezTo>
                      <a:pt x="10" y="27"/>
                      <a:pt x="10" y="28"/>
                      <a:pt x="11" y="28"/>
                    </a:cubicBezTo>
                    <a:cubicBezTo>
                      <a:pt x="12" y="28"/>
                      <a:pt x="13" y="28"/>
                      <a:pt x="13" y="27"/>
                    </a:cubicBezTo>
                    <a:cubicBezTo>
                      <a:pt x="14" y="27"/>
                      <a:pt x="15" y="26"/>
                      <a:pt x="15" y="26"/>
                    </a:cubicBezTo>
                    <a:cubicBezTo>
                      <a:pt x="16" y="26"/>
                      <a:pt x="16" y="26"/>
                      <a:pt x="17" y="27"/>
                    </a:cubicBezTo>
                    <a:cubicBezTo>
                      <a:pt x="17" y="28"/>
                      <a:pt x="18" y="28"/>
                      <a:pt x="19" y="28"/>
                    </a:cubicBezTo>
                    <a:cubicBezTo>
                      <a:pt x="20" y="28"/>
                      <a:pt x="20" y="27"/>
                      <a:pt x="20" y="26"/>
                    </a:cubicBezTo>
                    <a:cubicBezTo>
                      <a:pt x="20" y="25"/>
                      <a:pt x="21" y="24"/>
                      <a:pt x="21" y="24"/>
                    </a:cubicBezTo>
                    <a:cubicBezTo>
                      <a:pt x="21" y="24"/>
                      <a:pt x="22" y="24"/>
                      <a:pt x="23" y="24"/>
                    </a:cubicBezTo>
                    <a:cubicBezTo>
                      <a:pt x="23" y="25"/>
                      <a:pt x="24" y="25"/>
                      <a:pt x="25" y="24"/>
                    </a:cubicBezTo>
                    <a:cubicBezTo>
                      <a:pt x="26" y="23"/>
                      <a:pt x="26" y="22"/>
                      <a:pt x="25" y="21"/>
                    </a:cubicBezTo>
                    <a:cubicBezTo>
                      <a:pt x="25" y="21"/>
                      <a:pt x="25" y="20"/>
                      <a:pt x="25" y="19"/>
                    </a:cubicBezTo>
                    <a:cubicBezTo>
                      <a:pt x="25" y="19"/>
                      <a:pt x="26" y="19"/>
                      <a:pt x="27" y="19"/>
                    </a:cubicBezTo>
                    <a:cubicBezTo>
                      <a:pt x="28" y="19"/>
                      <a:pt x="28" y="18"/>
                      <a:pt x="29" y="17"/>
                    </a:cubicBezTo>
                    <a:cubicBezTo>
                      <a:pt x="29" y="16"/>
                      <a:pt x="28" y="15"/>
                      <a:pt x="28" y="15"/>
                    </a:cubicBezTo>
                    <a:cubicBezTo>
                      <a:pt x="27" y="15"/>
                      <a:pt x="26" y="14"/>
                      <a:pt x="26" y="13"/>
                    </a:cubicBezTo>
                    <a:cubicBezTo>
                      <a:pt x="26" y="13"/>
                      <a:pt x="27" y="12"/>
                      <a:pt x="27" y="12"/>
                    </a:cubicBezTo>
                    <a:cubicBezTo>
                      <a:pt x="28" y="12"/>
                      <a:pt x="28" y="11"/>
                      <a:pt x="28" y="10"/>
                    </a:cubicBezTo>
                    <a:cubicBezTo>
                      <a:pt x="28" y="9"/>
                      <a:pt x="27" y="8"/>
                      <a:pt x="26" y="8"/>
                    </a:cubicBezTo>
                    <a:cubicBezTo>
                      <a:pt x="26" y="9"/>
                      <a:pt x="24" y="8"/>
                      <a:pt x="24" y="7"/>
                    </a:cubicBezTo>
                    <a:cubicBezTo>
                      <a:pt x="24" y="7"/>
                      <a:pt x="24" y="6"/>
                      <a:pt x="25" y="6"/>
                    </a:cubicBezTo>
                    <a:cubicBezTo>
                      <a:pt x="25" y="5"/>
                      <a:pt x="25" y="4"/>
                      <a:pt x="24" y="3"/>
                    </a:cubicBezTo>
                    <a:cubicBezTo>
                      <a:pt x="23" y="3"/>
                      <a:pt x="22" y="3"/>
                      <a:pt x="22" y="3"/>
                    </a:cubicBezTo>
                    <a:cubicBezTo>
                      <a:pt x="21" y="4"/>
                      <a:pt x="20" y="4"/>
                      <a:pt x="19" y="3"/>
                    </a:cubicBezTo>
                    <a:cubicBezTo>
                      <a:pt x="19" y="3"/>
                      <a:pt x="19" y="2"/>
                      <a:pt x="19" y="2"/>
                    </a:cubicBezTo>
                    <a:cubicBezTo>
                      <a:pt x="19" y="1"/>
                      <a:pt x="18" y="0"/>
                      <a:pt x="17" y="0"/>
                    </a:cubicBezTo>
                    <a:cubicBezTo>
                      <a:pt x="16" y="0"/>
                      <a:pt x="15" y="0"/>
                      <a:pt x="15" y="1"/>
                    </a:cubicBezTo>
                    <a:cubicBezTo>
                      <a:pt x="15" y="2"/>
                      <a:pt x="14" y="2"/>
                      <a:pt x="13" y="2"/>
                    </a:cubicBezTo>
                    <a:cubicBezTo>
                      <a:pt x="13" y="2"/>
                      <a:pt x="12" y="2"/>
                      <a:pt x="12" y="1"/>
                    </a:cubicBezTo>
                    <a:cubicBezTo>
                      <a:pt x="12" y="0"/>
                      <a:pt x="11" y="0"/>
                      <a:pt x="10" y="0"/>
                    </a:cubicBezTo>
                    <a:cubicBezTo>
                      <a:pt x="9" y="1"/>
                      <a:pt x="8" y="2"/>
                      <a:pt x="9" y="2"/>
                    </a:cubicBezTo>
                    <a:cubicBezTo>
                      <a:pt x="9" y="3"/>
                      <a:pt x="8" y="4"/>
                      <a:pt x="8" y="4"/>
                    </a:cubicBezTo>
                    <a:cubicBezTo>
                      <a:pt x="7" y="5"/>
                      <a:pt x="7" y="4"/>
                      <a:pt x="6" y="4"/>
                    </a:cubicBezTo>
                    <a:cubicBezTo>
                      <a:pt x="5" y="3"/>
                      <a:pt x="4" y="4"/>
                      <a:pt x="4" y="4"/>
                    </a:cubicBezTo>
                    <a:cubicBezTo>
                      <a:pt x="3" y="5"/>
                      <a:pt x="3" y="6"/>
                      <a:pt x="3" y="7"/>
                    </a:cubicBezTo>
                    <a:close/>
                    <a:moveTo>
                      <a:pt x="12" y="6"/>
                    </a:moveTo>
                    <a:cubicBezTo>
                      <a:pt x="16" y="5"/>
                      <a:pt x="21" y="7"/>
                      <a:pt x="22" y="12"/>
                    </a:cubicBezTo>
                    <a:cubicBezTo>
                      <a:pt x="24" y="16"/>
                      <a:pt x="21" y="21"/>
                      <a:pt x="17" y="22"/>
                    </a:cubicBezTo>
                    <a:cubicBezTo>
                      <a:pt x="13" y="23"/>
                      <a:pt x="8" y="21"/>
                      <a:pt x="6" y="17"/>
                    </a:cubicBezTo>
                    <a:cubicBezTo>
                      <a:pt x="5" y="12"/>
                      <a:pt x="7" y="8"/>
                      <a:pt x="12" y="6"/>
                    </a:cubicBezTo>
                    <a:close/>
                  </a:path>
                </a:pathLst>
              </a:custGeom>
              <a:solidFill>
                <a:srgbClr val="123E61"/>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zh-CN" altLang="en-US" sz="1070" dirty="0">
                  <a:latin typeface="微软雅黑" panose="020B0503020204020204" pitchFamily="34" charset="-122"/>
                  <a:ea typeface="微软雅黑" panose="020B0503020204020204" pitchFamily="34" charset="-122"/>
                  <a:cs typeface="+mn-ea"/>
                  <a:sym typeface="+mn-lt"/>
                </a:endParaRPr>
              </a:p>
            </p:txBody>
          </p:sp>
        </p:grpSp>
      </p:grpSp>
      <p:sp>
        <p:nvSpPr>
          <p:cNvPr id="24" name="TextBox 66"/>
          <p:cNvSpPr txBox="1"/>
          <p:nvPr/>
        </p:nvSpPr>
        <p:spPr>
          <a:xfrm>
            <a:off x="5429256" y="3786990"/>
            <a:ext cx="1598515" cy="784830"/>
          </a:xfrm>
          <a:prstGeom prst="rect">
            <a:avLst/>
          </a:prstGeom>
          <a:noFill/>
        </p:spPr>
        <p:txBody>
          <a:bodyPr wrap="none" rtlCol="0">
            <a:spAutoFit/>
          </a:bodyPr>
          <a:lstStyle/>
          <a:p>
            <a:pPr algn="ctr"/>
            <a:r>
              <a:rPr lang="en-US" altLang="zh-CN" sz="1500" dirty="0">
                <a:solidFill>
                  <a:srgbClr val="123E61"/>
                </a:solidFill>
                <a:latin typeface="微软雅黑" panose="020B0503020204020204" pitchFamily="34" charset="-122"/>
                <a:ea typeface="微软雅黑" panose="020B0503020204020204" pitchFamily="34" charset="-122"/>
                <a:cs typeface="+mn-ea"/>
                <a:sym typeface="+mn-lt"/>
              </a:rPr>
              <a:t>PART </a:t>
            </a:r>
            <a:r>
              <a:rPr lang="en-US" altLang="zh-CN" sz="1500" dirty="0" smtClean="0">
                <a:solidFill>
                  <a:srgbClr val="123E61"/>
                </a:solidFill>
                <a:latin typeface="微软雅黑" panose="020B0503020204020204" pitchFamily="34" charset="-122"/>
                <a:ea typeface="微软雅黑" panose="020B0503020204020204" pitchFamily="34" charset="-122"/>
                <a:cs typeface="+mn-ea"/>
                <a:sym typeface="+mn-lt"/>
              </a:rPr>
              <a:t>03</a:t>
            </a:r>
            <a:endParaRPr lang="en-US" altLang="zh-CN" sz="1500" dirty="0">
              <a:solidFill>
                <a:srgbClr val="123E61"/>
              </a:solidFill>
              <a:latin typeface="微软雅黑" panose="020B0503020204020204" pitchFamily="34" charset="-122"/>
              <a:ea typeface="微软雅黑" panose="020B0503020204020204" pitchFamily="34" charset="-122"/>
              <a:cs typeface="+mn-ea"/>
              <a:sym typeface="+mn-lt"/>
            </a:endParaRPr>
          </a:p>
          <a:p>
            <a:pPr algn="ctr"/>
            <a:r>
              <a:rPr lang="zh-CN" altLang="en-US" sz="1500" b="1" spc="75" dirty="0">
                <a:solidFill>
                  <a:srgbClr val="123E61"/>
                </a:solidFill>
                <a:latin typeface="微软雅黑" panose="020B0503020204020204" pitchFamily="34" charset="-122"/>
                <a:ea typeface="微软雅黑" panose="020B0503020204020204" pitchFamily="34" charset="-122"/>
                <a:cs typeface="+mn-ea"/>
                <a:sym typeface="+mn-lt"/>
              </a:rPr>
              <a:t>出口企业</a:t>
            </a:r>
            <a:endParaRPr lang="en-US" altLang="zh-CN" sz="1500" b="1" spc="75" dirty="0">
              <a:solidFill>
                <a:srgbClr val="123E61"/>
              </a:solidFill>
              <a:latin typeface="微软雅黑" panose="020B0503020204020204" pitchFamily="34" charset="-122"/>
              <a:ea typeface="微软雅黑" panose="020B0503020204020204" pitchFamily="34" charset="-122"/>
              <a:cs typeface="+mn-ea"/>
              <a:sym typeface="+mn-lt"/>
            </a:endParaRPr>
          </a:p>
          <a:p>
            <a:pPr algn="ctr"/>
            <a:r>
              <a:rPr lang="zh-CN" altLang="en-US" sz="1500" b="1" spc="75" dirty="0">
                <a:solidFill>
                  <a:srgbClr val="123E61"/>
                </a:solidFill>
                <a:latin typeface="微软雅黑" panose="020B0503020204020204" pitchFamily="34" charset="-122"/>
                <a:ea typeface="微软雅黑" panose="020B0503020204020204" pitchFamily="34" charset="-122"/>
                <a:cs typeface="+mn-ea"/>
                <a:sym typeface="+mn-lt"/>
              </a:rPr>
              <a:t>所得税申报实务</a:t>
            </a:r>
            <a:endParaRPr lang="zh-CN" altLang="en-US" sz="1500" b="1" spc="75" dirty="0">
              <a:solidFill>
                <a:srgbClr val="123E61"/>
              </a:solidFill>
              <a:latin typeface="微软雅黑" panose="020B0503020204020204" pitchFamily="34" charset="-122"/>
              <a:ea typeface="微软雅黑" panose="020B0503020204020204" pitchFamily="34" charset="-122"/>
              <a:cs typeface="+mn-ea"/>
              <a:sym typeface="+mn-lt"/>
            </a:endParaRPr>
          </a:p>
        </p:txBody>
      </p:sp>
      <p:grpSp>
        <p:nvGrpSpPr>
          <p:cNvPr id="25" name="组合 24"/>
          <p:cNvGrpSpPr/>
          <p:nvPr/>
        </p:nvGrpSpPr>
        <p:grpSpPr>
          <a:xfrm>
            <a:off x="5929322" y="3072610"/>
            <a:ext cx="522572" cy="522572"/>
            <a:chOff x="4840168" y="2373480"/>
            <a:chExt cx="522572" cy="522572"/>
          </a:xfrm>
          <a:effectLst>
            <a:outerShdw blurRad="50800" dist="38100" dir="2700000" algn="tl" rotWithShape="0">
              <a:prstClr val="black">
                <a:alpha val="40000"/>
              </a:prstClr>
            </a:outerShdw>
          </a:effectLst>
        </p:grpSpPr>
        <p:sp>
          <p:nvSpPr>
            <p:cNvPr id="26" name="矩形 25"/>
            <p:cNvSpPr/>
            <p:nvPr/>
          </p:nvSpPr>
          <p:spPr>
            <a:xfrm>
              <a:off x="4840168" y="2373480"/>
              <a:ext cx="522572" cy="522572"/>
            </a:xfrm>
            <a:prstGeom prst="rect">
              <a:avLst/>
            </a:prstGeom>
            <a:gradFill>
              <a:gsLst>
                <a:gs pos="0">
                  <a:schemeClr val="bg1">
                    <a:lumMod val="95000"/>
                  </a:schemeClr>
                </a:gs>
                <a:gs pos="50000">
                  <a:schemeClr val="bg1">
                    <a:lumMod val="95000"/>
                  </a:schemeClr>
                </a:gs>
                <a:gs pos="100000">
                  <a:schemeClr val="bg1">
                    <a:lumMod val="95000"/>
                  </a:schemeClr>
                </a:gs>
              </a:gsLst>
              <a:lin ang="5400000" scaled="0"/>
            </a:grad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70" dirty="0">
                <a:latin typeface="微软雅黑" panose="020B0503020204020204" pitchFamily="34" charset="-122"/>
                <a:ea typeface="微软雅黑" panose="020B0503020204020204" pitchFamily="34" charset="-122"/>
                <a:cs typeface="+mn-ea"/>
                <a:sym typeface="+mn-lt"/>
              </a:endParaRPr>
            </a:p>
          </p:txBody>
        </p:sp>
        <p:sp>
          <p:nvSpPr>
            <p:cNvPr id="27" name="任意多边形 26"/>
            <p:cNvSpPr/>
            <p:nvPr/>
          </p:nvSpPr>
          <p:spPr bwMode="auto">
            <a:xfrm>
              <a:off x="4898379" y="2479074"/>
              <a:ext cx="406149" cy="311383"/>
            </a:xfrm>
            <a:custGeom>
              <a:avLst/>
              <a:gdLst>
                <a:gd name="connsiteX0" fmla="*/ 14829 w 563476"/>
                <a:gd name="connsiteY0" fmla="*/ 416347 h 432000"/>
                <a:gd name="connsiteX1" fmla="*/ 556062 w 563476"/>
                <a:gd name="connsiteY1" fmla="*/ 416347 h 432000"/>
                <a:gd name="connsiteX2" fmla="*/ 563476 w 563476"/>
                <a:gd name="connsiteY2" fmla="*/ 424174 h 432000"/>
                <a:gd name="connsiteX3" fmla="*/ 556062 w 563476"/>
                <a:gd name="connsiteY3" fmla="*/ 432000 h 432000"/>
                <a:gd name="connsiteX4" fmla="*/ 14829 w 563476"/>
                <a:gd name="connsiteY4" fmla="*/ 432000 h 432000"/>
                <a:gd name="connsiteX5" fmla="*/ 0 w 563476"/>
                <a:gd name="connsiteY5" fmla="*/ 424174 h 432000"/>
                <a:gd name="connsiteX6" fmla="*/ 14829 w 563476"/>
                <a:gd name="connsiteY6" fmla="*/ 416347 h 432000"/>
                <a:gd name="connsiteX7" fmla="*/ 428869 w 563476"/>
                <a:gd name="connsiteY7" fmla="*/ 200347 h 432000"/>
                <a:gd name="connsiteX8" fmla="*/ 510260 w 563476"/>
                <a:gd name="connsiteY8" fmla="*/ 200347 h 432000"/>
                <a:gd name="connsiteX9" fmla="*/ 510260 w 563476"/>
                <a:gd name="connsiteY9" fmla="*/ 372521 h 432000"/>
                <a:gd name="connsiteX10" fmla="*/ 428869 w 563476"/>
                <a:gd name="connsiteY10" fmla="*/ 372521 h 432000"/>
                <a:gd name="connsiteX11" fmla="*/ 303652 w 563476"/>
                <a:gd name="connsiteY11" fmla="*/ 118956 h 432000"/>
                <a:gd name="connsiteX12" fmla="*/ 385043 w 563476"/>
                <a:gd name="connsiteY12" fmla="*/ 118956 h 432000"/>
                <a:gd name="connsiteX13" fmla="*/ 385043 w 563476"/>
                <a:gd name="connsiteY13" fmla="*/ 372521 h 432000"/>
                <a:gd name="connsiteX14" fmla="*/ 303652 w 563476"/>
                <a:gd name="connsiteY14" fmla="*/ 372521 h 432000"/>
                <a:gd name="connsiteX15" fmla="*/ 72001 w 563476"/>
                <a:gd name="connsiteY15" fmla="*/ 97044 h 432000"/>
                <a:gd name="connsiteX16" fmla="*/ 153392 w 563476"/>
                <a:gd name="connsiteY16" fmla="*/ 97044 h 432000"/>
                <a:gd name="connsiteX17" fmla="*/ 153392 w 563476"/>
                <a:gd name="connsiteY17" fmla="*/ 372521 h 432000"/>
                <a:gd name="connsiteX18" fmla="*/ 72001 w 563476"/>
                <a:gd name="connsiteY18" fmla="*/ 372521 h 432000"/>
                <a:gd name="connsiteX19" fmla="*/ 190957 w 563476"/>
                <a:gd name="connsiteY19" fmla="*/ 0 h 432000"/>
                <a:gd name="connsiteX20" fmla="*/ 272348 w 563476"/>
                <a:gd name="connsiteY20" fmla="*/ 0 h 432000"/>
                <a:gd name="connsiteX21" fmla="*/ 272348 w 563476"/>
                <a:gd name="connsiteY21" fmla="*/ 372521 h 432000"/>
                <a:gd name="connsiteX22" fmla="*/ 190957 w 563476"/>
                <a:gd name="connsiteY22" fmla="*/ 372521 h 43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63476" h="432000">
                  <a:moveTo>
                    <a:pt x="14829" y="416347"/>
                  </a:moveTo>
                  <a:cubicBezTo>
                    <a:pt x="556062" y="416347"/>
                    <a:pt x="556062" y="416347"/>
                    <a:pt x="556062" y="416347"/>
                  </a:cubicBezTo>
                  <a:cubicBezTo>
                    <a:pt x="556062" y="416347"/>
                    <a:pt x="563476" y="416347"/>
                    <a:pt x="563476" y="424174"/>
                  </a:cubicBezTo>
                  <a:cubicBezTo>
                    <a:pt x="563476" y="432000"/>
                    <a:pt x="556062" y="432000"/>
                    <a:pt x="556062" y="432000"/>
                  </a:cubicBezTo>
                  <a:lnTo>
                    <a:pt x="14829" y="432000"/>
                  </a:lnTo>
                  <a:cubicBezTo>
                    <a:pt x="7414" y="432000"/>
                    <a:pt x="0" y="432000"/>
                    <a:pt x="0" y="424174"/>
                  </a:cubicBezTo>
                  <a:cubicBezTo>
                    <a:pt x="0" y="416347"/>
                    <a:pt x="7414" y="416347"/>
                    <a:pt x="14829" y="416347"/>
                  </a:cubicBezTo>
                  <a:close/>
                  <a:moveTo>
                    <a:pt x="428869" y="200347"/>
                  </a:moveTo>
                  <a:lnTo>
                    <a:pt x="510260" y="200347"/>
                  </a:lnTo>
                  <a:lnTo>
                    <a:pt x="510260" y="372521"/>
                  </a:lnTo>
                  <a:lnTo>
                    <a:pt x="428869" y="372521"/>
                  </a:lnTo>
                  <a:close/>
                  <a:moveTo>
                    <a:pt x="303652" y="118956"/>
                  </a:moveTo>
                  <a:lnTo>
                    <a:pt x="385043" y="118956"/>
                  </a:lnTo>
                  <a:lnTo>
                    <a:pt x="385043" y="372521"/>
                  </a:lnTo>
                  <a:lnTo>
                    <a:pt x="303652" y="372521"/>
                  </a:lnTo>
                  <a:close/>
                  <a:moveTo>
                    <a:pt x="72001" y="97044"/>
                  </a:moveTo>
                  <a:lnTo>
                    <a:pt x="153392" y="97044"/>
                  </a:lnTo>
                  <a:lnTo>
                    <a:pt x="153392" y="372521"/>
                  </a:lnTo>
                  <a:lnTo>
                    <a:pt x="72001" y="372521"/>
                  </a:lnTo>
                  <a:close/>
                  <a:moveTo>
                    <a:pt x="190957" y="0"/>
                  </a:moveTo>
                  <a:lnTo>
                    <a:pt x="272348" y="0"/>
                  </a:lnTo>
                  <a:lnTo>
                    <a:pt x="272348" y="372521"/>
                  </a:lnTo>
                  <a:lnTo>
                    <a:pt x="190957" y="372521"/>
                  </a:lnTo>
                  <a:close/>
                </a:path>
              </a:pathLst>
            </a:custGeom>
            <a:solidFill>
              <a:srgbClr val="123E61"/>
            </a:solidFill>
            <a:ln>
              <a:noFill/>
            </a:ln>
          </p:spPr>
          <p:txBody>
            <a:bodyPr vert="horz" wrap="square" lIns="91440" tIns="45720" rIns="91440" bIns="45720" numCol="1" anchor="t" anchorCtr="0" compatLnSpc="1">
              <a:noAutofit/>
            </a:bodyPr>
            <a:lstStyle/>
            <a:p>
              <a:pPr marL="0" marR="0" lvl="0" indent="0" defTabSz="685165" eaLnBrk="1" fontAlgn="auto" latinLnBrk="0" hangingPunct="1">
                <a:lnSpc>
                  <a:spcPct val="100000"/>
                </a:lnSpc>
                <a:spcBef>
                  <a:spcPts val="0"/>
                </a:spcBef>
                <a:spcAft>
                  <a:spcPts val="0"/>
                </a:spcAft>
                <a:buClrTx/>
                <a:buSzTx/>
                <a:buFontTx/>
                <a:buNone/>
                <a:defRPr/>
              </a:pPr>
              <a:endParaRPr kumimoji="0" lang="zh-CN" altLang="en-US" sz="1400" b="0" i="0" u="none" strike="noStrike" kern="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ea"/>
                <a:sym typeface="+mn-lt"/>
              </a:endParaRPr>
            </a:p>
          </p:txBody>
        </p:sp>
      </p:grpSp>
      <p:sp>
        <p:nvSpPr>
          <p:cNvPr id="2" name="页脚占位符 1"/>
          <p:cNvSpPr>
            <a:spLocks noGrp="1"/>
          </p:cNvSpPr>
          <p:nvPr>
            <p:ph type="ftr" sz="quarter" idx="11"/>
          </p:nvPr>
        </p:nvSpPr>
        <p:spPr/>
        <p:txBody>
          <a:bodyPr/>
          <a:p>
            <a:r>
              <a:rPr lang="zh-CN" altLang="en-US"/>
              <a:t>财税-www.caishui.org</a:t>
            </a:r>
            <a:endParaRPr lang="zh-CN" altLang="en-US"/>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par>
                                <p:cTn id="10" presetID="42" presetClass="entr" presetSubtype="0" fill="hold"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anim calcmode="lin" valueType="num">
                                      <p:cBhvr>
                                        <p:cTn id="13" dur="500" fill="hold"/>
                                        <p:tgtEl>
                                          <p:spTgt spid="6"/>
                                        </p:tgtEl>
                                        <p:attrNameLst>
                                          <p:attrName>ppt_x</p:attrName>
                                        </p:attrNameLst>
                                      </p:cBhvr>
                                      <p:tavLst>
                                        <p:tav tm="0">
                                          <p:val>
                                            <p:strVal val="#ppt_x"/>
                                          </p:val>
                                        </p:tav>
                                        <p:tav tm="100000">
                                          <p:val>
                                            <p:strVal val="#ppt_x"/>
                                          </p:val>
                                        </p:tav>
                                      </p:tavLst>
                                    </p:anim>
                                    <p:anim calcmode="lin" valueType="num">
                                      <p:cBhvr>
                                        <p:cTn id="14" dur="500" fill="hold"/>
                                        <p:tgtEl>
                                          <p:spTgt spid="6"/>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anim calcmode="lin" valueType="num">
                                      <p:cBhvr>
                                        <p:cTn id="18" dur="500" fill="hold"/>
                                        <p:tgtEl>
                                          <p:spTgt spid="7"/>
                                        </p:tgtEl>
                                        <p:attrNameLst>
                                          <p:attrName>ppt_x</p:attrName>
                                        </p:attrNameLst>
                                      </p:cBhvr>
                                      <p:tavLst>
                                        <p:tav tm="0">
                                          <p:val>
                                            <p:strVal val="#ppt_x"/>
                                          </p:val>
                                        </p:tav>
                                        <p:tav tm="100000">
                                          <p:val>
                                            <p:strVal val="#ppt_x"/>
                                          </p:val>
                                        </p:tav>
                                      </p:tavLst>
                                    </p:anim>
                                    <p:anim calcmode="lin" valueType="num">
                                      <p:cBhvr>
                                        <p:cTn id="19" dur="500" fill="hold"/>
                                        <p:tgtEl>
                                          <p:spTgt spid="7"/>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anim calcmode="lin" valueType="num">
                                      <p:cBhvr>
                                        <p:cTn id="23" dur="500" fill="hold"/>
                                        <p:tgtEl>
                                          <p:spTgt spid="8"/>
                                        </p:tgtEl>
                                        <p:attrNameLst>
                                          <p:attrName>ppt_x</p:attrName>
                                        </p:attrNameLst>
                                      </p:cBhvr>
                                      <p:tavLst>
                                        <p:tav tm="0">
                                          <p:val>
                                            <p:strVal val="#ppt_x"/>
                                          </p:val>
                                        </p:tav>
                                        <p:tav tm="100000">
                                          <p:val>
                                            <p:strVal val="#ppt_x"/>
                                          </p:val>
                                        </p:tav>
                                      </p:tavLst>
                                    </p:anim>
                                    <p:anim calcmode="lin" valueType="num">
                                      <p:cBhvr>
                                        <p:cTn id="24" dur="500" fill="hold"/>
                                        <p:tgtEl>
                                          <p:spTgt spid="8"/>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anim calcmode="lin" valueType="num">
                                      <p:cBhvr>
                                        <p:cTn id="28" dur="500" fill="hold"/>
                                        <p:tgtEl>
                                          <p:spTgt spid="9"/>
                                        </p:tgtEl>
                                        <p:attrNameLst>
                                          <p:attrName>ppt_x</p:attrName>
                                        </p:attrNameLst>
                                      </p:cBhvr>
                                      <p:tavLst>
                                        <p:tav tm="0">
                                          <p:val>
                                            <p:strVal val="#ppt_x"/>
                                          </p:val>
                                        </p:tav>
                                        <p:tav tm="100000">
                                          <p:val>
                                            <p:strVal val="#ppt_x"/>
                                          </p:val>
                                        </p:tav>
                                      </p:tavLst>
                                    </p:anim>
                                    <p:anim calcmode="lin" valueType="num">
                                      <p:cBhvr>
                                        <p:cTn id="29" dur="500" fill="hold"/>
                                        <p:tgtEl>
                                          <p:spTgt spid="9"/>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anim calcmode="lin" valueType="num">
                                      <p:cBhvr>
                                        <p:cTn id="33" dur="500" fill="hold"/>
                                        <p:tgtEl>
                                          <p:spTgt spid="10"/>
                                        </p:tgtEl>
                                        <p:attrNameLst>
                                          <p:attrName>ppt_x</p:attrName>
                                        </p:attrNameLst>
                                      </p:cBhvr>
                                      <p:tavLst>
                                        <p:tav tm="0">
                                          <p:val>
                                            <p:strVal val="#ppt_x"/>
                                          </p:val>
                                        </p:tav>
                                        <p:tav tm="100000">
                                          <p:val>
                                            <p:strVal val="#ppt_x"/>
                                          </p:val>
                                        </p:tav>
                                      </p:tavLst>
                                    </p:anim>
                                    <p:anim calcmode="lin" valueType="num">
                                      <p:cBhvr>
                                        <p:cTn id="34" dur="500" fill="hold"/>
                                        <p:tgtEl>
                                          <p:spTgt spid="10"/>
                                        </p:tgtEl>
                                        <p:attrNameLst>
                                          <p:attrName>ppt_y</p:attrName>
                                        </p:attrNameLst>
                                      </p:cBhvr>
                                      <p:tavLst>
                                        <p:tav tm="0">
                                          <p:val>
                                            <p:strVal val="#ppt_y+.1"/>
                                          </p:val>
                                        </p:tav>
                                        <p:tav tm="100000">
                                          <p:val>
                                            <p:strVal val="#ppt_y"/>
                                          </p:val>
                                        </p:tav>
                                      </p:tavLst>
                                    </p:anim>
                                  </p:childTnLst>
                                </p:cTn>
                              </p:par>
                            </p:childTnLst>
                          </p:cTn>
                        </p:par>
                        <p:par>
                          <p:cTn id="35" fill="hold">
                            <p:stCondLst>
                              <p:cond delay="500"/>
                            </p:stCondLst>
                            <p:childTnLst>
                              <p:par>
                                <p:cTn id="36" presetID="10" presetClass="entr" presetSubtype="0" fill="hold" nodeType="afterEffect">
                                  <p:stCondLst>
                                    <p:cond delay="500"/>
                                  </p:stCondLst>
                                  <p:childTnLst>
                                    <p:set>
                                      <p:cBhvr>
                                        <p:cTn id="37" dur="1" fill="hold">
                                          <p:stCondLst>
                                            <p:cond delay="0"/>
                                          </p:stCondLst>
                                        </p:cTn>
                                        <p:tgtEl>
                                          <p:spTgt spid="11"/>
                                        </p:tgtEl>
                                        <p:attrNameLst>
                                          <p:attrName>style.visibility</p:attrName>
                                        </p:attrNameLst>
                                      </p:cBhvr>
                                      <p:to>
                                        <p:strVal val="visible"/>
                                      </p:to>
                                    </p:set>
                                    <p:animEffect transition="in" filter="fade">
                                      <p:cBhvr>
                                        <p:cTn id="38" dur="500"/>
                                        <p:tgtEl>
                                          <p:spTgt spid="11"/>
                                        </p:tgtEl>
                                      </p:cBhvr>
                                    </p:animEffect>
                                  </p:childTnLst>
                                </p:cTn>
                              </p:par>
                              <p:par>
                                <p:cTn id="39" presetID="26" presetClass="emph" presetSubtype="0" fill="hold" nodeType="withEffect">
                                  <p:stCondLst>
                                    <p:cond delay="750"/>
                                  </p:stCondLst>
                                  <p:childTnLst>
                                    <p:animEffect transition="out" filter="fade">
                                      <p:cBhvr>
                                        <p:cTn id="40" dur="500" tmFilter="0, 0; .2, .5; .8, .5; 1, 0"/>
                                        <p:tgtEl>
                                          <p:spTgt spid="11"/>
                                        </p:tgtEl>
                                      </p:cBhvr>
                                    </p:animEffect>
                                    <p:animScale>
                                      <p:cBhvr>
                                        <p:cTn id="41" dur="250" autoRev="1" fill="hold"/>
                                        <p:tgtEl>
                                          <p:spTgt spid="11"/>
                                        </p:tgtEl>
                                      </p:cBhvr>
                                      <p:by x="105000" y="105000"/>
                                    </p:animScale>
                                  </p:childTnLst>
                                </p:cTn>
                              </p:par>
                            </p:childTnLst>
                          </p:cTn>
                        </p:par>
                        <p:par>
                          <p:cTn id="42" fill="hold">
                            <p:stCondLst>
                              <p:cond delay="1500"/>
                            </p:stCondLst>
                            <p:childTnLst>
                              <p:par>
                                <p:cTn id="43" presetID="22" presetClass="entr" presetSubtype="8" fill="hold" grpId="0" nodeType="after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wipe(left)">
                                      <p:cBhvr>
                                        <p:cTn id="45" dur="500"/>
                                        <p:tgtEl>
                                          <p:spTgt spid="16"/>
                                        </p:tgtEl>
                                      </p:cBhvr>
                                    </p:animEffect>
                                  </p:childTnLst>
                                </p:cTn>
                              </p:par>
                            </p:childTnLst>
                          </p:cTn>
                        </p:par>
                        <p:par>
                          <p:cTn id="46" fill="hold">
                            <p:stCondLst>
                              <p:cond delay="2000"/>
                            </p:stCondLst>
                            <p:childTnLst>
                              <p:par>
                                <p:cTn id="47" presetID="10" presetClass="entr" presetSubtype="0" fill="hold" nodeType="afterEffect">
                                  <p:stCondLst>
                                    <p:cond delay="0"/>
                                  </p:stCondLst>
                                  <p:childTnLst>
                                    <p:set>
                                      <p:cBhvr>
                                        <p:cTn id="48" dur="1" fill="hold">
                                          <p:stCondLst>
                                            <p:cond delay="0"/>
                                          </p:stCondLst>
                                        </p:cTn>
                                        <p:tgtEl>
                                          <p:spTgt spid="18"/>
                                        </p:tgtEl>
                                        <p:attrNameLst>
                                          <p:attrName>style.visibility</p:attrName>
                                        </p:attrNameLst>
                                      </p:cBhvr>
                                      <p:to>
                                        <p:strVal val="visible"/>
                                      </p:to>
                                    </p:set>
                                    <p:animEffect transition="in" filter="fade">
                                      <p:cBhvr>
                                        <p:cTn id="49" dur="500"/>
                                        <p:tgtEl>
                                          <p:spTgt spid="18"/>
                                        </p:tgtEl>
                                      </p:cBhvr>
                                    </p:animEffect>
                                  </p:childTnLst>
                                </p:cTn>
                              </p:par>
                              <p:par>
                                <p:cTn id="50" presetID="26" presetClass="emph" presetSubtype="0" fill="hold" nodeType="withEffect">
                                  <p:stCondLst>
                                    <p:cond delay="250"/>
                                  </p:stCondLst>
                                  <p:childTnLst>
                                    <p:animEffect transition="out" filter="fade">
                                      <p:cBhvr>
                                        <p:cTn id="51" dur="500" tmFilter="0, 0; .2, .5; .8, .5; 1, 0"/>
                                        <p:tgtEl>
                                          <p:spTgt spid="18"/>
                                        </p:tgtEl>
                                      </p:cBhvr>
                                    </p:animEffect>
                                    <p:animScale>
                                      <p:cBhvr>
                                        <p:cTn id="52" dur="250" autoRev="1" fill="hold"/>
                                        <p:tgtEl>
                                          <p:spTgt spid="18"/>
                                        </p:tgtEl>
                                      </p:cBhvr>
                                      <p:by x="105000" y="105000"/>
                                    </p:animScale>
                                  </p:childTnLst>
                                </p:cTn>
                              </p:par>
                            </p:childTnLst>
                          </p:cTn>
                        </p:par>
                        <p:par>
                          <p:cTn id="53" fill="hold">
                            <p:stCondLst>
                              <p:cond delay="2500"/>
                            </p:stCondLst>
                            <p:childTnLst>
                              <p:par>
                                <p:cTn id="54" presetID="22" presetClass="entr" presetSubtype="8" fill="hold" grpId="0" nodeType="afterEffect">
                                  <p:stCondLst>
                                    <p:cond delay="0"/>
                                  </p:stCondLst>
                                  <p:childTnLst>
                                    <p:set>
                                      <p:cBhvr>
                                        <p:cTn id="55" dur="1" fill="hold">
                                          <p:stCondLst>
                                            <p:cond delay="0"/>
                                          </p:stCondLst>
                                        </p:cTn>
                                        <p:tgtEl>
                                          <p:spTgt spid="17"/>
                                        </p:tgtEl>
                                        <p:attrNameLst>
                                          <p:attrName>style.visibility</p:attrName>
                                        </p:attrNameLst>
                                      </p:cBhvr>
                                      <p:to>
                                        <p:strVal val="visible"/>
                                      </p:to>
                                    </p:set>
                                    <p:animEffect transition="in" filter="wipe(left)">
                                      <p:cBhvr>
                                        <p:cTn id="56" dur="500"/>
                                        <p:tgtEl>
                                          <p:spTgt spid="17"/>
                                        </p:tgtEl>
                                      </p:cBhvr>
                                    </p:animEffect>
                                  </p:childTnLst>
                                </p:cTn>
                              </p:par>
                            </p:childTnLst>
                          </p:cTn>
                        </p:par>
                        <p:par>
                          <p:cTn id="57" fill="hold">
                            <p:stCondLst>
                              <p:cond delay="3000"/>
                            </p:stCondLst>
                            <p:childTnLst>
                              <p:par>
                                <p:cTn id="58" presetID="10" presetClass="entr" presetSubtype="0" fill="hold" nodeType="afterEffect">
                                  <p:stCondLst>
                                    <p:cond delay="0"/>
                                  </p:stCondLst>
                                  <p:childTnLst>
                                    <p:set>
                                      <p:cBhvr>
                                        <p:cTn id="59" dur="1" fill="hold">
                                          <p:stCondLst>
                                            <p:cond delay="0"/>
                                          </p:stCondLst>
                                        </p:cTn>
                                        <p:tgtEl>
                                          <p:spTgt spid="25"/>
                                        </p:tgtEl>
                                        <p:attrNameLst>
                                          <p:attrName>style.visibility</p:attrName>
                                        </p:attrNameLst>
                                      </p:cBhvr>
                                      <p:to>
                                        <p:strVal val="visible"/>
                                      </p:to>
                                    </p:set>
                                    <p:animEffect transition="in" filter="fade">
                                      <p:cBhvr>
                                        <p:cTn id="60" dur="500"/>
                                        <p:tgtEl>
                                          <p:spTgt spid="25"/>
                                        </p:tgtEl>
                                      </p:cBhvr>
                                    </p:animEffect>
                                  </p:childTnLst>
                                </p:cTn>
                              </p:par>
                              <p:par>
                                <p:cTn id="61" presetID="26" presetClass="emph" presetSubtype="0" fill="hold" nodeType="withEffect">
                                  <p:stCondLst>
                                    <p:cond delay="250"/>
                                  </p:stCondLst>
                                  <p:childTnLst>
                                    <p:animEffect transition="out" filter="fade">
                                      <p:cBhvr>
                                        <p:cTn id="62" dur="500" tmFilter="0, 0; .2, .5; .8, .5; 1, 0"/>
                                        <p:tgtEl>
                                          <p:spTgt spid="25"/>
                                        </p:tgtEl>
                                      </p:cBhvr>
                                    </p:animEffect>
                                    <p:animScale>
                                      <p:cBhvr>
                                        <p:cTn id="63" dur="250" autoRev="1" fill="hold"/>
                                        <p:tgtEl>
                                          <p:spTgt spid="25"/>
                                        </p:tgtEl>
                                      </p:cBhvr>
                                      <p:by x="105000" y="105000"/>
                                    </p:animScale>
                                  </p:childTnLst>
                                </p:cTn>
                              </p:par>
                            </p:childTnLst>
                          </p:cTn>
                        </p:par>
                        <p:par>
                          <p:cTn id="64" fill="hold">
                            <p:stCondLst>
                              <p:cond delay="3500"/>
                            </p:stCondLst>
                            <p:childTnLst>
                              <p:par>
                                <p:cTn id="65" presetID="22" presetClass="entr" presetSubtype="8" fill="hold" grpId="0" nodeType="afterEffect">
                                  <p:stCondLst>
                                    <p:cond delay="0"/>
                                  </p:stCondLst>
                                  <p:childTnLst>
                                    <p:set>
                                      <p:cBhvr>
                                        <p:cTn id="66" dur="1" fill="hold">
                                          <p:stCondLst>
                                            <p:cond delay="0"/>
                                          </p:stCondLst>
                                        </p:cTn>
                                        <p:tgtEl>
                                          <p:spTgt spid="24"/>
                                        </p:tgtEl>
                                        <p:attrNameLst>
                                          <p:attrName>style.visibility</p:attrName>
                                        </p:attrNameLst>
                                      </p:cBhvr>
                                      <p:to>
                                        <p:strVal val="visible"/>
                                      </p:to>
                                    </p:set>
                                    <p:animEffect transition="in" filter="wipe(left)">
                                      <p:cBhvr>
                                        <p:cTn id="6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2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06043"/>
            <a:ext cx="8229600" cy="566302"/>
          </a:xfrm>
        </p:spPr>
        <p:txBody>
          <a:bodyPr>
            <a:normAutofit fontScale="90000"/>
          </a:bodyPr>
          <a:lstStyle/>
          <a:p>
            <a:r>
              <a:rPr lang="zh-CN" altLang="en-US" sz="2400" dirty="0"/>
              <a:t>外贸企业免退税增值税申报</a:t>
            </a:r>
            <a:r>
              <a:rPr lang="zh-CN" altLang="en-US" sz="2400" dirty="0" smtClean="0"/>
              <a:t>实务</a:t>
            </a:r>
            <a:br>
              <a:rPr lang="en-US" altLang="zh-CN" sz="2400" dirty="0" smtClean="0"/>
            </a:br>
            <a:r>
              <a:rPr lang="en-US" altLang="zh-CN" sz="2400" dirty="0" smtClean="0"/>
              <a:t>《</a:t>
            </a:r>
            <a:r>
              <a:rPr lang="zh-CN" altLang="en-US" sz="2400" dirty="0" smtClean="0"/>
              <a:t>增值税纳税申报表附列资料（二）</a:t>
            </a:r>
            <a:r>
              <a:rPr lang="en-US" altLang="zh-CN" sz="2400" dirty="0" smtClean="0"/>
              <a:t>》</a:t>
            </a:r>
            <a:endParaRPr lang="zh-CN" altLang="en-US" sz="2400" dirty="0"/>
          </a:p>
        </p:txBody>
      </p:sp>
      <p:pic>
        <p:nvPicPr>
          <p:cNvPr id="5" name="内容占位符 4"/>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1571604" y="929470"/>
            <a:ext cx="5976663" cy="3786215"/>
          </a:xfrm>
        </p:spPr>
      </p:pic>
      <p:sp>
        <p:nvSpPr>
          <p:cNvPr id="3" name="页脚占位符 2"/>
          <p:cNvSpPr>
            <a:spLocks noGrp="1"/>
          </p:cNvSpPr>
          <p:nvPr>
            <p:ph type="ftr" sz="quarter" idx="11"/>
          </p:nvPr>
        </p:nvSpPr>
        <p:spPr/>
        <p:txBody>
          <a:bodyPr/>
          <a:p>
            <a:r>
              <a:rPr lang="zh-CN" altLang="en-US"/>
              <a:t>财税-www.caishui.org</a:t>
            </a:r>
            <a:endParaRPr lang="zh-CN" altLang="en-US"/>
          </a:p>
        </p:txBody>
      </p:sp>
    </p:spTree>
  </p:cSld>
  <p:clrMapOvr>
    <a:masterClrMapping/>
  </p:clrMapOvr>
  <p:transition>
    <p:rand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sz="2400" dirty="0" smtClean="0"/>
              <a:t>外贸企业免退税增值税申报实务</a:t>
            </a:r>
            <a:br>
              <a:rPr lang="en-US" altLang="zh-CN" sz="2400" dirty="0" smtClean="0"/>
            </a:br>
            <a:r>
              <a:rPr lang="en-US" altLang="zh-CN" sz="2400" b="1" dirty="0" smtClean="0"/>
              <a:t> </a:t>
            </a:r>
            <a:r>
              <a:rPr lang="en-US" altLang="zh-CN" sz="2400" dirty="0" smtClean="0"/>
              <a:t>《</a:t>
            </a:r>
            <a:r>
              <a:rPr lang="zh-CN" altLang="en-US" sz="2400" dirty="0" smtClean="0"/>
              <a:t>增值税纳税申报表（一般纳税人适用）</a:t>
            </a:r>
            <a:r>
              <a:rPr lang="en-US" altLang="zh-CN" sz="2400" dirty="0" smtClean="0"/>
              <a:t>》</a:t>
            </a:r>
            <a:r>
              <a:rPr lang="zh-CN" altLang="en-US" sz="2400" dirty="0" smtClean="0"/>
              <a:t>主表</a:t>
            </a:r>
            <a:br>
              <a:rPr lang="en-US" altLang="zh-CN" sz="2400" dirty="0" smtClean="0"/>
            </a:br>
            <a:endParaRPr lang="zh-CN" altLang="en-US" sz="2400" dirty="0"/>
          </a:p>
        </p:txBody>
      </p:sp>
      <p:pic>
        <p:nvPicPr>
          <p:cNvPr id="2050" name="Picture 2"/>
          <p:cNvPicPr>
            <a:picLocks noGrp="1" noChangeAspect="1" noChangeArrowheads="1"/>
          </p:cNvPicPr>
          <p:nvPr>
            <p:ph idx="1"/>
          </p:nvPr>
        </p:nvPicPr>
        <p:blipFill>
          <a:blip r:embed="rId1"/>
          <a:srcRect/>
          <a:stretch>
            <a:fillRect/>
          </a:stretch>
        </p:blipFill>
        <p:spPr bwMode="auto">
          <a:xfrm>
            <a:off x="1071538" y="1000908"/>
            <a:ext cx="7000923" cy="3714776"/>
          </a:xfrm>
          <a:prstGeom prst="rect">
            <a:avLst/>
          </a:prstGeom>
          <a:noFill/>
          <a:ln w="9525">
            <a:noFill/>
            <a:miter lim="800000"/>
            <a:headEnd/>
            <a:tailEnd/>
          </a:ln>
          <a:effectLst/>
        </p:spPr>
      </p:pic>
      <p:sp>
        <p:nvSpPr>
          <p:cNvPr id="3" name="页脚占位符 2"/>
          <p:cNvSpPr>
            <a:spLocks noGrp="1"/>
          </p:cNvSpPr>
          <p:nvPr>
            <p:ph type="ftr" sz="quarter" idx="11"/>
          </p:nvPr>
        </p:nvSpPr>
        <p:spPr/>
        <p:txBody>
          <a:bodyPr/>
          <a:p>
            <a:r>
              <a:rPr lang="zh-CN" altLang="en-US"/>
              <a:t>财税-www.caishui.org</a:t>
            </a:r>
            <a:endParaRPr lang="zh-CN" altLang="en-US"/>
          </a:p>
        </p:txBody>
      </p:sp>
    </p:spTree>
  </p:cSld>
  <p:clrMapOvr>
    <a:masterClrMapping/>
  </p:clrMapOvr>
  <p:transition>
    <p:rand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7" name="Picture 2" descr="C:\Users\Administrator\Desktop\微立体创业计划\001.pn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1191578" y="1026228"/>
            <a:ext cx="1967244" cy="1967585"/>
          </a:xfrm>
          <a:prstGeom prst="rect">
            <a:avLst/>
          </a:prstGeom>
          <a:noFill/>
          <a:effectLst/>
          <a:extLst>
            <a:ext uri="{909E8E84-426E-40DD-AFC4-6F175D3DCCD1}">
              <a14:hiddenFill xmlns:a14="http://schemas.microsoft.com/office/drawing/2010/main">
                <a:solidFill>
                  <a:srgbClr val="FFFFFF"/>
                </a:solidFill>
              </a14:hiddenFill>
            </a:ext>
          </a:extLst>
        </p:spPr>
      </p:pic>
      <p:pic>
        <p:nvPicPr>
          <p:cNvPr id="118" name="Picture 3" descr="C:\Users\Administrator\Desktop\微立体创业计划\00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77369" y="833794"/>
            <a:ext cx="2230535" cy="2230922"/>
          </a:xfrm>
          <a:prstGeom prst="rect">
            <a:avLst/>
          </a:prstGeom>
          <a:noFill/>
          <a:effectLst>
            <a:outerShdw blurRad="292100" dist="177800" dir="2460000" sx="99000" sy="99000" algn="l" rotWithShape="0">
              <a:prstClr val="black">
                <a:alpha val="39000"/>
              </a:prstClr>
            </a:outerShdw>
          </a:effectLst>
          <a:extLst>
            <a:ext uri="{909E8E84-426E-40DD-AFC4-6F175D3DCCD1}">
              <a14:hiddenFill xmlns:a14="http://schemas.microsoft.com/office/drawing/2010/main">
                <a:solidFill>
                  <a:srgbClr val="FFFFFF"/>
                </a:solidFill>
              </a14:hiddenFill>
            </a:ext>
          </a:extLst>
        </p:spPr>
      </p:pic>
      <p:sp>
        <p:nvSpPr>
          <p:cNvPr id="123" name="Rectangle 4"/>
          <p:cNvSpPr txBox="1">
            <a:spLocks noChangeArrowheads="1"/>
          </p:cNvSpPr>
          <p:nvPr/>
        </p:nvSpPr>
        <p:spPr bwMode="auto">
          <a:xfrm>
            <a:off x="1369556" y="3055341"/>
            <a:ext cx="2340260" cy="50405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71" tIns="34285" rIns="68571" bIns="34285"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anose="02010609030101010101"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r>
              <a:rPr lang="zh-CN" altLang="en-US" sz="2400" dirty="0">
                <a:solidFill>
                  <a:schemeClr val="accent2"/>
                </a:solidFill>
                <a:latin typeface="微软雅黑" panose="020B0503020204020204" pitchFamily="34" charset="-122"/>
                <a:ea typeface="微软雅黑" panose="020B0503020204020204" pitchFamily="34" charset="-122"/>
                <a:cs typeface="+mn-ea"/>
                <a:sym typeface="+mn-lt"/>
              </a:rPr>
              <a:t>出口企业所得税申报实务</a:t>
            </a:r>
            <a:endParaRPr lang="zh-CN" altLang="en-US" sz="2400" dirty="0">
              <a:solidFill>
                <a:schemeClr val="accent2"/>
              </a:solidFill>
              <a:latin typeface="微软雅黑" panose="020B0503020204020204" pitchFamily="34" charset="-122"/>
              <a:ea typeface="微软雅黑" panose="020B0503020204020204" pitchFamily="34" charset="-122"/>
              <a:cs typeface="+mn-ea"/>
              <a:sym typeface="+mn-lt"/>
            </a:endParaRPr>
          </a:p>
        </p:txBody>
      </p:sp>
      <p:sp>
        <p:nvSpPr>
          <p:cNvPr id="124" name="Rectangle 4"/>
          <p:cNvSpPr txBox="1">
            <a:spLocks noChangeArrowheads="1"/>
          </p:cNvSpPr>
          <p:nvPr/>
        </p:nvSpPr>
        <p:spPr bwMode="auto">
          <a:xfrm>
            <a:off x="1502998" y="3759561"/>
            <a:ext cx="2033884"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71" tIns="34285" rIns="68571" bIns="34285"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anose="02010609030101010101"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lgn="just">
              <a:lnSpc>
                <a:spcPct val="125000"/>
              </a:lnSpc>
            </a:pPr>
            <a:r>
              <a:rPr lang="en-US" altLang="zh-CN" sz="900" b="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The best preparation for tomorrow is doing your best today.</a:t>
            </a:r>
            <a:endParaRPr lang="zh-CN" altLang="en-US" sz="900" b="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endParaRPr>
          </a:p>
        </p:txBody>
      </p:sp>
      <p:grpSp>
        <p:nvGrpSpPr>
          <p:cNvPr id="2" name="组合 124"/>
          <p:cNvGrpSpPr/>
          <p:nvPr/>
        </p:nvGrpSpPr>
        <p:grpSpPr>
          <a:xfrm>
            <a:off x="6284904" y="4264732"/>
            <a:ext cx="1026023" cy="1026201"/>
            <a:chOff x="304800" y="673100"/>
            <a:chExt cx="4000500" cy="4000500"/>
          </a:xfrm>
          <a:effectLst>
            <a:outerShdw blurRad="444500" dist="254000" dir="8100000" algn="tr" rotWithShape="0">
              <a:prstClr val="black">
                <a:alpha val="50000"/>
              </a:prstClr>
            </a:outerShdw>
          </a:effectLst>
        </p:grpSpPr>
        <p:sp>
          <p:nvSpPr>
            <p:cNvPr id="126" name="同心圆 12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27" name="椭圆 126"/>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3" name="组合 127"/>
          <p:cNvGrpSpPr/>
          <p:nvPr/>
        </p:nvGrpSpPr>
        <p:grpSpPr>
          <a:xfrm>
            <a:off x="4758016" y="4606644"/>
            <a:ext cx="538351" cy="538444"/>
            <a:chOff x="304800" y="673100"/>
            <a:chExt cx="4000500" cy="4000500"/>
          </a:xfrm>
          <a:effectLst>
            <a:outerShdw blurRad="444500" dist="254000" dir="8100000" algn="tr" rotWithShape="0">
              <a:prstClr val="black">
                <a:alpha val="50000"/>
              </a:prstClr>
            </a:outerShdw>
          </a:effectLst>
        </p:grpSpPr>
        <p:sp>
          <p:nvSpPr>
            <p:cNvPr id="129" name="同心圆 12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30" name="椭圆 129"/>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4" name="组合 130"/>
          <p:cNvGrpSpPr/>
          <p:nvPr/>
        </p:nvGrpSpPr>
        <p:grpSpPr>
          <a:xfrm>
            <a:off x="5436689" y="4921761"/>
            <a:ext cx="746998" cy="747128"/>
            <a:chOff x="304800" y="673100"/>
            <a:chExt cx="4000500" cy="4000500"/>
          </a:xfrm>
          <a:effectLst>
            <a:outerShdw blurRad="444500" dist="254000" dir="8100000" algn="tr" rotWithShape="0">
              <a:prstClr val="black">
                <a:alpha val="50000"/>
              </a:prstClr>
            </a:outerShdw>
          </a:effectLst>
        </p:grpSpPr>
        <p:sp>
          <p:nvSpPr>
            <p:cNvPr id="132" name="同心圆 13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33" name="椭圆 132"/>
            <p:cNvSpPr/>
            <p:nvPr/>
          </p:nvSpPr>
          <p:spPr>
            <a:xfrm>
              <a:off x="392112" y="760412"/>
              <a:ext cx="3825874" cy="3825874"/>
            </a:xfrm>
            <a:prstGeom prst="ellipse">
              <a:avLst/>
            </a:prstGeom>
            <a:solidFill>
              <a:srgbClr val="123E61"/>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5" name="组合 133"/>
          <p:cNvGrpSpPr/>
          <p:nvPr/>
        </p:nvGrpSpPr>
        <p:grpSpPr>
          <a:xfrm>
            <a:off x="7758789" y="4731882"/>
            <a:ext cx="540868" cy="540962"/>
            <a:chOff x="304800" y="673100"/>
            <a:chExt cx="4000500" cy="4000500"/>
          </a:xfrm>
          <a:effectLst>
            <a:outerShdw blurRad="444500" dist="254000" dir="8100000" algn="tr" rotWithShape="0">
              <a:prstClr val="black">
                <a:alpha val="50000"/>
              </a:prstClr>
            </a:outerShdw>
          </a:effectLst>
        </p:grpSpPr>
        <p:sp>
          <p:nvSpPr>
            <p:cNvPr id="135" name="同心圆 13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36" name="椭圆 135"/>
            <p:cNvSpPr/>
            <p:nvPr/>
          </p:nvSpPr>
          <p:spPr>
            <a:xfrm>
              <a:off x="392112" y="760412"/>
              <a:ext cx="3825874" cy="3825874"/>
            </a:xfrm>
            <a:prstGeom prst="ellipse">
              <a:avLst/>
            </a:prstGeom>
            <a:solidFill>
              <a:srgbClr val="123E61"/>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6" name="组合 136"/>
          <p:cNvGrpSpPr/>
          <p:nvPr/>
        </p:nvGrpSpPr>
        <p:grpSpPr>
          <a:xfrm>
            <a:off x="766439" y="5040489"/>
            <a:ext cx="588755" cy="588857"/>
            <a:chOff x="304800" y="673100"/>
            <a:chExt cx="4000500" cy="4000500"/>
          </a:xfrm>
          <a:effectLst>
            <a:outerShdw blurRad="444500" dist="254000" dir="8100000" algn="tr" rotWithShape="0">
              <a:prstClr val="black">
                <a:alpha val="50000"/>
              </a:prstClr>
            </a:outerShdw>
          </a:effectLst>
        </p:grpSpPr>
        <p:sp>
          <p:nvSpPr>
            <p:cNvPr id="138" name="同心圆 13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39" name="椭圆 138"/>
            <p:cNvSpPr/>
            <p:nvPr/>
          </p:nvSpPr>
          <p:spPr>
            <a:xfrm>
              <a:off x="392112" y="760412"/>
              <a:ext cx="3825874" cy="3825874"/>
            </a:xfrm>
            <a:prstGeom prst="ellipse">
              <a:avLst/>
            </a:prstGeom>
            <a:solidFill>
              <a:srgbClr val="123E61"/>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7" name="组合 139"/>
          <p:cNvGrpSpPr/>
          <p:nvPr/>
        </p:nvGrpSpPr>
        <p:grpSpPr>
          <a:xfrm>
            <a:off x="3962506" y="4529853"/>
            <a:ext cx="252447" cy="252491"/>
            <a:chOff x="304800" y="673100"/>
            <a:chExt cx="4000500" cy="4000500"/>
          </a:xfrm>
          <a:effectLst>
            <a:outerShdw blurRad="444500" dist="254000" dir="8100000" algn="tr" rotWithShape="0">
              <a:prstClr val="black">
                <a:alpha val="50000"/>
              </a:prstClr>
            </a:outerShdw>
          </a:effectLst>
        </p:grpSpPr>
        <p:sp>
          <p:nvSpPr>
            <p:cNvPr id="141" name="同心圆 14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42" name="椭圆 141"/>
            <p:cNvSpPr/>
            <p:nvPr/>
          </p:nvSpPr>
          <p:spPr>
            <a:xfrm>
              <a:off x="392112" y="760412"/>
              <a:ext cx="3825874" cy="3825874"/>
            </a:xfrm>
            <a:prstGeom prst="ellipse">
              <a:avLst/>
            </a:prstGeom>
            <a:solidFill>
              <a:srgbClr val="123E61"/>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8" name="组合 142"/>
          <p:cNvGrpSpPr/>
          <p:nvPr/>
        </p:nvGrpSpPr>
        <p:grpSpPr>
          <a:xfrm>
            <a:off x="3181252" y="4327052"/>
            <a:ext cx="528983" cy="529075"/>
            <a:chOff x="304800" y="673100"/>
            <a:chExt cx="4000500" cy="4000500"/>
          </a:xfrm>
          <a:effectLst>
            <a:outerShdw blurRad="444500" dist="254000" dir="8100000" algn="tr" rotWithShape="0">
              <a:prstClr val="black">
                <a:alpha val="50000"/>
              </a:prstClr>
            </a:outerShdw>
          </a:effectLst>
        </p:grpSpPr>
        <p:sp>
          <p:nvSpPr>
            <p:cNvPr id="144" name="同心圆 143"/>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45" name="椭圆 144"/>
            <p:cNvSpPr/>
            <p:nvPr/>
          </p:nvSpPr>
          <p:spPr>
            <a:xfrm>
              <a:off x="392112" y="760412"/>
              <a:ext cx="3825874" cy="3825874"/>
            </a:xfrm>
            <a:prstGeom prst="ellipse">
              <a:avLst/>
            </a:prstGeom>
            <a:solidFill>
              <a:srgbClr val="123E61"/>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9" name="组合 145"/>
          <p:cNvGrpSpPr/>
          <p:nvPr/>
        </p:nvGrpSpPr>
        <p:grpSpPr>
          <a:xfrm>
            <a:off x="8463984" y="3831665"/>
            <a:ext cx="1044954" cy="1045136"/>
            <a:chOff x="304800" y="673100"/>
            <a:chExt cx="4000500" cy="4000500"/>
          </a:xfrm>
          <a:effectLst>
            <a:outerShdw blurRad="444500" dist="254000" dir="8100000" algn="tr" rotWithShape="0">
              <a:prstClr val="black">
                <a:alpha val="50000"/>
              </a:prstClr>
            </a:outerShdw>
          </a:effectLst>
        </p:grpSpPr>
        <p:sp>
          <p:nvSpPr>
            <p:cNvPr id="147" name="同心圆 146"/>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48" name="椭圆 147"/>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10" name="组合 148"/>
          <p:cNvGrpSpPr/>
          <p:nvPr/>
        </p:nvGrpSpPr>
        <p:grpSpPr>
          <a:xfrm>
            <a:off x="4419627" y="4325144"/>
            <a:ext cx="223041" cy="223080"/>
            <a:chOff x="304800" y="673100"/>
            <a:chExt cx="4000500" cy="4000500"/>
          </a:xfrm>
          <a:effectLst>
            <a:outerShdw blurRad="444500" dist="254000" dir="8100000" algn="tr" rotWithShape="0">
              <a:prstClr val="black">
                <a:alpha val="50000"/>
              </a:prstClr>
            </a:outerShdw>
          </a:effectLst>
        </p:grpSpPr>
        <p:sp>
          <p:nvSpPr>
            <p:cNvPr id="150" name="同心圆 149"/>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51" name="椭圆 150"/>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11" name="组合 151"/>
          <p:cNvGrpSpPr/>
          <p:nvPr/>
        </p:nvGrpSpPr>
        <p:grpSpPr>
          <a:xfrm>
            <a:off x="1943138" y="4706145"/>
            <a:ext cx="962576" cy="962743"/>
            <a:chOff x="304800" y="673100"/>
            <a:chExt cx="4000500" cy="4000500"/>
          </a:xfrm>
          <a:effectLst>
            <a:outerShdw blurRad="444500" dist="254000" dir="8100000" algn="tr" rotWithShape="0">
              <a:prstClr val="black">
                <a:alpha val="50000"/>
              </a:prstClr>
            </a:outerShdw>
          </a:effectLst>
        </p:grpSpPr>
        <p:sp>
          <p:nvSpPr>
            <p:cNvPr id="153" name="同心圆 15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54" name="椭圆 153"/>
            <p:cNvSpPr/>
            <p:nvPr/>
          </p:nvSpPr>
          <p:spPr>
            <a:xfrm>
              <a:off x="392112" y="760412"/>
              <a:ext cx="3825873" cy="3825873"/>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12" name="组合 154"/>
          <p:cNvGrpSpPr/>
          <p:nvPr/>
        </p:nvGrpSpPr>
        <p:grpSpPr>
          <a:xfrm>
            <a:off x="1275194" y="4606645"/>
            <a:ext cx="520102" cy="520192"/>
            <a:chOff x="304800" y="673100"/>
            <a:chExt cx="4000500" cy="4000500"/>
          </a:xfrm>
          <a:effectLst>
            <a:outerShdw blurRad="444500" dist="254000" dir="8100000" algn="tr" rotWithShape="0">
              <a:prstClr val="black">
                <a:alpha val="50000"/>
              </a:prstClr>
            </a:outerShdw>
          </a:effectLst>
        </p:grpSpPr>
        <p:sp>
          <p:nvSpPr>
            <p:cNvPr id="156" name="同心圆 15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57" name="椭圆 156"/>
            <p:cNvSpPr/>
            <p:nvPr/>
          </p:nvSpPr>
          <p:spPr>
            <a:xfrm>
              <a:off x="392112" y="760412"/>
              <a:ext cx="3825874" cy="3825874"/>
            </a:xfrm>
            <a:prstGeom prst="ellipse">
              <a:avLst/>
            </a:prstGeom>
            <a:solidFill>
              <a:srgbClr val="123E61"/>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13" name="组合 157"/>
          <p:cNvGrpSpPr/>
          <p:nvPr/>
        </p:nvGrpSpPr>
        <p:grpSpPr>
          <a:xfrm>
            <a:off x="291078" y="4921760"/>
            <a:ext cx="316822" cy="316877"/>
            <a:chOff x="304800" y="673100"/>
            <a:chExt cx="4000500" cy="4000500"/>
          </a:xfrm>
          <a:effectLst>
            <a:outerShdw blurRad="444500" dist="254000" dir="8100000" algn="tr" rotWithShape="0">
              <a:prstClr val="black">
                <a:alpha val="50000"/>
              </a:prstClr>
            </a:outerShdw>
          </a:effectLst>
        </p:grpSpPr>
        <p:sp>
          <p:nvSpPr>
            <p:cNvPr id="159" name="同心圆 15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60" name="椭圆 159"/>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14" name="组合 160"/>
          <p:cNvGrpSpPr/>
          <p:nvPr/>
        </p:nvGrpSpPr>
        <p:grpSpPr>
          <a:xfrm>
            <a:off x="117144" y="4738452"/>
            <a:ext cx="158410" cy="158438"/>
            <a:chOff x="304800" y="673100"/>
            <a:chExt cx="4000500" cy="4000500"/>
          </a:xfrm>
          <a:effectLst>
            <a:outerShdw blurRad="444500" dist="254000" dir="8100000" algn="tr" rotWithShape="0">
              <a:prstClr val="black">
                <a:alpha val="50000"/>
              </a:prstClr>
            </a:outerShdw>
          </a:effectLst>
        </p:grpSpPr>
        <p:sp>
          <p:nvSpPr>
            <p:cNvPr id="162" name="同心圆 16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63" name="椭圆 162"/>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15" name="组合 164"/>
          <p:cNvGrpSpPr/>
          <p:nvPr/>
        </p:nvGrpSpPr>
        <p:grpSpPr>
          <a:xfrm>
            <a:off x="5618025" y="2993813"/>
            <a:ext cx="143991" cy="144016"/>
            <a:chOff x="4971660" y="1569718"/>
            <a:chExt cx="144016" cy="144016"/>
          </a:xfrm>
          <a:solidFill>
            <a:schemeClr val="accent1"/>
          </a:solidFill>
        </p:grpSpPr>
        <p:sp>
          <p:nvSpPr>
            <p:cNvPr id="166" name="椭圆 165"/>
            <p:cNvSpPr/>
            <p:nvPr/>
          </p:nvSpPr>
          <p:spPr>
            <a:xfrm>
              <a:off x="4971660" y="1569718"/>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accent3">
                    <a:lumMod val="50000"/>
                  </a:schemeClr>
                </a:solidFill>
                <a:latin typeface="微软雅黑" panose="020B0503020204020204" pitchFamily="34" charset="-122"/>
                <a:ea typeface="微软雅黑" panose="020B0503020204020204" pitchFamily="34" charset="-122"/>
                <a:cs typeface="+mn-ea"/>
                <a:sym typeface="+mn-lt"/>
              </a:endParaRPr>
            </a:p>
          </p:txBody>
        </p:sp>
        <p:sp>
          <p:nvSpPr>
            <p:cNvPr id="167" name="椭圆 166"/>
            <p:cNvSpPr/>
            <p:nvPr/>
          </p:nvSpPr>
          <p:spPr>
            <a:xfrm>
              <a:off x="5005748" y="1603806"/>
              <a:ext cx="75840" cy="7584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accent3">
                    <a:lumMod val="50000"/>
                  </a:schemeClr>
                </a:solidFill>
                <a:latin typeface="微软雅黑" panose="020B0503020204020204" pitchFamily="34" charset="-122"/>
                <a:ea typeface="微软雅黑" panose="020B0503020204020204" pitchFamily="34" charset="-122"/>
                <a:cs typeface="+mn-ea"/>
                <a:sym typeface="+mn-lt"/>
              </a:endParaRPr>
            </a:p>
          </p:txBody>
        </p:sp>
      </p:grpSp>
      <p:grpSp>
        <p:nvGrpSpPr>
          <p:cNvPr id="16" name="组合 167"/>
          <p:cNvGrpSpPr/>
          <p:nvPr/>
        </p:nvGrpSpPr>
        <p:grpSpPr>
          <a:xfrm>
            <a:off x="5614194" y="3388647"/>
            <a:ext cx="143991" cy="144016"/>
            <a:chOff x="4971660" y="1569718"/>
            <a:chExt cx="144016" cy="144016"/>
          </a:xfrm>
          <a:solidFill>
            <a:schemeClr val="accent1"/>
          </a:solidFill>
        </p:grpSpPr>
        <p:sp>
          <p:nvSpPr>
            <p:cNvPr id="169" name="椭圆 168"/>
            <p:cNvSpPr/>
            <p:nvPr/>
          </p:nvSpPr>
          <p:spPr>
            <a:xfrm>
              <a:off x="4971660" y="1569718"/>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accent3">
                    <a:lumMod val="50000"/>
                  </a:schemeClr>
                </a:solidFill>
                <a:latin typeface="微软雅黑" panose="020B0503020204020204" pitchFamily="34" charset="-122"/>
                <a:ea typeface="微软雅黑" panose="020B0503020204020204" pitchFamily="34" charset="-122"/>
                <a:cs typeface="+mn-ea"/>
                <a:sym typeface="+mn-lt"/>
              </a:endParaRPr>
            </a:p>
          </p:txBody>
        </p:sp>
        <p:sp>
          <p:nvSpPr>
            <p:cNvPr id="170" name="椭圆 169"/>
            <p:cNvSpPr/>
            <p:nvPr/>
          </p:nvSpPr>
          <p:spPr>
            <a:xfrm>
              <a:off x="5005748" y="1603806"/>
              <a:ext cx="75840" cy="7584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accent3">
                    <a:lumMod val="50000"/>
                  </a:schemeClr>
                </a:solidFill>
                <a:latin typeface="微软雅黑" panose="020B0503020204020204" pitchFamily="34" charset="-122"/>
                <a:ea typeface="微软雅黑" panose="020B0503020204020204" pitchFamily="34" charset="-122"/>
                <a:cs typeface="+mn-ea"/>
                <a:sym typeface="+mn-lt"/>
              </a:endParaRPr>
            </a:p>
          </p:txBody>
        </p:sp>
      </p:grpSp>
      <p:grpSp>
        <p:nvGrpSpPr>
          <p:cNvPr id="17" name="组合 171"/>
          <p:cNvGrpSpPr/>
          <p:nvPr/>
        </p:nvGrpSpPr>
        <p:grpSpPr>
          <a:xfrm>
            <a:off x="5614194" y="3783506"/>
            <a:ext cx="143991" cy="144016"/>
            <a:chOff x="4971660" y="1569718"/>
            <a:chExt cx="144016" cy="144016"/>
          </a:xfrm>
          <a:solidFill>
            <a:schemeClr val="accent1"/>
          </a:solidFill>
        </p:grpSpPr>
        <p:sp>
          <p:nvSpPr>
            <p:cNvPr id="173" name="椭圆 172"/>
            <p:cNvSpPr/>
            <p:nvPr/>
          </p:nvSpPr>
          <p:spPr>
            <a:xfrm>
              <a:off x="4971660" y="1569718"/>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accent3">
                    <a:lumMod val="50000"/>
                  </a:schemeClr>
                </a:solidFill>
                <a:latin typeface="微软雅黑" panose="020B0503020204020204" pitchFamily="34" charset="-122"/>
                <a:ea typeface="微软雅黑" panose="020B0503020204020204" pitchFamily="34" charset="-122"/>
                <a:cs typeface="+mn-ea"/>
                <a:sym typeface="+mn-lt"/>
              </a:endParaRPr>
            </a:p>
          </p:txBody>
        </p:sp>
        <p:sp>
          <p:nvSpPr>
            <p:cNvPr id="174" name="椭圆 173"/>
            <p:cNvSpPr/>
            <p:nvPr/>
          </p:nvSpPr>
          <p:spPr>
            <a:xfrm>
              <a:off x="5005748" y="1603806"/>
              <a:ext cx="75840" cy="7584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accent3">
                    <a:lumMod val="50000"/>
                  </a:schemeClr>
                </a:solidFill>
                <a:latin typeface="微软雅黑" panose="020B0503020204020204" pitchFamily="34" charset="-122"/>
                <a:ea typeface="微软雅黑" panose="020B0503020204020204" pitchFamily="34" charset="-122"/>
                <a:cs typeface="+mn-ea"/>
                <a:sym typeface="+mn-lt"/>
              </a:endParaRPr>
            </a:p>
          </p:txBody>
        </p:sp>
      </p:grpSp>
      <p:sp>
        <p:nvSpPr>
          <p:cNvPr id="187" name="TextBox 186"/>
          <p:cNvSpPr txBox="1"/>
          <p:nvPr/>
        </p:nvSpPr>
        <p:spPr>
          <a:xfrm>
            <a:off x="6072198" y="2786858"/>
            <a:ext cx="2786082" cy="2131343"/>
          </a:xfrm>
          <a:prstGeom prst="rect">
            <a:avLst/>
          </a:prstGeom>
          <a:noFill/>
        </p:spPr>
        <p:txBody>
          <a:bodyPr wrap="square" lIns="68571" tIns="34285" rIns="68571" bIns="34285" rtlCol="0">
            <a:spAutoFit/>
          </a:bodyPr>
          <a:lstStyle/>
          <a:p>
            <a:pPr algn="l">
              <a:lnSpc>
                <a:spcPct val="200000"/>
              </a:lnSpc>
            </a:pPr>
            <a:r>
              <a:rPr lang="zh-CN" altLang="en-US" sz="1300" dirty="0">
                <a:solidFill>
                  <a:schemeClr val="accent3">
                    <a:lumMod val="50000"/>
                  </a:schemeClr>
                </a:solidFill>
                <a:latin typeface="微软雅黑" panose="020B0503020204020204" pitchFamily="34" charset="-122"/>
                <a:ea typeface="微软雅黑" panose="020B0503020204020204" pitchFamily="34" charset="-122"/>
                <a:cs typeface="+mn-ea"/>
                <a:sym typeface="+mn-lt"/>
              </a:rPr>
              <a:t>出口企业出口</a:t>
            </a:r>
            <a:r>
              <a:rPr lang="zh-CN" altLang="en-US" sz="1300" dirty="0" smtClean="0">
                <a:solidFill>
                  <a:schemeClr val="accent3">
                    <a:lumMod val="50000"/>
                  </a:schemeClr>
                </a:solidFill>
                <a:latin typeface="微软雅黑" panose="020B0503020204020204" pitchFamily="34" charset="-122"/>
                <a:ea typeface="微软雅黑" panose="020B0503020204020204" pitchFamily="34" charset="-122"/>
                <a:cs typeface="+mn-ea"/>
                <a:sym typeface="+mn-lt"/>
              </a:rPr>
              <a:t>退税案例介绍</a:t>
            </a:r>
            <a:endParaRPr lang="en-US" altLang="zh-CN" sz="1300" b="0" dirty="0">
              <a:solidFill>
                <a:schemeClr val="accent3">
                  <a:lumMod val="50000"/>
                </a:schemeClr>
              </a:solidFill>
              <a:latin typeface="微软雅黑" panose="020B0503020204020204" pitchFamily="34" charset="-122"/>
              <a:ea typeface="微软雅黑" panose="020B0503020204020204" pitchFamily="34" charset="-122"/>
              <a:cs typeface="+mn-ea"/>
              <a:sym typeface="+mn-lt"/>
            </a:endParaRPr>
          </a:p>
          <a:p>
            <a:pPr>
              <a:lnSpc>
                <a:spcPct val="200000"/>
              </a:lnSpc>
            </a:pPr>
            <a:r>
              <a:rPr lang="zh-CN" altLang="en-US" sz="1300" dirty="0" smtClean="0">
                <a:latin typeface="微软雅黑" panose="020B0503020204020204" pitchFamily="34" charset="-122"/>
                <a:ea typeface="微软雅黑" panose="020B0503020204020204" pitchFamily="34" charset="-122"/>
              </a:rPr>
              <a:t>跨境电商企业所得税核定征收</a:t>
            </a:r>
            <a:endParaRPr lang="en-US" altLang="zh-CN" sz="1300" dirty="0" smtClean="0">
              <a:latin typeface="微软雅黑" panose="020B0503020204020204" pitchFamily="34" charset="-122"/>
              <a:ea typeface="微软雅黑" panose="020B0503020204020204" pitchFamily="34" charset="-122"/>
            </a:endParaRPr>
          </a:p>
          <a:p>
            <a:pPr>
              <a:lnSpc>
                <a:spcPct val="200000"/>
              </a:lnSpc>
            </a:pPr>
            <a:r>
              <a:rPr lang="zh-CN" altLang="en-US" sz="1300" b="0" dirty="0" smtClean="0">
                <a:solidFill>
                  <a:schemeClr val="accent3">
                    <a:lumMod val="50000"/>
                  </a:schemeClr>
                </a:solidFill>
                <a:latin typeface="微软雅黑" panose="020B0503020204020204" pitchFamily="34" charset="-122"/>
                <a:ea typeface="微软雅黑" panose="020B0503020204020204" pitchFamily="34" charset="-122"/>
                <a:cs typeface="+mn-ea"/>
                <a:sym typeface="+mn-lt"/>
              </a:rPr>
              <a:t>出口企业所得税报表</a:t>
            </a:r>
            <a:r>
              <a:rPr lang="zh-CN" altLang="en-US" sz="1300" dirty="0" smtClean="0">
                <a:solidFill>
                  <a:schemeClr val="accent3">
                    <a:lumMod val="50000"/>
                  </a:schemeClr>
                </a:solidFill>
                <a:latin typeface="微软雅黑" panose="020B0503020204020204" pitchFamily="34" charset="-122"/>
                <a:ea typeface="微软雅黑" panose="020B0503020204020204" pitchFamily="34" charset="-122"/>
                <a:cs typeface="+mn-ea"/>
                <a:sym typeface="+mn-lt"/>
              </a:rPr>
              <a:t>填列</a:t>
            </a:r>
            <a:endParaRPr lang="en-US" altLang="zh-CN" sz="1300" b="0" dirty="0">
              <a:solidFill>
                <a:schemeClr val="accent3">
                  <a:lumMod val="50000"/>
                </a:schemeClr>
              </a:solidFill>
              <a:latin typeface="微软雅黑" panose="020B0503020204020204" pitchFamily="34" charset="-122"/>
              <a:ea typeface="微软雅黑" panose="020B0503020204020204" pitchFamily="34" charset="-122"/>
              <a:cs typeface="+mn-ea"/>
              <a:sym typeface="+mn-lt"/>
            </a:endParaRPr>
          </a:p>
          <a:p>
            <a:pPr>
              <a:lnSpc>
                <a:spcPct val="200000"/>
              </a:lnSpc>
            </a:pPr>
            <a:endParaRPr lang="en-US" altLang="zh-CN" sz="1300" b="0" dirty="0">
              <a:solidFill>
                <a:schemeClr val="accent3">
                  <a:lumMod val="50000"/>
                </a:schemeClr>
              </a:solidFill>
              <a:latin typeface="微软雅黑" panose="020B0503020204020204" pitchFamily="34" charset="-122"/>
              <a:ea typeface="微软雅黑" panose="020B0503020204020204" pitchFamily="34" charset="-122"/>
              <a:cs typeface="+mn-ea"/>
              <a:sym typeface="+mn-lt"/>
            </a:endParaRPr>
          </a:p>
          <a:p>
            <a:pPr>
              <a:lnSpc>
                <a:spcPct val="200000"/>
              </a:lnSpc>
            </a:pPr>
            <a:endParaRPr lang="en-US" altLang="zh-CN" sz="1300" b="0" dirty="0">
              <a:solidFill>
                <a:schemeClr val="accent3">
                  <a:lumMod val="50000"/>
                </a:schemeClr>
              </a:solidFill>
              <a:latin typeface="微软雅黑" panose="020B0503020204020204" pitchFamily="34" charset="-122"/>
              <a:ea typeface="微软雅黑" panose="020B0503020204020204" pitchFamily="34" charset="-122"/>
              <a:cs typeface="+mn-ea"/>
              <a:sym typeface="+mn-lt"/>
            </a:endParaRPr>
          </a:p>
        </p:txBody>
      </p:sp>
      <p:sp>
        <p:nvSpPr>
          <p:cNvPr id="72" name="TextBox 71"/>
          <p:cNvSpPr txBox="1"/>
          <p:nvPr/>
        </p:nvSpPr>
        <p:spPr>
          <a:xfrm>
            <a:off x="2318865" y="1443852"/>
            <a:ext cx="488939" cy="1200700"/>
          </a:xfrm>
          <a:prstGeom prst="rect">
            <a:avLst/>
          </a:prstGeom>
          <a:noFill/>
        </p:spPr>
        <p:txBody>
          <a:bodyPr wrap="square" rtlCol="0">
            <a:spAutoFit/>
          </a:bodyPr>
          <a:lstStyle/>
          <a:p>
            <a:pPr algn="ctr"/>
            <a:r>
              <a:rPr lang="en-US" altLang="zh-CN" sz="7200" b="1" dirty="0">
                <a:ln w="18415" cmpd="sng">
                  <a:solidFill>
                    <a:srgbClr val="FFFFFF"/>
                  </a:solidFill>
                  <a:prstDash val="solid"/>
                </a:ln>
                <a:solidFill>
                  <a:schemeClr val="accent1"/>
                </a:solidFill>
                <a:effectLst>
                  <a:outerShdw blurRad="63500" dir="3600000" algn="tl" rotWithShape="0">
                    <a:srgbClr val="000000">
                      <a:alpha val="70000"/>
                    </a:srgbClr>
                  </a:outerShdw>
                </a:effectLst>
                <a:latin typeface="微软雅黑" panose="020B0503020204020204" pitchFamily="34" charset="-122"/>
                <a:ea typeface="微软雅黑" panose="020B0503020204020204" pitchFamily="34" charset="-122"/>
                <a:cs typeface="+mn-ea"/>
                <a:sym typeface="+mn-lt"/>
              </a:rPr>
              <a:t>3</a:t>
            </a:r>
            <a:endParaRPr lang="zh-CN" altLang="en-US" sz="7200" b="1" dirty="0">
              <a:ln w="18415" cmpd="sng">
                <a:solidFill>
                  <a:srgbClr val="FFFFFF"/>
                </a:solidFill>
                <a:prstDash val="solid"/>
              </a:ln>
              <a:solidFill>
                <a:schemeClr val="accent1"/>
              </a:solidFill>
              <a:effectLst>
                <a:outerShdw blurRad="63500" dir="3600000" algn="tl" rotWithShape="0">
                  <a:srgbClr val="000000">
                    <a:alpha val="70000"/>
                  </a:srgbClr>
                </a:outerShdw>
              </a:effectLst>
              <a:latin typeface="微软雅黑" panose="020B0503020204020204" pitchFamily="34" charset="-122"/>
              <a:ea typeface="微软雅黑" panose="020B0503020204020204" pitchFamily="34" charset="-122"/>
              <a:cs typeface="+mn-ea"/>
              <a:sym typeface="+mn-lt"/>
            </a:endParaRPr>
          </a:p>
        </p:txBody>
      </p:sp>
      <p:sp>
        <p:nvSpPr>
          <p:cNvPr id="18" name="页脚占位符 17"/>
          <p:cNvSpPr>
            <a:spLocks noGrp="1"/>
          </p:cNvSpPr>
          <p:nvPr>
            <p:ph type="ftr" sz="quarter" idx="11"/>
          </p:nvPr>
        </p:nvSpPr>
        <p:spPr/>
        <p:txBody>
          <a:bodyPr/>
          <a:p>
            <a:r>
              <a:rPr lang="zh-CN" altLang="en-US"/>
              <a:t>财税-www.caishui.org</a:t>
            </a:r>
            <a:endParaRPr lang="zh-CN" altLang="en-US"/>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17"/>
                                        </p:tgtEl>
                                        <p:attrNameLst>
                                          <p:attrName>style.visibility</p:attrName>
                                        </p:attrNameLst>
                                      </p:cBhvr>
                                      <p:to>
                                        <p:strVal val="visible"/>
                                      </p:to>
                                    </p:set>
                                    <p:anim calcmode="lin" valueType="num">
                                      <p:cBhvr>
                                        <p:cTn id="7" dur="500" fill="hold"/>
                                        <p:tgtEl>
                                          <p:spTgt spid="117"/>
                                        </p:tgtEl>
                                        <p:attrNameLst>
                                          <p:attrName>ppt_w</p:attrName>
                                        </p:attrNameLst>
                                      </p:cBhvr>
                                      <p:tavLst>
                                        <p:tav tm="0">
                                          <p:val>
                                            <p:fltVal val="0"/>
                                          </p:val>
                                        </p:tav>
                                        <p:tav tm="100000">
                                          <p:val>
                                            <p:strVal val="#ppt_w"/>
                                          </p:val>
                                        </p:tav>
                                      </p:tavLst>
                                    </p:anim>
                                    <p:anim calcmode="lin" valueType="num">
                                      <p:cBhvr>
                                        <p:cTn id="8" dur="500" fill="hold"/>
                                        <p:tgtEl>
                                          <p:spTgt spid="117"/>
                                        </p:tgtEl>
                                        <p:attrNameLst>
                                          <p:attrName>ppt_h</p:attrName>
                                        </p:attrNameLst>
                                      </p:cBhvr>
                                      <p:tavLst>
                                        <p:tav tm="0">
                                          <p:val>
                                            <p:fltVal val="0"/>
                                          </p:val>
                                        </p:tav>
                                        <p:tav tm="100000">
                                          <p:val>
                                            <p:strVal val="#ppt_h"/>
                                          </p:val>
                                        </p:tav>
                                      </p:tavLst>
                                    </p:anim>
                                    <p:animEffect transition="in" filter="fade">
                                      <p:cBhvr>
                                        <p:cTn id="9" dur="500"/>
                                        <p:tgtEl>
                                          <p:spTgt spid="117"/>
                                        </p:tgtEl>
                                      </p:cBhvr>
                                    </p:animEffect>
                                  </p:childTnLst>
                                </p:cTn>
                              </p:par>
                              <p:par>
                                <p:cTn id="10" presetID="42" presetClass="entr" presetSubtype="0" fill="hold" nodeType="withEffect">
                                  <p:stCondLst>
                                    <p:cond delay="0"/>
                                  </p:stCondLst>
                                  <p:childTnLst>
                                    <p:set>
                                      <p:cBhvr>
                                        <p:cTn id="11" dur="1" fill="hold">
                                          <p:stCondLst>
                                            <p:cond delay="0"/>
                                          </p:stCondLst>
                                        </p:cTn>
                                        <p:tgtEl>
                                          <p:spTgt spid="118"/>
                                        </p:tgtEl>
                                        <p:attrNameLst>
                                          <p:attrName>style.visibility</p:attrName>
                                        </p:attrNameLst>
                                      </p:cBhvr>
                                      <p:to>
                                        <p:strVal val="visible"/>
                                      </p:to>
                                    </p:set>
                                    <p:animEffect transition="in" filter="fade">
                                      <p:cBhvr>
                                        <p:cTn id="12" dur="500"/>
                                        <p:tgtEl>
                                          <p:spTgt spid="118"/>
                                        </p:tgtEl>
                                      </p:cBhvr>
                                    </p:animEffect>
                                    <p:anim calcmode="lin" valueType="num">
                                      <p:cBhvr>
                                        <p:cTn id="13" dur="500" fill="hold"/>
                                        <p:tgtEl>
                                          <p:spTgt spid="118"/>
                                        </p:tgtEl>
                                        <p:attrNameLst>
                                          <p:attrName>ppt_x</p:attrName>
                                        </p:attrNameLst>
                                      </p:cBhvr>
                                      <p:tavLst>
                                        <p:tav tm="0">
                                          <p:val>
                                            <p:strVal val="#ppt_x"/>
                                          </p:val>
                                        </p:tav>
                                        <p:tav tm="100000">
                                          <p:val>
                                            <p:strVal val="#ppt_x"/>
                                          </p:val>
                                        </p:tav>
                                      </p:tavLst>
                                    </p:anim>
                                    <p:anim calcmode="lin" valueType="num">
                                      <p:cBhvr>
                                        <p:cTn id="14" dur="500" fill="hold"/>
                                        <p:tgtEl>
                                          <p:spTgt spid="118"/>
                                        </p:tgtEl>
                                        <p:attrNameLst>
                                          <p:attrName>ppt_y</p:attrName>
                                        </p:attrNameLst>
                                      </p:cBhvr>
                                      <p:tavLst>
                                        <p:tav tm="0">
                                          <p:val>
                                            <p:strVal val="#ppt_y+.1"/>
                                          </p:val>
                                        </p:tav>
                                        <p:tav tm="100000">
                                          <p:val>
                                            <p:strVal val="#ppt_y"/>
                                          </p:val>
                                        </p:tav>
                                      </p:tavLst>
                                    </p:anim>
                                  </p:childTnLst>
                                </p:cTn>
                              </p:par>
                            </p:childTnLst>
                          </p:cTn>
                        </p:par>
                        <p:par>
                          <p:cTn id="15" fill="hold">
                            <p:stCondLst>
                              <p:cond delay="500"/>
                            </p:stCondLst>
                            <p:childTnLst>
                              <p:par>
                                <p:cTn id="16" presetID="31" presetClass="entr" presetSubtype="0" fill="hold" grpId="0" nodeType="afterEffect">
                                  <p:stCondLst>
                                    <p:cond delay="0"/>
                                  </p:stCondLst>
                                  <p:childTnLst>
                                    <p:set>
                                      <p:cBhvr>
                                        <p:cTn id="17" dur="1" fill="hold">
                                          <p:stCondLst>
                                            <p:cond delay="0"/>
                                          </p:stCondLst>
                                        </p:cTn>
                                        <p:tgtEl>
                                          <p:spTgt spid="72"/>
                                        </p:tgtEl>
                                        <p:attrNameLst>
                                          <p:attrName>style.visibility</p:attrName>
                                        </p:attrNameLst>
                                      </p:cBhvr>
                                      <p:to>
                                        <p:strVal val="visible"/>
                                      </p:to>
                                    </p:set>
                                    <p:anim calcmode="lin" valueType="num">
                                      <p:cBhvr>
                                        <p:cTn id="18" dur="500" fill="hold"/>
                                        <p:tgtEl>
                                          <p:spTgt spid="72"/>
                                        </p:tgtEl>
                                        <p:attrNameLst>
                                          <p:attrName>ppt_w</p:attrName>
                                        </p:attrNameLst>
                                      </p:cBhvr>
                                      <p:tavLst>
                                        <p:tav tm="0">
                                          <p:val>
                                            <p:fltVal val="0"/>
                                          </p:val>
                                        </p:tav>
                                        <p:tav tm="100000">
                                          <p:val>
                                            <p:strVal val="#ppt_w"/>
                                          </p:val>
                                        </p:tav>
                                      </p:tavLst>
                                    </p:anim>
                                    <p:anim calcmode="lin" valueType="num">
                                      <p:cBhvr>
                                        <p:cTn id="19" dur="500" fill="hold"/>
                                        <p:tgtEl>
                                          <p:spTgt spid="72"/>
                                        </p:tgtEl>
                                        <p:attrNameLst>
                                          <p:attrName>ppt_h</p:attrName>
                                        </p:attrNameLst>
                                      </p:cBhvr>
                                      <p:tavLst>
                                        <p:tav tm="0">
                                          <p:val>
                                            <p:fltVal val="0"/>
                                          </p:val>
                                        </p:tav>
                                        <p:tav tm="100000">
                                          <p:val>
                                            <p:strVal val="#ppt_h"/>
                                          </p:val>
                                        </p:tav>
                                      </p:tavLst>
                                    </p:anim>
                                    <p:anim calcmode="lin" valueType="num">
                                      <p:cBhvr>
                                        <p:cTn id="20" dur="500" fill="hold"/>
                                        <p:tgtEl>
                                          <p:spTgt spid="72"/>
                                        </p:tgtEl>
                                        <p:attrNameLst>
                                          <p:attrName>style.rotation</p:attrName>
                                        </p:attrNameLst>
                                      </p:cBhvr>
                                      <p:tavLst>
                                        <p:tav tm="0">
                                          <p:val>
                                            <p:fltVal val="90"/>
                                          </p:val>
                                        </p:tav>
                                        <p:tav tm="100000">
                                          <p:val>
                                            <p:fltVal val="0"/>
                                          </p:val>
                                        </p:tav>
                                      </p:tavLst>
                                    </p:anim>
                                    <p:animEffect transition="in" filter="fade">
                                      <p:cBhvr>
                                        <p:cTn id="21" dur="500"/>
                                        <p:tgtEl>
                                          <p:spTgt spid="72"/>
                                        </p:tgtEl>
                                      </p:cBhvr>
                                    </p:animEffect>
                                  </p:childTnLst>
                                </p:cTn>
                              </p:par>
                              <p:par>
                                <p:cTn id="22" presetID="22" presetClass="entr" presetSubtype="8" fill="hold" grpId="0" nodeType="withEffect">
                                  <p:stCondLst>
                                    <p:cond delay="400"/>
                                  </p:stCondLst>
                                  <p:childTnLst>
                                    <p:set>
                                      <p:cBhvr>
                                        <p:cTn id="23" dur="1" fill="hold">
                                          <p:stCondLst>
                                            <p:cond delay="0"/>
                                          </p:stCondLst>
                                        </p:cTn>
                                        <p:tgtEl>
                                          <p:spTgt spid="123"/>
                                        </p:tgtEl>
                                        <p:attrNameLst>
                                          <p:attrName>style.visibility</p:attrName>
                                        </p:attrNameLst>
                                      </p:cBhvr>
                                      <p:to>
                                        <p:strVal val="visible"/>
                                      </p:to>
                                    </p:set>
                                    <p:animEffect transition="in" filter="wipe(left)">
                                      <p:cBhvr>
                                        <p:cTn id="24" dur="700"/>
                                        <p:tgtEl>
                                          <p:spTgt spid="123"/>
                                        </p:tgtEl>
                                      </p:cBhvr>
                                    </p:animEffect>
                                  </p:childTnLst>
                                </p:cTn>
                              </p:par>
                              <p:par>
                                <p:cTn id="25" presetID="22" presetClass="entr" presetSubtype="8" fill="hold" grpId="0" nodeType="withEffect">
                                  <p:stCondLst>
                                    <p:cond delay="400"/>
                                  </p:stCondLst>
                                  <p:childTnLst>
                                    <p:set>
                                      <p:cBhvr>
                                        <p:cTn id="26" dur="1" fill="hold">
                                          <p:stCondLst>
                                            <p:cond delay="0"/>
                                          </p:stCondLst>
                                        </p:cTn>
                                        <p:tgtEl>
                                          <p:spTgt spid="124"/>
                                        </p:tgtEl>
                                        <p:attrNameLst>
                                          <p:attrName>style.visibility</p:attrName>
                                        </p:attrNameLst>
                                      </p:cBhvr>
                                      <p:to>
                                        <p:strVal val="visible"/>
                                      </p:to>
                                    </p:set>
                                    <p:animEffect transition="in" filter="wipe(left)">
                                      <p:cBhvr>
                                        <p:cTn id="27" dur="700"/>
                                        <p:tgtEl>
                                          <p:spTgt spid="124"/>
                                        </p:tgtEl>
                                      </p:cBhvr>
                                    </p:animEffect>
                                  </p:childTnLst>
                                </p:cTn>
                              </p:par>
                            </p:childTnLst>
                          </p:cTn>
                        </p:par>
                        <p:par>
                          <p:cTn id="28" fill="hold">
                            <p:stCondLst>
                              <p:cond delay="1000"/>
                            </p:stCondLst>
                            <p:childTnLst>
                              <p:par>
                                <p:cTn id="29" presetID="23" presetClass="entr" presetSubtype="528" fill="hold" nodeType="after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p:cTn id="31" dur="500" fill="hold"/>
                                        <p:tgtEl>
                                          <p:spTgt spid="2"/>
                                        </p:tgtEl>
                                        <p:attrNameLst>
                                          <p:attrName>ppt_w</p:attrName>
                                        </p:attrNameLst>
                                      </p:cBhvr>
                                      <p:tavLst>
                                        <p:tav tm="0">
                                          <p:val>
                                            <p:fltVal val="0"/>
                                          </p:val>
                                        </p:tav>
                                        <p:tav tm="100000">
                                          <p:val>
                                            <p:strVal val="#ppt_w"/>
                                          </p:val>
                                        </p:tav>
                                      </p:tavLst>
                                    </p:anim>
                                    <p:anim calcmode="lin" valueType="num">
                                      <p:cBhvr>
                                        <p:cTn id="32" dur="500" fill="hold"/>
                                        <p:tgtEl>
                                          <p:spTgt spid="2"/>
                                        </p:tgtEl>
                                        <p:attrNameLst>
                                          <p:attrName>ppt_h</p:attrName>
                                        </p:attrNameLst>
                                      </p:cBhvr>
                                      <p:tavLst>
                                        <p:tav tm="0">
                                          <p:val>
                                            <p:fltVal val="0"/>
                                          </p:val>
                                        </p:tav>
                                        <p:tav tm="100000">
                                          <p:val>
                                            <p:strVal val="#ppt_h"/>
                                          </p:val>
                                        </p:tav>
                                      </p:tavLst>
                                    </p:anim>
                                    <p:anim calcmode="lin" valueType="num">
                                      <p:cBhvr>
                                        <p:cTn id="33" dur="500" fill="hold"/>
                                        <p:tgtEl>
                                          <p:spTgt spid="2"/>
                                        </p:tgtEl>
                                        <p:attrNameLst>
                                          <p:attrName>ppt_x</p:attrName>
                                        </p:attrNameLst>
                                      </p:cBhvr>
                                      <p:tavLst>
                                        <p:tav tm="0">
                                          <p:val>
                                            <p:fltVal val="0.5"/>
                                          </p:val>
                                        </p:tav>
                                        <p:tav tm="100000">
                                          <p:val>
                                            <p:strVal val="#ppt_x"/>
                                          </p:val>
                                        </p:tav>
                                      </p:tavLst>
                                    </p:anim>
                                    <p:anim calcmode="lin" valueType="num">
                                      <p:cBhvr>
                                        <p:cTn id="34" dur="500" fill="hold"/>
                                        <p:tgtEl>
                                          <p:spTgt spid="2"/>
                                        </p:tgtEl>
                                        <p:attrNameLst>
                                          <p:attrName>ppt_y</p:attrName>
                                        </p:attrNameLst>
                                      </p:cBhvr>
                                      <p:tavLst>
                                        <p:tav tm="0">
                                          <p:val>
                                            <p:fltVal val="0.5"/>
                                          </p:val>
                                        </p:tav>
                                        <p:tav tm="100000">
                                          <p:val>
                                            <p:strVal val="#ppt_y"/>
                                          </p:val>
                                        </p:tav>
                                      </p:tavLst>
                                    </p:anim>
                                  </p:childTnLst>
                                </p:cTn>
                              </p:par>
                              <p:par>
                                <p:cTn id="35" presetID="23" presetClass="entr" presetSubtype="528" fill="hold" nodeType="withEffect">
                                  <p:stCondLst>
                                    <p:cond delay="300"/>
                                  </p:stCondLst>
                                  <p:childTnLst>
                                    <p:set>
                                      <p:cBhvr>
                                        <p:cTn id="36" dur="1" fill="hold">
                                          <p:stCondLst>
                                            <p:cond delay="0"/>
                                          </p:stCondLst>
                                        </p:cTn>
                                        <p:tgtEl>
                                          <p:spTgt spid="3"/>
                                        </p:tgtEl>
                                        <p:attrNameLst>
                                          <p:attrName>style.visibility</p:attrName>
                                        </p:attrNameLst>
                                      </p:cBhvr>
                                      <p:to>
                                        <p:strVal val="visible"/>
                                      </p:to>
                                    </p:set>
                                    <p:anim calcmode="lin" valueType="num">
                                      <p:cBhvr>
                                        <p:cTn id="37" dur="500" fill="hold"/>
                                        <p:tgtEl>
                                          <p:spTgt spid="3"/>
                                        </p:tgtEl>
                                        <p:attrNameLst>
                                          <p:attrName>ppt_w</p:attrName>
                                        </p:attrNameLst>
                                      </p:cBhvr>
                                      <p:tavLst>
                                        <p:tav tm="0">
                                          <p:val>
                                            <p:fltVal val="0"/>
                                          </p:val>
                                        </p:tav>
                                        <p:tav tm="100000">
                                          <p:val>
                                            <p:strVal val="#ppt_w"/>
                                          </p:val>
                                        </p:tav>
                                      </p:tavLst>
                                    </p:anim>
                                    <p:anim calcmode="lin" valueType="num">
                                      <p:cBhvr>
                                        <p:cTn id="38" dur="500" fill="hold"/>
                                        <p:tgtEl>
                                          <p:spTgt spid="3"/>
                                        </p:tgtEl>
                                        <p:attrNameLst>
                                          <p:attrName>ppt_h</p:attrName>
                                        </p:attrNameLst>
                                      </p:cBhvr>
                                      <p:tavLst>
                                        <p:tav tm="0">
                                          <p:val>
                                            <p:fltVal val="0"/>
                                          </p:val>
                                        </p:tav>
                                        <p:tav tm="100000">
                                          <p:val>
                                            <p:strVal val="#ppt_h"/>
                                          </p:val>
                                        </p:tav>
                                      </p:tavLst>
                                    </p:anim>
                                    <p:anim calcmode="lin" valueType="num">
                                      <p:cBhvr>
                                        <p:cTn id="39" dur="500" fill="hold"/>
                                        <p:tgtEl>
                                          <p:spTgt spid="3"/>
                                        </p:tgtEl>
                                        <p:attrNameLst>
                                          <p:attrName>ppt_x</p:attrName>
                                        </p:attrNameLst>
                                      </p:cBhvr>
                                      <p:tavLst>
                                        <p:tav tm="0">
                                          <p:val>
                                            <p:fltVal val="0.5"/>
                                          </p:val>
                                        </p:tav>
                                        <p:tav tm="100000">
                                          <p:val>
                                            <p:strVal val="#ppt_x"/>
                                          </p:val>
                                        </p:tav>
                                      </p:tavLst>
                                    </p:anim>
                                    <p:anim calcmode="lin" valueType="num">
                                      <p:cBhvr>
                                        <p:cTn id="40" dur="500" fill="hold"/>
                                        <p:tgtEl>
                                          <p:spTgt spid="3"/>
                                        </p:tgtEl>
                                        <p:attrNameLst>
                                          <p:attrName>ppt_y</p:attrName>
                                        </p:attrNameLst>
                                      </p:cBhvr>
                                      <p:tavLst>
                                        <p:tav tm="0">
                                          <p:val>
                                            <p:fltVal val="0.5"/>
                                          </p:val>
                                        </p:tav>
                                        <p:tav tm="100000">
                                          <p:val>
                                            <p:strVal val="#ppt_y"/>
                                          </p:val>
                                        </p:tav>
                                      </p:tavLst>
                                    </p:anim>
                                  </p:childTnLst>
                                </p:cTn>
                              </p:par>
                              <p:par>
                                <p:cTn id="41" presetID="23" presetClass="entr" presetSubtype="528" fill="hold" nodeType="withEffect">
                                  <p:stCondLst>
                                    <p:cond delay="700"/>
                                  </p:stCondLst>
                                  <p:childTnLst>
                                    <p:set>
                                      <p:cBhvr>
                                        <p:cTn id="42" dur="1" fill="hold">
                                          <p:stCondLst>
                                            <p:cond delay="0"/>
                                          </p:stCondLst>
                                        </p:cTn>
                                        <p:tgtEl>
                                          <p:spTgt spid="4"/>
                                        </p:tgtEl>
                                        <p:attrNameLst>
                                          <p:attrName>style.visibility</p:attrName>
                                        </p:attrNameLst>
                                      </p:cBhvr>
                                      <p:to>
                                        <p:strVal val="visible"/>
                                      </p:to>
                                    </p:set>
                                    <p:anim calcmode="lin" valueType="num">
                                      <p:cBhvr>
                                        <p:cTn id="43" dur="500" fill="hold"/>
                                        <p:tgtEl>
                                          <p:spTgt spid="4"/>
                                        </p:tgtEl>
                                        <p:attrNameLst>
                                          <p:attrName>ppt_w</p:attrName>
                                        </p:attrNameLst>
                                      </p:cBhvr>
                                      <p:tavLst>
                                        <p:tav tm="0">
                                          <p:val>
                                            <p:fltVal val="0"/>
                                          </p:val>
                                        </p:tav>
                                        <p:tav tm="100000">
                                          <p:val>
                                            <p:strVal val="#ppt_w"/>
                                          </p:val>
                                        </p:tav>
                                      </p:tavLst>
                                    </p:anim>
                                    <p:anim calcmode="lin" valueType="num">
                                      <p:cBhvr>
                                        <p:cTn id="44" dur="500" fill="hold"/>
                                        <p:tgtEl>
                                          <p:spTgt spid="4"/>
                                        </p:tgtEl>
                                        <p:attrNameLst>
                                          <p:attrName>ppt_h</p:attrName>
                                        </p:attrNameLst>
                                      </p:cBhvr>
                                      <p:tavLst>
                                        <p:tav tm="0">
                                          <p:val>
                                            <p:fltVal val="0"/>
                                          </p:val>
                                        </p:tav>
                                        <p:tav tm="100000">
                                          <p:val>
                                            <p:strVal val="#ppt_h"/>
                                          </p:val>
                                        </p:tav>
                                      </p:tavLst>
                                    </p:anim>
                                    <p:anim calcmode="lin" valueType="num">
                                      <p:cBhvr>
                                        <p:cTn id="45" dur="500" fill="hold"/>
                                        <p:tgtEl>
                                          <p:spTgt spid="4"/>
                                        </p:tgtEl>
                                        <p:attrNameLst>
                                          <p:attrName>ppt_x</p:attrName>
                                        </p:attrNameLst>
                                      </p:cBhvr>
                                      <p:tavLst>
                                        <p:tav tm="0">
                                          <p:val>
                                            <p:fltVal val="0.5"/>
                                          </p:val>
                                        </p:tav>
                                        <p:tav tm="100000">
                                          <p:val>
                                            <p:strVal val="#ppt_x"/>
                                          </p:val>
                                        </p:tav>
                                      </p:tavLst>
                                    </p:anim>
                                    <p:anim calcmode="lin" valueType="num">
                                      <p:cBhvr>
                                        <p:cTn id="46" dur="500" fill="hold"/>
                                        <p:tgtEl>
                                          <p:spTgt spid="4"/>
                                        </p:tgtEl>
                                        <p:attrNameLst>
                                          <p:attrName>ppt_y</p:attrName>
                                        </p:attrNameLst>
                                      </p:cBhvr>
                                      <p:tavLst>
                                        <p:tav tm="0">
                                          <p:val>
                                            <p:fltVal val="0.5"/>
                                          </p:val>
                                        </p:tav>
                                        <p:tav tm="100000">
                                          <p:val>
                                            <p:strVal val="#ppt_y"/>
                                          </p:val>
                                        </p:tav>
                                      </p:tavLst>
                                    </p:anim>
                                  </p:childTnLst>
                                </p:cTn>
                              </p:par>
                              <p:par>
                                <p:cTn id="47" presetID="23" presetClass="entr" presetSubtype="528" fill="hold" nodeType="withEffect">
                                  <p:stCondLst>
                                    <p:cond delay="300"/>
                                  </p:stCondLst>
                                  <p:childTnLst>
                                    <p:set>
                                      <p:cBhvr>
                                        <p:cTn id="48" dur="1" fill="hold">
                                          <p:stCondLst>
                                            <p:cond delay="0"/>
                                          </p:stCondLst>
                                        </p:cTn>
                                        <p:tgtEl>
                                          <p:spTgt spid="5"/>
                                        </p:tgtEl>
                                        <p:attrNameLst>
                                          <p:attrName>style.visibility</p:attrName>
                                        </p:attrNameLst>
                                      </p:cBhvr>
                                      <p:to>
                                        <p:strVal val="visible"/>
                                      </p:to>
                                    </p:set>
                                    <p:anim calcmode="lin" valueType="num">
                                      <p:cBhvr>
                                        <p:cTn id="49" dur="500" fill="hold"/>
                                        <p:tgtEl>
                                          <p:spTgt spid="5"/>
                                        </p:tgtEl>
                                        <p:attrNameLst>
                                          <p:attrName>ppt_w</p:attrName>
                                        </p:attrNameLst>
                                      </p:cBhvr>
                                      <p:tavLst>
                                        <p:tav tm="0">
                                          <p:val>
                                            <p:fltVal val="0"/>
                                          </p:val>
                                        </p:tav>
                                        <p:tav tm="100000">
                                          <p:val>
                                            <p:strVal val="#ppt_w"/>
                                          </p:val>
                                        </p:tav>
                                      </p:tavLst>
                                    </p:anim>
                                    <p:anim calcmode="lin" valueType="num">
                                      <p:cBhvr>
                                        <p:cTn id="50" dur="500" fill="hold"/>
                                        <p:tgtEl>
                                          <p:spTgt spid="5"/>
                                        </p:tgtEl>
                                        <p:attrNameLst>
                                          <p:attrName>ppt_h</p:attrName>
                                        </p:attrNameLst>
                                      </p:cBhvr>
                                      <p:tavLst>
                                        <p:tav tm="0">
                                          <p:val>
                                            <p:fltVal val="0"/>
                                          </p:val>
                                        </p:tav>
                                        <p:tav tm="100000">
                                          <p:val>
                                            <p:strVal val="#ppt_h"/>
                                          </p:val>
                                        </p:tav>
                                      </p:tavLst>
                                    </p:anim>
                                    <p:anim calcmode="lin" valueType="num">
                                      <p:cBhvr>
                                        <p:cTn id="51" dur="500" fill="hold"/>
                                        <p:tgtEl>
                                          <p:spTgt spid="5"/>
                                        </p:tgtEl>
                                        <p:attrNameLst>
                                          <p:attrName>ppt_x</p:attrName>
                                        </p:attrNameLst>
                                      </p:cBhvr>
                                      <p:tavLst>
                                        <p:tav tm="0">
                                          <p:val>
                                            <p:fltVal val="0.5"/>
                                          </p:val>
                                        </p:tav>
                                        <p:tav tm="100000">
                                          <p:val>
                                            <p:strVal val="#ppt_x"/>
                                          </p:val>
                                        </p:tav>
                                      </p:tavLst>
                                    </p:anim>
                                    <p:anim calcmode="lin" valueType="num">
                                      <p:cBhvr>
                                        <p:cTn id="52" dur="500" fill="hold"/>
                                        <p:tgtEl>
                                          <p:spTgt spid="5"/>
                                        </p:tgtEl>
                                        <p:attrNameLst>
                                          <p:attrName>ppt_y</p:attrName>
                                        </p:attrNameLst>
                                      </p:cBhvr>
                                      <p:tavLst>
                                        <p:tav tm="0">
                                          <p:val>
                                            <p:fltVal val="0.5"/>
                                          </p:val>
                                        </p:tav>
                                        <p:tav tm="100000">
                                          <p:val>
                                            <p:strVal val="#ppt_y"/>
                                          </p:val>
                                        </p:tav>
                                      </p:tavLst>
                                    </p:anim>
                                  </p:childTnLst>
                                </p:cTn>
                              </p:par>
                              <p:par>
                                <p:cTn id="53" presetID="23" presetClass="entr" presetSubtype="528" fill="hold" nodeType="withEffect">
                                  <p:stCondLst>
                                    <p:cond delay="100"/>
                                  </p:stCondLst>
                                  <p:childTnLst>
                                    <p:set>
                                      <p:cBhvr>
                                        <p:cTn id="54" dur="1" fill="hold">
                                          <p:stCondLst>
                                            <p:cond delay="0"/>
                                          </p:stCondLst>
                                        </p:cTn>
                                        <p:tgtEl>
                                          <p:spTgt spid="6"/>
                                        </p:tgtEl>
                                        <p:attrNameLst>
                                          <p:attrName>style.visibility</p:attrName>
                                        </p:attrNameLst>
                                      </p:cBhvr>
                                      <p:to>
                                        <p:strVal val="visible"/>
                                      </p:to>
                                    </p:set>
                                    <p:anim calcmode="lin" valueType="num">
                                      <p:cBhvr>
                                        <p:cTn id="55" dur="500" fill="hold"/>
                                        <p:tgtEl>
                                          <p:spTgt spid="6"/>
                                        </p:tgtEl>
                                        <p:attrNameLst>
                                          <p:attrName>ppt_w</p:attrName>
                                        </p:attrNameLst>
                                      </p:cBhvr>
                                      <p:tavLst>
                                        <p:tav tm="0">
                                          <p:val>
                                            <p:fltVal val="0"/>
                                          </p:val>
                                        </p:tav>
                                        <p:tav tm="100000">
                                          <p:val>
                                            <p:strVal val="#ppt_w"/>
                                          </p:val>
                                        </p:tav>
                                      </p:tavLst>
                                    </p:anim>
                                    <p:anim calcmode="lin" valueType="num">
                                      <p:cBhvr>
                                        <p:cTn id="56" dur="500" fill="hold"/>
                                        <p:tgtEl>
                                          <p:spTgt spid="6"/>
                                        </p:tgtEl>
                                        <p:attrNameLst>
                                          <p:attrName>ppt_h</p:attrName>
                                        </p:attrNameLst>
                                      </p:cBhvr>
                                      <p:tavLst>
                                        <p:tav tm="0">
                                          <p:val>
                                            <p:fltVal val="0"/>
                                          </p:val>
                                        </p:tav>
                                        <p:tav tm="100000">
                                          <p:val>
                                            <p:strVal val="#ppt_h"/>
                                          </p:val>
                                        </p:tav>
                                      </p:tavLst>
                                    </p:anim>
                                    <p:anim calcmode="lin" valueType="num">
                                      <p:cBhvr>
                                        <p:cTn id="57" dur="500" fill="hold"/>
                                        <p:tgtEl>
                                          <p:spTgt spid="6"/>
                                        </p:tgtEl>
                                        <p:attrNameLst>
                                          <p:attrName>ppt_x</p:attrName>
                                        </p:attrNameLst>
                                      </p:cBhvr>
                                      <p:tavLst>
                                        <p:tav tm="0">
                                          <p:val>
                                            <p:fltVal val="0.5"/>
                                          </p:val>
                                        </p:tav>
                                        <p:tav tm="100000">
                                          <p:val>
                                            <p:strVal val="#ppt_x"/>
                                          </p:val>
                                        </p:tav>
                                      </p:tavLst>
                                    </p:anim>
                                    <p:anim calcmode="lin" valueType="num">
                                      <p:cBhvr>
                                        <p:cTn id="58" dur="500" fill="hold"/>
                                        <p:tgtEl>
                                          <p:spTgt spid="6"/>
                                        </p:tgtEl>
                                        <p:attrNameLst>
                                          <p:attrName>ppt_y</p:attrName>
                                        </p:attrNameLst>
                                      </p:cBhvr>
                                      <p:tavLst>
                                        <p:tav tm="0">
                                          <p:val>
                                            <p:fltVal val="0.5"/>
                                          </p:val>
                                        </p:tav>
                                        <p:tav tm="100000">
                                          <p:val>
                                            <p:strVal val="#ppt_y"/>
                                          </p:val>
                                        </p:tav>
                                      </p:tavLst>
                                    </p:anim>
                                  </p:childTnLst>
                                </p:cTn>
                              </p:par>
                              <p:par>
                                <p:cTn id="59" presetID="23" presetClass="entr" presetSubtype="528" fill="hold" nodeType="withEffect">
                                  <p:stCondLst>
                                    <p:cond delay="600"/>
                                  </p:stCondLst>
                                  <p:childTnLst>
                                    <p:set>
                                      <p:cBhvr>
                                        <p:cTn id="60" dur="1" fill="hold">
                                          <p:stCondLst>
                                            <p:cond delay="0"/>
                                          </p:stCondLst>
                                        </p:cTn>
                                        <p:tgtEl>
                                          <p:spTgt spid="7"/>
                                        </p:tgtEl>
                                        <p:attrNameLst>
                                          <p:attrName>style.visibility</p:attrName>
                                        </p:attrNameLst>
                                      </p:cBhvr>
                                      <p:to>
                                        <p:strVal val="visible"/>
                                      </p:to>
                                    </p:set>
                                    <p:anim calcmode="lin" valueType="num">
                                      <p:cBhvr>
                                        <p:cTn id="61" dur="500" fill="hold"/>
                                        <p:tgtEl>
                                          <p:spTgt spid="7"/>
                                        </p:tgtEl>
                                        <p:attrNameLst>
                                          <p:attrName>ppt_w</p:attrName>
                                        </p:attrNameLst>
                                      </p:cBhvr>
                                      <p:tavLst>
                                        <p:tav tm="0">
                                          <p:val>
                                            <p:fltVal val="0"/>
                                          </p:val>
                                        </p:tav>
                                        <p:tav tm="100000">
                                          <p:val>
                                            <p:strVal val="#ppt_w"/>
                                          </p:val>
                                        </p:tav>
                                      </p:tavLst>
                                    </p:anim>
                                    <p:anim calcmode="lin" valueType="num">
                                      <p:cBhvr>
                                        <p:cTn id="62" dur="500" fill="hold"/>
                                        <p:tgtEl>
                                          <p:spTgt spid="7"/>
                                        </p:tgtEl>
                                        <p:attrNameLst>
                                          <p:attrName>ppt_h</p:attrName>
                                        </p:attrNameLst>
                                      </p:cBhvr>
                                      <p:tavLst>
                                        <p:tav tm="0">
                                          <p:val>
                                            <p:fltVal val="0"/>
                                          </p:val>
                                        </p:tav>
                                        <p:tav tm="100000">
                                          <p:val>
                                            <p:strVal val="#ppt_h"/>
                                          </p:val>
                                        </p:tav>
                                      </p:tavLst>
                                    </p:anim>
                                    <p:anim calcmode="lin" valueType="num">
                                      <p:cBhvr>
                                        <p:cTn id="63" dur="500" fill="hold"/>
                                        <p:tgtEl>
                                          <p:spTgt spid="7"/>
                                        </p:tgtEl>
                                        <p:attrNameLst>
                                          <p:attrName>ppt_x</p:attrName>
                                        </p:attrNameLst>
                                      </p:cBhvr>
                                      <p:tavLst>
                                        <p:tav tm="0">
                                          <p:val>
                                            <p:fltVal val="0.5"/>
                                          </p:val>
                                        </p:tav>
                                        <p:tav tm="100000">
                                          <p:val>
                                            <p:strVal val="#ppt_x"/>
                                          </p:val>
                                        </p:tav>
                                      </p:tavLst>
                                    </p:anim>
                                    <p:anim calcmode="lin" valueType="num">
                                      <p:cBhvr>
                                        <p:cTn id="64" dur="500" fill="hold"/>
                                        <p:tgtEl>
                                          <p:spTgt spid="7"/>
                                        </p:tgtEl>
                                        <p:attrNameLst>
                                          <p:attrName>ppt_y</p:attrName>
                                        </p:attrNameLst>
                                      </p:cBhvr>
                                      <p:tavLst>
                                        <p:tav tm="0">
                                          <p:val>
                                            <p:fltVal val="0.5"/>
                                          </p:val>
                                        </p:tav>
                                        <p:tav tm="100000">
                                          <p:val>
                                            <p:strVal val="#ppt_y"/>
                                          </p:val>
                                        </p:tav>
                                      </p:tavLst>
                                    </p:anim>
                                  </p:childTnLst>
                                </p:cTn>
                              </p:par>
                              <p:par>
                                <p:cTn id="65" presetID="23" presetClass="entr" presetSubtype="528" fill="hold" nodeType="withEffect">
                                  <p:stCondLst>
                                    <p:cond delay="300"/>
                                  </p:stCondLst>
                                  <p:childTnLst>
                                    <p:set>
                                      <p:cBhvr>
                                        <p:cTn id="66" dur="1" fill="hold">
                                          <p:stCondLst>
                                            <p:cond delay="0"/>
                                          </p:stCondLst>
                                        </p:cTn>
                                        <p:tgtEl>
                                          <p:spTgt spid="8"/>
                                        </p:tgtEl>
                                        <p:attrNameLst>
                                          <p:attrName>style.visibility</p:attrName>
                                        </p:attrNameLst>
                                      </p:cBhvr>
                                      <p:to>
                                        <p:strVal val="visible"/>
                                      </p:to>
                                    </p:set>
                                    <p:anim calcmode="lin" valueType="num">
                                      <p:cBhvr>
                                        <p:cTn id="67" dur="500" fill="hold"/>
                                        <p:tgtEl>
                                          <p:spTgt spid="8"/>
                                        </p:tgtEl>
                                        <p:attrNameLst>
                                          <p:attrName>ppt_w</p:attrName>
                                        </p:attrNameLst>
                                      </p:cBhvr>
                                      <p:tavLst>
                                        <p:tav tm="0">
                                          <p:val>
                                            <p:fltVal val="0"/>
                                          </p:val>
                                        </p:tav>
                                        <p:tav tm="100000">
                                          <p:val>
                                            <p:strVal val="#ppt_w"/>
                                          </p:val>
                                        </p:tav>
                                      </p:tavLst>
                                    </p:anim>
                                    <p:anim calcmode="lin" valueType="num">
                                      <p:cBhvr>
                                        <p:cTn id="68" dur="500" fill="hold"/>
                                        <p:tgtEl>
                                          <p:spTgt spid="8"/>
                                        </p:tgtEl>
                                        <p:attrNameLst>
                                          <p:attrName>ppt_h</p:attrName>
                                        </p:attrNameLst>
                                      </p:cBhvr>
                                      <p:tavLst>
                                        <p:tav tm="0">
                                          <p:val>
                                            <p:fltVal val="0"/>
                                          </p:val>
                                        </p:tav>
                                        <p:tav tm="100000">
                                          <p:val>
                                            <p:strVal val="#ppt_h"/>
                                          </p:val>
                                        </p:tav>
                                      </p:tavLst>
                                    </p:anim>
                                    <p:anim calcmode="lin" valueType="num">
                                      <p:cBhvr>
                                        <p:cTn id="69" dur="500" fill="hold"/>
                                        <p:tgtEl>
                                          <p:spTgt spid="8"/>
                                        </p:tgtEl>
                                        <p:attrNameLst>
                                          <p:attrName>ppt_x</p:attrName>
                                        </p:attrNameLst>
                                      </p:cBhvr>
                                      <p:tavLst>
                                        <p:tav tm="0">
                                          <p:val>
                                            <p:fltVal val="0.5"/>
                                          </p:val>
                                        </p:tav>
                                        <p:tav tm="100000">
                                          <p:val>
                                            <p:strVal val="#ppt_x"/>
                                          </p:val>
                                        </p:tav>
                                      </p:tavLst>
                                    </p:anim>
                                    <p:anim calcmode="lin" valueType="num">
                                      <p:cBhvr>
                                        <p:cTn id="70" dur="500" fill="hold"/>
                                        <p:tgtEl>
                                          <p:spTgt spid="8"/>
                                        </p:tgtEl>
                                        <p:attrNameLst>
                                          <p:attrName>ppt_y</p:attrName>
                                        </p:attrNameLst>
                                      </p:cBhvr>
                                      <p:tavLst>
                                        <p:tav tm="0">
                                          <p:val>
                                            <p:fltVal val="0.5"/>
                                          </p:val>
                                        </p:tav>
                                        <p:tav tm="100000">
                                          <p:val>
                                            <p:strVal val="#ppt_y"/>
                                          </p:val>
                                        </p:tav>
                                      </p:tavLst>
                                    </p:anim>
                                  </p:childTnLst>
                                </p:cTn>
                              </p:par>
                              <p:par>
                                <p:cTn id="71" presetID="23" presetClass="entr" presetSubtype="528" fill="hold" nodeType="withEffect">
                                  <p:stCondLst>
                                    <p:cond delay="300"/>
                                  </p:stCondLst>
                                  <p:childTnLst>
                                    <p:set>
                                      <p:cBhvr>
                                        <p:cTn id="72" dur="1" fill="hold">
                                          <p:stCondLst>
                                            <p:cond delay="0"/>
                                          </p:stCondLst>
                                        </p:cTn>
                                        <p:tgtEl>
                                          <p:spTgt spid="9"/>
                                        </p:tgtEl>
                                        <p:attrNameLst>
                                          <p:attrName>style.visibility</p:attrName>
                                        </p:attrNameLst>
                                      </p:cBhvr>
                                      <p:to>
                                        <p:strVal val="visible"/>
                                      </p:to>
                                    </p:set>
                                    <p:anim calcmode="lin" valueType="num">
                                      <p:cBhvr>
                                        <p:cTn id="73" dur="500" fill="hold"/>
                                        <p:tgtEl>
                                          <p:spTgt spid="9"/>
                                        </p:tgtEl>
                                        <p:attrNameLst>
                                          <p:attrName>ppt_w</p:attrName>
                                        </p:attrNameLst>
                                      </p:cBhvr>
                                      <p:tavLst>
                                        <p:tav tm="0">
                                          <p:val>
                                            <p:fltVal val="0"/>
                                          </p:val>
                                        </p:tav>
                                        <p:tav tm="100000">
                                          <p:val>
                                            <p:strVal val="#ppt_w"/>
                                          </p:val>
                                        </p:tav>
                                      </p:tavLst>
                                    </p:anim>
                                    <p:anim calcmode="lin" valueType="num">
                                      <p:cBhvr>
                                        <p:cTn id="74" dur="500" fill="hold"/>
                                        <p:tgtEl>
                                          <p:spTgt spid="9"/>
                                        </p:tgtEl>
                                        <p:attrNameLst>
                                          <p:attrName>ppt_h</p:attrName>
                                        </p:attrNameLst>
                                      </p:cBhvr>
                                      <p:tavLst>
                                        <p:tav tm="0">
                                          <p:val>
                                            <p:fltVal val="0"/>
                                          </p:val>
                                        </p:tav>
                                        <p:tav tm="100000">
                                          <p:val>
                                            <p:strVal val="#ppt_h"/>
                                          </p:val>
                                        </p:tav>
                                      </p:tavLst>
                                    </p:anim>
                                    <p:anim calcmode="lin" valueType="num">
                                      <p:cBhvr>
                                        <p:cTn id="75" dur="500" fill="hold"/>
                                        <p:tgtEl>
                                          <p:spTgt spid="9"/>
                                        </p:tgtEl>
                                        <p:attrNameLst>
                                          <p:attrName>ppt_x</p:attrName>
                                        </p:attrNameLst>
                                      </p:cBhvr>
                                      <p:tavLst>
                                        <p:tav tm="0">
                                          <p:val>
                                            <p:fltVal val="0.5"/>
                                          </p:val>
                                        </p:tav>
                                        <p:tav tm="100000">
                                          <p:val>
                                            <p:strVal val="#ppt_x"/>
                                          </p:val>
                                        </p:tav>
                                      </p:tavLst>
                                    </p:anim>
                                    <p:anim calcmode="lin" valueType="num">
                                      <p:cBhvr>
                                        <p:cTn id="76" dur="500" fill="hold"/>
                                        <p:tgtEl>
                                          <p:spTgt spid="9"/>
                                        </p:tgtEl>
                                        <p:attrNameLst>
                                          <p:attrName>ppt_y</p:attrName>
                                        </p:attrNameLst>
                                      </p:cBhvr>
                                      <p:tavLst>
                                        <p:tav tm="0">
                                          <p:val>
                                            <p:fltVal val="0.5"/>
                                          </p:val>
                                        </p:tav>
                                        <p:tav tm="100000">
                                          <p:val>
                                            <p:strVal val="#ppt_y"/>
                                          </p:val>
                                        </p:tav>
                                      </p:tavLst>
                                    </p:anim>
                                  </p:childTnLst>
                                </p:cTn>
                              </p:par>
                              <p:par>
                                <p:cTn id="77" presetID="23" presetClass="entr" presetSubtype="528" fill="hold" nodeType="withEffect">
                                  <p:stCondLst>
                                    <p:cond delay="600"/>
                                  </p:stCondLst>
                                  <p:childTnLst>
                                    <p:set>
                                      <p:cBhvr>
                                        <p:cTn id="78" dur="1" fill="hold">
                                          <p:stCondLst>
                                            <p:cond delay="0"/>
                                          </p:stCondLst>
                                        </p:cTn>
                                        <p:tgtEl>
                                          <p:spTgt spid="10"/>
                                        </p:tgtEl>
                                        <p:attrNameLst>
                                          <p:attrName>style.visibility</p:attrName>
                                        </p:attrNameLst>
                                      </p:cBhvr>
                                      <p:to>
                                        <p:strVal val="visible"/>
                                      </p:to>
                                    </p:set>
                                    <p:anim calcmode="lin" valueType="num">
                                      <p:cBhvr>
                                        <p:cTn id="79" dur="500" fill="hold"/>
                                        <p:tgtEl>
                                          <p:spTgt spid="10"/>
                                        </p:tgtEl>
                                        <p:attrNameLst>
                                          <p:attrName>ppt_w</p:attrName>
                                        </p:attrNameLst>
                                      </p:cBhvr>
                                      <p:tavLst>
                                        <p:tav tm="0">
                                          <p:val>
                                            <p:fltVal val="0"/>
                                          </p:val>
                                        </p:tav>
                                        <p:tav tm="100000">
                                          <p:val>
                                            <p:strVal val="#ppt_w"/>
                                          </p:val>
                                        </p:tav>
                                      </p:tavLst>
                                    </p:anim>
                                    <p:anim calcmode="lin" valueType="num">
                                      <p:cBhvr>
                                        <p:cTn id="80" dur="500" fill="hold"/>
                                        <p:tgtEl>
                                          <p:spTgt spid="10"/>
                                        </p:tgtEl>
                                        <p:attrNameLst>
                                          <p:attrName>ppt_h</p:attrName>
                                        </p:attrNameLst>
                                      </p:cBhvr>
                                      <p:tavLst>
                                        <p:tav tm="0">
                                          <p:val>
                                            <p:fltVal val="0"/>
                                          </p:val>
                                        </p:tav>
                                        <p:tav tm="100000">
                                          <p:val>
                                            <p:strVal val="#ppt_h"/>
                                          </p:val>
                                        </p:tav>
                                      </p:tavLst>
                                    </p:anim>
                                    <p:anim calcmode="lin" valueType="num">
                                      <p:cBhvr>
                                        <p:cTn id="81" dur="500" fill="hold"/>
                                        <p:tgtEl>
                                          <p:spTgt spid="10"/>
                                        </p:tgtEl>
                                        <p:attrNameLst>
                                          <p:attrName>ppt_x</p:attrName>
                                        </p:attrNameLst>
                                      </p:cBhvr>
                                      <p:tavLst>
                                        <p:tav tm="0">
                                          <p:val>
                                            <p:fltVal val="0.5"/>
                                          </p:val>
                                        </p:tav>
                                        <p:tav tm="100000">
                                          <p:val>
                                            <p:strVal val="#ppt_x"/>
                                          </p:val>
                                        </p:tav>
                                      </p:tavLst>
                                    </p:anim>
                                    <p:anim calcmode="lin" valueType="num">
                                      <p:cBhvr>
                                        <p:cTn id="82" dur="500" fill="hold"/>
                                        <p:tgtEl>
                                          <p:spTgt spid="10"/>
                                        </p:tgtEl>
                                        <p:attrNameLst>
                                          <p:attrName>ppt_y</p:attrName>
                                        </p:attrNameLst>
                                      </p:cBhvr>
                                      <p:tavLst>
                                        <p:tav tm="0">
                                          <p:val>
                                            <p:fltVal val="0.5"/>
                                          </p:val>
                                        </p:tav>
                                        <p:tav tm="100000">
                                          <p:val>
                                            <p:strVal val="#ppt_y"/>
                                          </p:val>
                                        </p:tav>
                                      </p:tavLst>
                                    </p:anim>
                                  </p:childTnLst>
                                </p:cTn>
                              </p:par>
                              <p:par>
                                <p:cTn id="83" presetID="23" presetClass="entr" presetSubtype="528" fill="hold" nodeType="withEffect">
                                  <p:stCondLst>
                                    <p:cond delay="600"/>
                                  </p:stCondLst>
                                  <p:childTnLst>
                                    <p:set>
                                      <p:cBhvr>
                                        <p:cTn id="84" dur="1" fill="hold">
                                          <p:stCondLst>
                                            <p:cond delay="0"/>
                                          </p:stCondLst>
                                        </p:cTn>
                                        <p:tgtEl>
                                          <p:spTgt spid="11"/>
                                        </p:tgtEl>
                                        <p:attrNameLst>
                                          <p:attrName>style.visibility</p:attrName>
                                        </p:attrNameLst>
                                      </p:cBhvr>
                                      <p:to>
                                        <p:strVal val="visible"/>
                                      </p:to>
                                    </p:set>
                                    <p:anim calcmode="lin" valueType="num">
                                      <p:cBhvr>
                                        <p:cTn id="85" dur="500" fill="hold"/>
                                        <p:tgtEl>
                                          <p:spTgt spid="11"/>
                                        </p:tgtEl>
                                        <p:attrNameLst>
                                          <p:attrName>ppt_w</p:attrName>
                                        </p:attrNameLst>
                                      </p:cBhvr>
                                      <p:tavLst>
                                        <p:tav tm="0">
                                          <p:val>
                                            <p:fltVal val="0"/>
                                          </p:val>
                                        </p:tav>
                                        <p:tav tm="100000">
                                          <p:val>
                                            <p:strVal val="#ppt_w"/>
                                          </p:val>
                                        </p:tav>
                                      </p:tavLst>
                                    </p:anim>
                                    <p:anim calcmode="lin" valueType="num">
                                      <p:cBhvr>
                                        <p:cTn id="86" dur="500" fill="hold"/>
                                        <p:tgtEl>
                                          <p:spTgt spid="11"/>
                                        </p:tgtEl>
                                        <p:attrNameLst>
                                          <p:attrName>ppt_h</p:attrName>
                                        </p:attrNameLst>
                                      </p:cBhvr>
                                      <p:tavLst>
                                        <p:tav tm="0">
                                          <p:val>
                                            <p:fltVal val="0"/>
                                          </p:val>
                                        </p:tav>
                                        <p:tav tm="100000">
                                          <p:val>
                                            <p:strVal val="#ppt_h"/>
                                          </p:val>
                                        </p:tav>
                                      </p:tavLst>
                                    </p:anim>
                                    <p:anim calcmode="lin" valueType="num">
                                      <p:cBhvr>
                                        <p:cTn id="87" dur="500" fill="hold"/>
                                        <p:tgtEl>
                                          <p:spTgt spid="11"/>
                                        </p:tgtEl>
                                        <p:attrNameLst>
                                          <p:attrName>ppt_x</p:attrName>
                                        </p:attrNameLst>
                                      </p:cBhvr>
                                      <p:tavLst>
                                        <p:tav tm="0">
                                          <p:val>
                                            <p:fltVal val="0.5"/>
                                          </p:val>
                                        </p:tav>
                                        <p:tav tm="100000">
                                          <p:val>
                                            <p:strVal val="#ppt_x"/>
                                          </p:val>
                                        </p:tav>
                                      </p:tavLst>
                                    </p:anim>
                                    <p:anim calcmode="lin" valueType="num">
                                      <p:cBhvr>
                                        <p:cTn id="88" dur="500" fill="hold"/>
                                        <p:tgtEl>
                                          <p:spTgt spid="11"/>
                                        </p:tgtEl>
                                        <p:attrNameLst>
                                          <p:attrName>ppt_y</p:attrName>
                                        </p:attrNameLst>
                                      </p:cBhvr>
                                      <p:tavLst>
                                        <p:tav tm="0">
                                          <p:val>
                                            <p:fltVal val="0.5"/>
                                          </p:val>
                                        </p:tav>
                                        <p:tav tm="100000">
                                          <p:val>
                                            <p:strVal val="#ppt_y"/>
                                          </p:val>
                                        </p:tav>
                                      </p:tavLst>
                                    </p:anim>
                                  </p:childTnLst>
                                </p:cTn>
                              </p:par>
                              <p:par>
                                <p:cTn id="89" presetID="23" presetClass="entr" presetSubtype="528" fill="hold" nodeType="withEffect">
                                  <p:stCondLst>
                                    <p:cond delay="300"/>
                                  </p:stCondLst>
                                  <p:childTnLst>
                                    <p:set>
                                      <p:cBhvr>
                                        <p:cTn id="90" dur="1" fill="hold">
                                          <p:stCondLst>
                                            <p:cond delay="0"/>
                                          </p:stCondLst>
                                        </p:cTn>
                                        <p:tgtEl>
                                          <p:spTgt spid="12"/>
                                        </p:tgtEl>
                                        <p:attrNameLst>
                                          <p:attrName>style.visibility</p:attrName>
                                        </p:attrNameLst>
                                      </p:cBhvr>
                                      <p:to>
                                        <p:strVal val="visible"/>
                                      </p:to>
                                    </p:set>
                                    <p:anim calcmode="lin" valueType="num">
                                      <p:cBhvr>
                                        <p:cTn id="91" dur="500" fill="hold"/>
                                        <p:tgtEl>
                                          <p:spTgt spid="12"/>
                                        </p:tgtEl>
                                        <p:attrNameLst>
                                          <p:attrName>ppt_w</p:attrName>
                                        </p:attrNameLst>
                                      </p:cBhvr>
                                      <p:tavLst>
                                        <p:tav tm="0">
                                          <p:val>
                                            <p:fltVal val="0"/>
                                          </p:val>
                                        </p:tav>
                                        <p:tav tm="100000">
                                          <p:val>
                                            <p:strVal val="#ppt_w"/>
                                          </p:val>
                                        </p:tav>
                                      </p:tavLst>
                                    </p:anim>
                                    <p:anim calcmode="lin" valueType="num">
                                      <p:cBhvr>
                                        <p:cTn id="92" dur="500" fill="hold"/>
                                        <p:tgtEl>
                                          <p:spTgt spid="12"/>
                                        </p:tgtEl>
                                        <p:attrNameLst>
                                          <p:attrName>ppt_h</p:attrName>
                                        </p:attrNameLst>
                                      </p:cBhvr>
                                      <p:tavLst>
                                        <p:tav tm="0">
                                          <p:val>
                                            <p:fltVal val="0"/>
                                          </p:val>
                                        </p:tav>
                                        <p:tav tm="100000">
                                          <p:val>
                                            <p:strVal val="#ppt_h"/>
                                          </p:val>
                                        </p:tav>
                                      </p:tavLst>
                                    </p:anim>
                                    <p:anim calcmode="lin" valueType="num">
                                      <p:cBhvr>
                                        <p:cTn id="93" dur="500" fill="hold"/>
                                        <p:tgtEl>
                                          <p:spTgt spid="12"/>
                                        </p:tgtEl>
                                        <p:attrNameLst>
                                          <p:attrName>ppt_x</p:attrName>
                                        </p:attrNameLst>
                                      </p:cBhvr>
                                      <p:tavLst>
                                        <p:tav tm="0">
                                          <p:val>
                                            <p:fltVal val="0.5"/>
                                          </p:val>
                                        </p:tav>
                                        <p:tav tm="100000">
                                          <p:val>
                                            <p:strVal val="#ppt_x"/>
                                          </p:val>
                                        </p:tav>
                                      </p:tavLst>
                                    </p:anim>
                                    <p:anim calcmode="lin" valueType="num">
                                      <p:cBhvr>
                                        <p:cTn id="94" dur="500" fill="hold"/>
                                        <p:tgtEl>
                                          <p:spTgt spid="12"/>
                                        </p:tgtEl>
                                        <p:attrNameLst>
                                          <p:attrName>ppt_y</p:attrName>
                                        </p:attrNameLst>
                                      </p:cBhvr>
                                      <p:tavLst>
                                        <p:tav tm="0">
                                          <p:val>
                                            <p:fltVal val="0.5"/>
                                          </p:val>
                                        </p:tav>
                                        <p:tav tm="100000">
                                          <p:val>
                                            <p:strVal val="#ppt_y"/>
                                          </p:val>
                                        </p:tav>
                                      </p:tavLst>
                                    </p:anim>
                                  </p:childTnLst>
                                </p:cTn>
                              </p:par>
                              <p:par>
                                <p:cTn id="95" presetID="23" presetClass="entr" presetSubtype="528" fill="hold" nodeType="withEffect">
                                  <p:stCondLst>
                                    <p:cond delay="600"/>
                                  </p:stCondLst>
                                  <p:childTnLst>
                                    <p:set>
                                      <p:cBhvr>
                                        <p:cTn id="96" dur="1" fill="hold">
                                          <p:stCondLst>
                                            <p:cond delay="0"/>
                                          </p:stCondLst>
                                        </p:cTn>
                                        <p:tgtEl>
                                          <p:spTgt spid="13"/>
                                        </p:tgtEl>
                                        <p:attrNameLst>
                                          <p:attrName>style.visibility</p:attrName>
                                        </p:attrNameLst>
                                      </p:cBhvr>
                                      <p:to>
                                        <p:strVal val="visible"/>
                                      </p:to>
                                    </p:set>
                                    <p:anim calcmode="lin" valueType="num">
                                      <p:cBhvr>
                                        <p:cTn id="97" dur="500" fill="hold"/>
                                        <p:tgtEl>
                                          <p:spTgt spid="13"/>
                                        </p:tgtEl>
                                        <p:attrNameLst>
                                          <p:attrName>ppt_w</p:attrName>
                                        </p:attrNameLst>
                                      </p:cBhvr>
                                      <p:tavLst>
                                        <p:tav tm="0">
                                          <p:val>
                                            <p:fltVal val="0"/>
                                          </p:val>
                                        </p:tav>
                                        <p:tav tm="100000">
                                          <p:val>
                                            <p:strVal val="#ppt_w"/>
                                          </p:val>
                                        </p:tav>
                                      </p:tavLst>
                                    </p:anim>
                                    <p:anim calcmode="lin" valueType="num">
                                      <p:cBhvr>
                                        <p:cTn id="98" dur="500" fill="hold"/>
                                        <p:tgtEl>
                                          <p:spTgt spid="13"/>
                                        </p:tgtEl>
                                        <p:attrNameLst>
                                          <p:attrName>ppt_h</p:attrName>
                                        </p:attrNameLst>
                                      </p:cBhvr>
                                      <p:tavLst>
                                        <p:tav tm="0">
                                          <p:val>
                                            <p:fltVal val="0"/>
                                          </p:val>
                                        </p:tav>
                                        <p:tav tm="100000">
                                          <p:val>
                                            <p:strVal val="#ppt_h"/>
                                          </p:val>
                                        </p:tav>
                                      </p:tavLst>
                                    </p:anim>
                                    <p:anim calcmode="lin" valueType="num">
                                      <p:cBhvr>
                                        <p:cTn id="99" dur="500" fill="hold"/>
                                        <p:tgtEl>
                                          <p:spTgt spid="13"/>
                                        </p:tgtEl>
                                        <p:attrNameLst>
                                          <p:attrName>ppt_x</p:attrName>
                                        </p:attrNameLst>
                                      </p:cBhvr>
                                      <p:tavLst>
                                        <p:tav tm="0">
                                          <p:val>
                                            <p:fltVal val="0.5"/>
                                          </p:val>
                                        </p:tav>
                                        <p:tav tm="100000">
                                          <p:val>
                                            <p:strVal val="#ppt_x"/>
                                          </p:val>
                                        </p:tav>
                                      </p:tavLst>
                                    </p:anim>
                                    <p:anim calcmode="lin" valueType="num">
                                      <p:cBhvr>
                                        <p:cTn id="100" dur="500" fill="hold"/>
                                        <p:tgtEl>
                                          <p:spTgt spid="13"/>
                                        </p:tgtEl>
                                        <p:attrNameLst>
                                          <p:attrName>ppt_y</p:attrName>
                                        </p:attrNameLst>
                                      </p:cBhvr>
                                      <p:tavLst>
                                        <p:tav tm="0">
                                          <p:val>
                                            <p:fltVal val="0.5"/>
                                          </p:val>
                                        </p:tav>
                                        <p:tav tm="100000">
                                          <p:val>
                                            <p:strVal val="#ppt_y"/>
                                          </p:val>
                                        </p:tav>
                                      </p:tavLst>
                                    </p:anim>
                                  </p:childTnLst>
                                </p:cTn>
                              </p:par>
                              <p:par>
                                <p:cTn id="101" presetID="23" presetClass="entr" presetSubtype="528" fill="hold" nodeType="withEffect">
                                  <p:stCondLst>
                                    <p:cond delay="600"/>
                                  </p:stCondLst>
                                  <p:childTnLst>
                                    <p:set>
                                      <p:cBhvr>
                                        <p:cTn id="102" dur="1" fill="hold">
                                          <p:stCondLst>
                                            <p:cond delay="0"/>
                                          </p:stCondLst>
                                        </p:cTn>
                                        <p:tgtEl>
                                          <p:spTgt spid="14"/>
                                        </p:tgtEl>
                                        <p:attrNameLst>
                                          <p:attrName>style.visibility</p:attrName>
                                        </p:attrNameLst>
                                      </p:cBhvr>
                                      <p:to>
                                        <p:strVal val="visible"/>
                                      </p:to>
                                    </p:set>
                                    <p:anim calcmode="lin" valueType="num">
                                      <p:cBhvr>
                                        <p:cTn id="103" dur="500" fill="hold"/>
                                        <p:tgtEl>
                                          <p:spTgt spid="14"/>
                                        </p:tgtEl>
                                        <p:attrNameLst>
                                          <p:attrName>ppt_w</p:attrName>
                                        </p:attrNameLst>
                                      </p:cBhvr>
                                      <p:tavLst>
                                        <p:tav tm="0">
                                          <p:val>
                                            <p:fltVal val="0"/>
                                          </p:val>
                                        </p:tav>
                                        <p:tav tm="100000">
                                          <p:val>
                                            <p:strVal val="#ppt_w"/>
                                          </p:val>
                                        </p:tav>
                                      </p:tavLst>
                                    </p:anim>
                                    <p:anim calcmode="lin" valueType="num">
                                      <p:cBhvr>
                                        <p:cTn id="104" dur="500" fill="hold"/>
                                        <p:tgtEl>
                                          <p:spTgt spid="14"/>
                                        </p:tgtEl>
                                        <p:attrNameLst>
                                          <p:attrName>ppt_h</p:attrName>
                                        </p:attrNameLst>
                                      </p:cBhvr>
                                      <p:tavLst>
                                        <p:tav tm="0">
                                          <p:val>
                                            <p:fltVal val="0"/>
                                          </p:val>
                                        </p:tav>
                                        <p:tav tm="100000">
                                          <p:val>
                                            <p:strVal val="#ppt_h"/>
                                          </p:val>
                                        </p:tav>
                                      </p:tavLst>
                                    </p:anim>
                                    <p:anim calcmode="lin" valueType="num">
                                      <p:cBhvr>
                                        <p:cTn id="105" dur="500" fill="hold"/>
                                        <p:tgtEl>
                                          <p:spTgt spid="14"/>
                                        </p:tgtEl>
                                        <p:attrNameLst>
                                          <p:attrName>ppt_x</p:attrName>
                                        </p:attrNameLst>
                                      </p:cBhvr>
                                      <p:tavLst>
                                        <p:tav tm="0">
                                          <p:val>
                                            <p:fltVal val="0.5"/>
                                          </p:val>
                                        </p:tav>
                                        <p:tav tm="100000">
                                          <p:val>
                                            <p:strVal val="#ppt_x"/>
                                          </p:val>
                                        </p:tav>
                                      </p:tavLst>
                                    </p:anim>
                                    <p:anim calcmode="lin" valueType="num">
                                      <p:cBhvr>
                                        <p:cTn id="106" dur="500" fill="hold"/>
                                        <p:tgtEl>
                                          <p:spTgt spid="14"/>
                                        </p:tgtEl>
                                        <p:attrNameLst>
                                          <p:attrName>ppt_y</p:attrName>
                                        </p:attrNameLst>
                                      </p:cBhvr>
                                      <p:tavLst>
                                        <p:tav tm="0">
                                          <p:val>
                                            <p:fltVal val="0.5"/>
                                          </p:val>
                                        </p:tav>
                                        <p:tav tm="100000">
                                          <p:val>
                                            <p:strVal val="#ppt_y"/>
                                          </p:val>
                                        </p:tav>
                                      </p:tavLst>
                                    </p:anim>
                                  </p:childTnLst>
                                </p:cTn>
                              </p:par>
                              <p:par>
                                <p:cTn id="107" presetID="26" presetClass="emph" presetSubtype="0" repeatCount="3000" fill="hold" nodeType="withEffect">
                                  <p:stCondLst>
                                    <p:cond delay="600"/>
                                  </p:stCondLst>
                                  <p:childTnLst>
                                    <p:animEffect transition="out" filter="fade">
                                      <p:cBhvr>
                                        <p:cTn id="108" dur="500" tmFilter="0, 0; .2, .5; .8, .5; 1, 0"/>
                                        <p:tgtEl>
                                          <p:spTgt spid="2"/>
                                        </p:tgtEl>
                                      </p:cBhvr>
                                    </p:animEffect>
                                    <p:animScale>
                                      <p:cBhvr>
                                        <p:cTn id="109" dur="250" autoRev="1" fill="hold"/>
                                        <p:tgtEl>
                                          <p:spTgt spid="2"/>
                                        </p:tgtEl>
                                      </p:cBhvr>
                                      <p:by x="105000" y="105000"/>
                                    </p:animScale>
                                  </p:childTnLst>
                                </p:cTn>
                              </p:par>
                              <p:par>
                                <p:cTn id="110" presetID="26" presetClass="emph" presetSubtype="0" repeatCount="3000" fill="hold" nodeType="withEffect">
                                  <p:stCondLst>
                                    <p:cond delay="710"/>
                                  </p:stCondLst>
                                  <p:childTnLst>
                                    <p:animEffect transition="out" filter="fade">
                                      <p:cBhvr>
                                        <p:cTn id="111" dur="500" tmFilter="0, 0; .2, .5; .8, .5; 1, 0"/>
                                        <p:tgtEl>
                                          <p:spTgt spid="9"/>
                                        </p:tgtEl>
                                      </p:cBhvr>
                                    </p:animEffect>
                                    <p:animScale>
                                      <p:cBhvr>
                                        <p:cTn id="112" dur="250" autoRev="1" fill="hold"/>
                                        <p:tgtEl>
                                          <p:spTgt spid="9"/>
                                        </p:tgtEl>
                                      </p:cBhvr>
                                      <p:by x="105000" y="105000"/>
                                    </p:animScale>
                                  </p:childTnLst>
                                </p:cTn>
                              </p:par>
                              <p:par>
                                <p:cTn id="113" presetID="26" presetClass="emph" presetSubtype="0" repeatCount="3000" fill="hold" nodeType="withEffect">
                                  <p:stCondLst>
                                    <p:cond delay="410"/>
                                  </p:stCondLst>
                                  <p:childTnLst>
                                    <p:animEffect transition="out" filter="fade">
                                      <p:cBhvr>
                                        <p:cTn id="114" dur="500" tmFilter="0, 0; .2, .5; .8, .5; 1, 0"/>
                                        <p:tgtEl>
                                          <p:spTgt spid="11"/>
                                        </p:tgtEl>
                                      </p:cBhvr>
                                    </p:animEffect>
                                    <p:animScale>
                                      <p:cBhvr>
                                        <p:cTn id="115" dur="250" autoRev="1" fill="hold"/>
                                        <p:tgtEl>
                                          <p:spTgt spid="11"/>
                                        </p:tgtEl>
                                      </p:cBhvr>
                                      <p:by x="105000" y="105000"/>
                                    </p:animScale>
                                  </p:childTnLst>
                                </p:cTn>
                              </p:par>
                              <p:par>
                                <p:cTn id="116" presetID="26" presetClass="emph" presetSubtype="0" repeatCount="3000" fill="hold" nodeType="withEffect">
                                  <p:stCondLst>
                                    <p:cond delay="810"/>
                                  </p:stCondLst>
                                  <p:childTnLst>
                                    <p:animEffect transition="out" filter="fade">
                                      <p:cBhvr>
                                        <p:cTn id="117" dur="500" tmFilter="0, 0; .2, .5; .8, .5; 1, 0"/>
                                        <p:tgtEl>
                                          <p:spTgt spid="12"/>
                                        </p:tgtEl>
                                      </p:cBhvr>
                                    </p:animEffect>
                                    <p:animScale>
                                      <p:cBhvr>
                                        <p:cTn id="118" dur="250" autoRev="1" fill="hold"/>
                                        <p:tgtEl>
                                          <p:spTgt spid="12"/>
                                        </p:tgtEl>
                                      </p:cBhvr>
                                      <p:by x="105000" y="105000"/>
                                    </p:animScale>
                                  </p:childTnLst>
                                </p:cTn>
                              </p:par>
                            </p:childTnLst>
                          </p:cTn>
                        </p:par>
                        <p:par>
                          <p:cTn id="119" fill="hold">
                            <p:stCondLst>
                              <p:cond delay="1500"/>
                            </p:stCondLst>
                            <p:childTnLst>
                              <p:par>
                                <p:cTn id="120" presetID="23" presetClass="entr" presetSubtype="32" fill="hold" nodeType="afterEffect">
                                  <p:stCondLst>
                                    <p:cond delay="0"/>
                                  </p:stCondLst>
                                  <p:childTnLst>
                                    <p:set>
                                      <p:cBhvr>
                                        <p:cTn id="121" dur="1" fill="hold">
                                          <p:stCondLst>
                                            <p:cond delay="0"/>
                                          </p:stCondLst>
                                        </p:cTn>
                                        <p:tgtEl>
                                          <p:spTgt spid="15"/>
                                        </p:tgtEl>
                                        <p:attrNameLst>
                                          <p:attrName>style.visibility</p:attrName>
                                        </p:attrNameLst>
                                      </p:cBhvr>
                                      <p:to>
                                        <p:strVal val="visible"/>
                                      </p:to>
                                    </p:set>
                                    <p:anim calcmode="lin" valueType="num">
                                      <p:cBhvr>
                                        <p:cTn id="122" dur="500" fill="hold"/>
                                        <p:tgtEl>
                                          <p:spTgt spid="15"/>
                                        </p:tgtEl>
                                        <p:attrNameLst>
                                          <p:attrName>ppt_w</p:attrName>
                                        </p:attrNameLst>
                                      </p:cBhvr>
                                      <p:tavLst>
                                        <p:tav tm="0">
                                          <p:val>
                                            <p:strVal val="4*#ppt_w"/>
                                          </p:val>
                                        </p:tav>
                                        <p:tav tm="100000">
                                          <p:val>
                                            <p:strVal val="#ppt_w"/>
                                          </p:val>
                                        </p:tav>
                                      </p:tavLst>
                                    </p:anim>
                                    <p:anim calcmode="lin" valueType="num">
                                      <p:cBhvr>
                                        <p:cTn id="123" dur="500" fill="hold"/>
                                        <p:tgtEl>
                                          <p:spTgt spid="15"/>
                                        </p:tgtEl>
                                        <p:attrNameLst>
                                          <p:attrName>ppt_h</p:attrName>
                                        </p:attrNameLst>
                                      </p:cBhvr>
                                      <p:tavLst>
                                        <p:tav tm="0">
                                          <p:val>
                                            <p:strVal val="4*#ppt_h"/>
                                          </p:val>
                                        </p:tav>
                                        <p:tav tm="100000">
                                          <p:val>
                                            <p:strVal val="#ppt_h"/>
                                          </p:val>
                                        </p:tav>
                                      </p:tavLst>
                                    </p:anim>
                                  </p:childTnLst>
                                </p:cTn>
                              </p:par>
                              <p:par>
                                <p:cTn id="124" presetID="23" presetClass="entr" presetSubtype="32" fill="hold" nodeType="withEffect">
                                  <p:stCondLst>
                                    <p:cond delay="200"/>
                                  </p:stCondLst>
                                  <p:childTnLst>
                                    <p:set>
                                      <p:cBhvr>
                                        <p:cTn id="125" dur="1" fill="hold">
                                          <p:stCondLst>
                                            <p:cond delay="0"/>
                                          </p:stCondLst>
                                        </p:cTn>
                                        <p:tgtEl>
                                          <p:spTgt spid="16"/>
                                        </p:tgtEl>
                                        <p:attrNameLst>
                                          <p:attrName>style.visibility</p:attrName>
                                        </p:attrNameLst>
                                      </p:cBhvr>
                                      <p:to>
                                        <p:strVal val="visible"/>
                                      </p:to>
                                    </p:set>
                                    <p:anim calcmode="lin" valueType="num">
                                      <p:cBhvr>
                                        <p:cTn id="126" dur="500" fill="hold"/>
                                        <p:tgtEl>
                                          <p:spTgt spid="16"/>
                                        </p:tgtEl>
                                        <p:attrNameLst>
                                          <p:attrName>ppt_w</p:attrName>
                                        </p:attrNameLst>
                                      </p:cBhvr>
                                      <p:tavLst>
                                        <p:tav tm="0">
                                          <p:val>
                                            <p:strVal val="4*#ppt_w"/>
                                          </p:val>
                                        </p:tav>
                                        <p:tav tm="100000">
                                          <p:val>
                                            <p:strVal val="#ppt_w"/>
                                          </p:val>
                                        </p:tav>
                                      </p:tavLst>
                                    </p:anim>
                                    <p:anim calcmode="lin" valueType="num">
                                      <p:cBhvr>
                                        <p:cTn id="127" dur="500" fill="hold"/>
                                        <p:tgtEl>
                                          <p:spTgt spid="16"/>
                                        </p:tgtEl>
                                        <p:attrNameLst>
                                          <p:attrName>ppt_h</p:attrName>
                                        </p:attrNameLst>
                                      </p:cBhvr>
                                      <p:tavLst>
                                        <p:tav tm="0">
                                          <p:val>
                                            <p:strVal val="4*#ppt_h"/>
                                          </p:val>
                                        </p:tav>
                                        <p:tav tm="100000">
                                          <p:val>
                                            <p:strVal val="#ppt_h"/>
                                          </p:val>
                                        </p:tav>
                                      </p:tavLst>
                                    </p:anim>
                                  </p:childTnLst>
                                </p:cTn>
                              </p:par>
                              <p:par>
                                <p:cTn id="128" presetID="23" presetClass="entr" presetSubtype="32" fill="hold" nodeType="withEffect">
                                  <p:stCondLst>
                                    <p:cond delay="200"/>
                                  </p:stCondLst>
                                  <p:childTnLst>
                                    <p:set>
                                      <p:cBhvr>
                                        <p:cTn id="129" dur="1" fill="hold">
                                          <p:stCondLst>
                                            <p:cond delay="0"/>
                                          </p:stCondLst>
                                        </p:cTn>
                                        <p:tgtEl>
                                          <p:spTgt spid="17"/>
                                        </p:tgtEl>
                                        <p:attrNameLst>
                                          <p:attrName>style.visibility</p:attrName>
                                        </p:attrNameLst>
                                      </p:cBhvr>
                                      <p:to>
                                        <p:strVal val="visible"/>
                                      </p:to>
                                    </p:set>
                                    <p:anim calcmode="lin" valueType="num">
                                      <p:cBhvr>
                                        <p:cTn id="130" dur="500" fill="hold"/>
                                        <p:tgtEl>
                                          <p:spTgt spid="17"/>
                                        </p:tgtEl>
                                        <p:attrNameLst>
                                          <p:attrName>ppt_w</p:attrName>
                                        </p:attrNameLst>
                                      </p:cBhvr>
                                      <p:tavLst>
                                        <p:tav tm="0">
                                          <p:val>
                                            <p:strVal val="4*#ppt_w"/>
                                          </p:val>
                                        </p:tav>
                                        <p:tav tm="100000">
                                          <p:val>
                                            <p:strVal val="#ppt_w"/>
                                          </p:val>
                                        </p:tav>
                                      </p:tavLst>
                                    </p:anim>
                                    <p:anim calcmode="lin" valueType="num">
                                      <p:cBhvr>
                                        <p:cTn id="131" dur="500" fill="hold"/>
                                        <p:tgtEl>
                                          <p:spTgt spid="17"/>
                                        </p:tgtEl>
                                        <p:attrNameLst>
                                          <p:attrName>ppt_h</p:attrName>
                                        </p:attrNameLst>
                                      </p:cBhvr>
                                      <p:tavLst>
                                        <p:tav tm="0">
                                          <p:val>
                                            <p:strVal val="4*#ppt_h"/>
                                          </p:val>
                                        </p:tav>
                                        <p:tav tm="100000">
                                          <p:val>
                                            <p:strVal val="#ppt_h"/>
                                          </p:val>
                                        </p:tav>
                                      </p:tavLst>
                                    </p:anim>
                                  </p:childTnLst>
                                </p:cTn>
                              </p:par>
                            </p:childTnLst>
                          </p:cTn>
                        </p:par>
                        <p:par>
                          <p:cTn id="132" fill="hold">
                            <p:stCondLst>
                              <p:cond delay="2000"/>
                            </p:stCondLst>
                            <p:childTnLst>
                              <p:par>
                                <p:cTn id="133" presetID="22" presetClass="entr" presetSubtype="8" fill="hold" grpId="0" nodeType="afterEffect">
                                  <p:stCondLst>
                                    <p:cond delay="0"/>
                                  </p:stCondLst>
                                  <p:childTnLst>
                                    <p:set>
                                      <p:cBhvr>
                                        <p:cTn id="134" dur="1" fill="hold">
                                          <p:stCondLst>
                                            <p:cond delay="0"/>
                                          </p:stCondLst>
                                        </p:cTn>
                                        <p:tgtEl>
                                          <p:spTgt spid="187"/>
                                        </p:tgtEl>
                                        <p:attrNameLst>
                                          <p:attrName>style.visibility</p:attrName>
                                        </p:attrNameLst>
                                      </p:cBhvr>
                                      <p:to>
                                        <p:strVal val="visible"/>
                                      </p:to>
                                    </p:set>
                                    <p:animEffect transition="in" filter="wipe(left)">
                                      <p:cBhvr>
                                        <p:cTn id="135" dur="500"/>
                                        <p:tgtEl>
                                          <p:spTgt spid="1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 grpId="0"/>
      <p:bldP spid="124" grpId="0"/>
      <p:bldP spid="187" grpId="0"/>
      <p:bldP spid="7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06043"/>
            <a:ext cx="8229600" cy="638310"/>
          </a:xfrm>
        </p:spPr>
        <p:txBody>
          <a:bodyPr>
            <a:normAutofit/>
          </a:bodyPr>
          <a:lstStyle/>
          <a:p>
            <a:r>
              <a:rPr lang="zh-CN" altLang="en-US" sz="2000" dirty="0"/>
              <a:t>出口企业出口</a:t>
            </a:r>
            <a:r>
              <a:rPr lang="zh-CN" altLang="en-US" sz="2000" dirty="0" smtClean="0"/>
              <a:t>退税案例</a:t>
            </a:r>
            <a:endParaRPr lang="zh-CN" altLang="en-US" sz="2000" dirty="0"/>
          </a:p>
        </p:txBody>
      </p:sp>
      <p:sp>
        <p:nvSpPr>
          <p:cNvPr id="3" name="内容占位符 2"/>
          <p:cNvSpPr>
            <a:spLocks noGrp="1"/>
          </p:cNvSpPr>
          <p:nvPr>
            <p:ph idx="1"/>
          </p:nvPr>
        </p:nvSpPr>
        <p:spPr>
          <a:xfrm>
            <a:off x="457200" y="772344"/>
            <a:ext cx="8229600" cy="3888432"/>
          </a:xfrm>
        </p:spPr>
        <p:txBody>
          <a:bodyPr>
            <a:normAutofit/>
          </a:bodyPr>
          <a:lstStyle/>
          <a:p>
            <a:pPr>
              <a:buNone/>
            </a:pPr>
            <a:endParaRPr lang="en-US" altLang="zh-CN" sz="1200" dirty="0">
              <a:solidFill>
                <a:srgbClr val="00B050"/>
              </a:solidFill>
            </a:endParaRPr>
          </a:p>
          <a:p>
            <a:pPr marL="0" indent="0">
              <a:buNone/>
            </a:pPr>
            <a:r>
              <a:rPr lang="zh-CN" altLang="en-US" sz="1200" dirty="0" smtClean="0"/>
              <a:t>会计账务处理依据：财会</a:t>
            </a:r>
            <a:r>
              <a:rPr lang="en-US" altLang="zh-CN" sz="1200" dirty="0" smtClean="0"/>
              <a:t>〔2016〕22</a:t>
            </a:r>
            <a:r>
              <a:rPr lang="zh-CN" altLang="en-US" sz="1200" dirty="0" smtClean="0"/>
              <a:t>号</a:t>
            </a:r>
            <a:endParaRPr lang="en-US" altLang="zh-CN" sz="1200" dirty="0" smtClean="0"/>
          </a:p>
          <a:p>
            <a:pPr marL="0" indent="0">
              <a:buNone/>
            </a:pPr>
            <a:r>
              <a:rPr lang="zh-CN" altLang="en-US" sz="1200" b="1" dirty="0" smtClean="0"/>
              <a:t>（一）生产企业免抵退税的会计核算</a:t>
            </a:r>
            <a:endParaRPr lang="en-US" altLang="zh-CN" sz="1200" b="1" dirty="0" smtClean="0"/>
          </a:p>
          <a:p>
            <a:pPr marL="0" indent="0">
              <a:buNone/>
            </a:pPr>
            <a:endParaRPr lang="en-US" altLang="zh-CN" sz="1200" dirty="0">
              <a:solidFill>
                <a:srgbClr val="00B050"/>
              </a:solidFill>
            </a:endParaRPr>
          </a:p>
          <a:p>
            <a:pPr marL="0" indent="0">
              <a:buNone/>
            </a:pPr>
            <a:r>
              <a:rPr lang="zh-CN" altLang="en-US" sz="1200" dirty="0"/>
              <a:t>例：某有出口经营权的生产企业（一般纳税人），</a:t>
            </a:r>
            <a:r>
              <a:rPr lang="en-US" altLang="zh-CN" sz="1200" dirty="0"/>
              <a:t>2018</a:t>
            </a:r>
            <a:r>
              <a:rPr lang="zh-CN" altLang="en-US" sz="1200" dirty="0"/>
              <a:t>年</a:t>
            </a:r>
            <a:r>
              <a:rPr lang="en-US" altLang="zh-CN" sz="1200" dirty="0"/>
              <a:t>6</a:t>
            </a:r>
            <a:r>
              <a:rPr lang="zh-CN" altLang="en-US" sz="1200" dirty="0"/>
              <a:t>月从国内购进生产用的钢材，取得增值税专用发票上注明的价款为</a:t>
            </a:r>
            <a:r>
              <a:rPr lang="en-US" altLang="zh-CN" sz="1200" dirty="0"/>
              <a:t>368000</a:t>
            </a:r>
            <a:r>
              <a:rPr lang="zh-CN" altLang="en-US" sz="1200" dirty="0" smtClean="0"/>
              <a:t>元；</a:t>
            </a:r>
            <a:r>
              <a:rPr lang="zh-CN" altLang="en-US" sz="1200" dirty="0"/>
              <a:t>本月内销货物的销售额为</a:t>
            </a:r>
            <a:r>
              <a:rPr lang="en-US" altLang="zh-CN" sz="1200" dirty="0"/>
              <a:t>150000</a:t>
            </a:r>
            <a:r>
              <a:rPr lang="zh-CN" altLang="en-US" sz="1200" dirty="0"/>
              <a:t>元，出口货物的离岸价格为</a:t>
            </a:r>
            <a:r>
              <a:rPr lang="en-US" altLang="zh-CN" sz="1200" dirty="0"/>
              <a:t>42000</a:t>
            </a:r>
            <a:r>
              <a:rPr lang="zh-CN" altLang="en-US" sz="1200" dirty="0"/>
              <a:t>美元。已知期初待抵扣进项税额为</a:t>
            </a:r>
            <a:r>
              <a:rPr lang="en-US" altLang="zh-CN" sz="1200" dirty="0"/>
              <a:t>0</a:t>
            </a:r>
            <a:r>
              <a:rPr lang="zh-CN" altLang="en-US" sz="1200" dirty="0"/>
              <a:t>，试计算该企业本期免抵退税额。（价格均为不含税价格，增值税税率为</a:t>
            </a:r>
            <a:r>
              <a:rPr lang="en-US" altLang="zh-CN" sz="1200" dirty="0"/>
              <a:t>16%</a:t>
            </a:r>
            <a:r>
              <a:rPr lang="zh-CN" altLang="en-US" sz="1200" dirty="0"/>
              <a:t>，出口退税率</a:t>
            </a:r>
            <a:r>
              <a:rPr lang="en-US" altLang="zh-CN" sz="1200" dirty="0"/>
              <a:t>13%</a:t>
            </a:r>
            <a:r>
              <a:rPr lang="zh-CN" altLang="en-US" sz="1200" dirty="0"/>
              <a:t>，汇率为</a:t>
            </a:r>
            <a:r>
              <a:rPr lang="en-US" altLang="zh-CN" sz="1200" dirty="0"/>
              <a:t>1:6.5</a:t>
            </a:r>
            <a:r>
              <a:rPr lang="zh-CN" altLang="en-US" sz="1200" dirty="0"/>
              <a:t>）</a:t>
            </a:r>
            <a:endParaRPr lang="en-US" altLang="zh-CN" sz="1200" dirty="0"/>
          </a:p>
          <a:p>
            <a:pPr marL="0" indent="0">
              <a:buNone/>
            </a:pPr>
            <a:r>
              <a:rPr lang="en-US" altLang="zh-CN" sz="1200" dirty="0"/>
              <a:t>           </a:t>
            </a:r>
            <a:r>
              <a:rPr lang="zh-CN" altLang="en-US" sz="1200" dirty="0"/>
              <a:t>免抵退税不得免征和抵扣税额</a:t>
            </a:r>
            <a:r>
              <a:rPr lang="en-US" altLang="zh-CN" sz="1200" dirty="0"/>
              <a:t>=6.5</a:t>
            </a:r>
            <a:r>
              <a:rPr lang="zh-CN" altLang="en-US" sz="1200" dirty="0"/>
              <a:t>*</a:t>
            </a:r>
            <a:r>
              <a:rPr lang="en-US" altLang="zh-CN" sz="1200" dirty="0"/>
              <a:t>42000</a:t>
            </a:r>
            <a:r>
              <a:rPr lang="zh-CN" altLang="en-US" sz="1200" dirty="0"/>
              <a:t>*（</a:t>
            </a:r>
            <a:r>
              <a:rPr lang="en-US" altLang="zh-CN" sz="1200" dirty="0"/>
              <a:t>16%-13%</a:t>
            </a:r>
            <a:r>
              <a:rPr lang="zh-CN" altLang="en-US" sz="1200" dirty="0" smtClean="0"/>
              <a:t>）</a:t>
            </a:r>
            <a:r>
              <a:rPr lang="en-US" altLang="zh-CN" sz="1200" dirty="0" smtClean="0"/>
              <a:t>=8190</a:t>
            </a:r>
            <a:r>
              <a:rPr lang="zh-CN" altLang="en-US" sz="1200" dirty="0" smtClean="0"/>
              <a:t>元</a:t>
            </a:r>
            <a:endParaRPr lang="en-US" altLang="zh-CN" sz="1200" dirty="0"/>
          </a:p>
          <a:p>
            <a:pPr marL="0" indent="0">
              <a:buNone/>
            </a:pPr>
            <a:r>
              <a:rPr lang="en-US" altLang="zh-CN" sz="1200" dirty="0">
                <a:solidFill>
                  <a:srgbClr val="00B050"/>
                </a:solidFill>
              </a:rPr>
              <a:t>                </a:t>
            </a:r>
            <a:r>
              <a:rPr lang="zh-CN" altLang="en-US" sz="1200" dirty="0">
                <a:solidFill>
                  <a:srgbClr val="00B050"/>
                </a:solidFill>
              </a:rPr>
              <a:t>借：主营业务成本                                                       </a:t>
            </a:r>
            <a:r>
              <a:rPr lang="en-US" altLang="zh-CN" sz="1200" dirty="0" smtClean="0">
                <a:solidFill>
                  <a:srgbClr val="00B050"/>
                </a:solidFill>
              </a:rPr>
              <a:t>8190</a:t>
            </a:r>
            <a:endParaRPr lang="en-US" altLang="zh-CN" sz="1200" dirty="0">
              <a:solidFill>
                <a:srgbClr val="00B050"/>
              </a:solidFill>
            </a:endParaRPr>
          </a:p>
          <a:p>
            <a:pPr marL="0" indent="0">
              <a:buNone/>
            </a:pPr>
            <a:r>
              <a:rPr lang="en-US" altLang="zh-CN" sz="1200" dirty="0">
                <a:solidFill>
                  <a:srgbClr val="00B050"/>
                </a:solidFill>
              </a:rPr>
              <a:t>                </a:t>
            </a:r>
            <a:r>
              <a:rPr lang="zh-CN" altLang="en-US" sz="1200" dirty="0">
                <a:solidFill>
                  <a:srgbClr val="00B050"/>
                </a:solidFill>
              </a:rPr>
              <a:t>贷：应交税额</a:t>
            </a:r>
            <a:r>
              <a:rPr lang="en-US" altLang="zh-CN" sz="1200" dirty="0">
                <a:solidFill>
                  <a:srgbClr val="00B050"/>
                </a:solidFill>
              </a:rPr>
              <a:t>---</a:t>
            </a:r>
            <a:r>
              <a:rPr lang="zh-CN" altLang="en-US" sz="1200" dirty="0">
                <a:solidFill>
                  <a:srgbClr val="00B050"/>
                </a:solidFill>
              </a:rPr>
              <a:t>应交增值税（进项税额转出）             </a:t>
            </a:r>
            <a:r>
              <a:rPr lang="en-US" altLang="zh-CN" sz="1200" dirty="0" smtClean="0">
                <a:solidFill>
                  <a:srgbClr val="00B050"/>
                </a:solidFill>
              </a:rPr>
              <a:t>8190</a:t>
            </a:r>
            <a:endParaRPr lang="en-US" altLang="zh-CN" sz="1200" dirty="0">
              <a:solidFill>
                <a:srgbClr val="00B050"/>
              </a:solidFill>
            </a:endParaRPr>
          </a:p>
          <a:p>
            <a:pPr marL="0" indent="0">
              <a:buNone/>
            </a:pPr>
            <a:r>
              <a:rPr lang="en-US" altLang="zh-CN" sz="1200" dirty="0"/>
              <a:t>           </a:t>
            </a:r>
            <a:r>
              <a:rPr lang="zh-CN" altLang="en-US" sz="1200" dirty="0"/>
              <a:t>应纳税额</a:t>
            </a:r>
            <a:r>
              <a:rPr lang="en-US" altLang="zh-CN" sz="1200" dirty="0"/>
              <a:t>=150000</a:t>
            </a:r>
            <a:r>
              <a:rPr lang="zh-CN" altLang="en-US" sz="1200" dirty="0"/>
              <a:t>*</a:t>
            </a:r>
            <a:r>
              <a:rPr lang="en-US" altLang="zh-CN" sz="1200" dirty="0"/>
              <a:t>16</a:t>
            </a:r>
            <a:r>
              <a:rPr lang="en-US" altLang="zh-CN" sz="1200" dirty="0" smtClean="0"/>
              <a:t>%-</a:t>
            </a:r>
            <a:r>
              <a:rPr lang="zh-CN" altLang="en-US" sz="1200" dirty="0" smtClean="0"/>
              <a:t>（</a:t>
            </a:r>
            <a:r>
              <a:rPr lang="en-US" altLang="zh-CN" sz="1200" dirty="0" smtClean="0"/>
              <a:t>368000</a:t>
            </a:r>
            <a:r>
              <a:rPr lang="zh-CN" altLang="en-US" sz="1200" dirty="0"/>
              <a:t>*</a:t>
            </a:r>
            <a:r>
              <a:rPr lang="en-US" altLang="zh-CN" sz="1200" dirty="0"/>
              <a:t>16</a:t>
            </a:r>
            <a:r>
              <a:rPr lang="en-US" altLang="zh-CN" sz="1200" dirty="0" smtClean="0"/>
              <a:t>%-8190</a:t>
            </a:r>
            <a:r>
              <a:rPr lang="zh-CN" altLang="en-US" sz="1200" dirty="0" smtClean="0"/>
              <a:t>）</a:t>
            </a:r>
            <a:r>
              <a:rPr lang="en-US" altLang="zh-CN" sz="1200" dirty="0" smtClean="0"/>
              <a:t>=-26690</a:t>
            </a:r>
            <a:r>
              <a:rPr lang="zh-CN" altLang="en-US" sz="1200" dirty="0" smtClean="0"/>
              <a:t>元</a:t>
            </a:r>
            <a:endParaRPr lang="en-US" altLang="zh-CN" sz="1200" dirty="0"/>
          </a:p>
          <a:p>
            <a:pPr marL="0" indent="0">
              <a:buNone/>
            </a:pPr>
            <a:r>
              <a:rPr lang="en-US" altLang="zh-CN" sz="1200" dirty="0"/>
              <a:t>           </a:t>
            </a:r>
            <a:r>
              <a:rPr lang="zh-CN" altLang="en-US" sz="1200" dirty="0"/>
              <a:t>当期免抵退税额</a:t>
            </a:r>
            <a:r>
              <a:rPr lang="en-US" altLang="zh-CN" sz="1200" dirty="0"/>
              <a:t>=6.5</a:t>
            </a:r>
            <a:r>
              <a:rPr lang="zh-CN" altLang="en-US" sz="1200" dirty="0"/>
              <a:t>*</a:t>
            </a:r>
            <a:r>
              <a:rPr lang="en-US" altLang="zh-CN" sz="1200" dirty="0"/>
              <a:t>42000</a:t>
            </a:r>
            <a:r>
              <a:rPr lang="zh-CN" altLang="en-US" sz="1200" dirty="0"/>
              <a:t>*</a:t>
            </a:r>
            <a:r>
              <a:rPr lang="en-US" altLang="zh-CN" sz="1200" dirty="0" smtClean="0"/>
              <a:t>13%=35490</a:t>
            </a:r>
            <a:r>
              <a:rPr lang="zh-CN" altLang="en-US" sz="1200" dirty="0" smtClean="0"/>
              <a:t>元</a:t>
            </a:r>
            <a:endParaRPr lang="en-US" altLang="zh-CN" sz="1200" dirty="0"/>
          </a:p>
          <a:p>
            <a:pPr marL="0" indent="0">
              <a:buNone/>
            </a:pPr>
            <a:r>
              <a:rPr lang="en-US" altLang="zh-CN" sz="1200" dirty="0"/>
              <a:t>           </a:t>
            </a:r>
            <a:r>
              <a:rPr lang="zh-CN" altLang="en-US" sz="1200" dirty="0"/>
              <a:t>当期应退税额</a:t>
            </a:r>
            <a:r>
              <a:rPr lang="en-US" altLang="zh-CN" sz="1200" dirty="0" smtClean="0"/>
              <a:t>=26690</a:t>
            </a:r>
            <a:r>
              <a:rPr lang="zh-CN" altLang="en-US" sz="1200" dirty="0" smtClean="0"/>
              <a:t>元</a:t>
            </a:r>
            <a:endParaRPr lang="en-US" altLang="zh-CN" sz="1200" dirty="0"/>
          </a:p>
          <a:p>
            <a:pPr marL="0" indent="0">
              <a:buNone/>
            </a:pPr>
            <a:r>
              <a:rPr lang="en-US" altLang="zh-CN" sz="1200" dirty="0"/>
              <a:t>           </a:t>
            </a:r>
            <a:r>
              <a:rPr lang="zh-CN" altLang="en-US" sz="1200" dirty="0"/>
              <a:t>当期免抵税额</a:t>
            </a:r>
            <a:r>
              <a:rPr lang="en-US" altLang="zh-CN" sz="1200" dirty="0" smtClean="0"/>
              <a:t>=35490-26690=8800</a:t>
            </a:r>
            <a:r>
              <a:rPr lang="zh-CN" altLang="en-US" sz="1200" dirty="0" smtClean="0"/>
              <a:t>元</a:t>
            </a:r>
            <a:endParaRPr lang="en-US" altLang="zh-CN" sz="1200" dirty="0"/>
          </a:p>
          <a:p>
            <a:pPr marL="0" indent="0">
              <a:buNone/>
            </a:pPr>
            <a:r>
              <a:rPr lang="en-US" altLang="zh-CN" sz="1200" dirty="0">
                <a:solidFill>
                  <a:srgbClr val="00B050"/>
                </a:solidFill>
              </a:rPr>
              <a:t>                 </a:t>
            </a:r>
            <a:r>
              <a:rPr lang="zh-CN" altLang="en-US" sz="1200" dirty="0">
                <a:solidFill>
                  <a:srgbClr val="00B050"/>
                </a:solidFill>
              </a:rPr>
              <a:t>借：应收出口退税款</a:t>
            </a:r>
            <a:r>
              <a:rPr lang="en-US" altLang="zh-CN" sz="1200" dirty="0">
                <a:solidFill>
                  <a:srgbClr val="00B050"/>
                </a:solidFill>
              </a:rPr>
              <a:t>---</a:t>
            </a:r>
            <a:r>
              <a:rPr lang="zh-CN" altLang="en-US" sz="1200" dirty="0">
                <a:solidFill>
                  <a:srgbClr val="00B050"/>
                </a:solidFill>
              </a:rPr>
              <a:t>增值税                                                        </a:t>
            </a:r>
            <a:r>
              <a:rPr lang="en-US" altLang="zh-CN" sz="1200" dirty="0" smtClean="0">
                <a:solidFill>
                  <a:srgbClr val="00B050"/>
                </a:solidFill>
              </a:rPr>
              <a:t>26690</a:t>
            </a:r>
            <a:endParaRPr lang="en-US" altLang="zh-CN" sz="1200" dirty="0">
              <a:solidFill>
                <a:srgbClr val="00B050"/>
              </a:solidFill>
            </a:endParaRPr>
          </a:p>
          <a:p>
            <a:pPr marL="0" indent="0">
              <a:buNone/>
            </a:pPr>
            <a:r>
              <a:rPr lang="en-US" altLang="zh-CN" sz="1200" dirty="0">
                <a:solidFill>
                  <a:srgbClr val="00B050"/>
                </a:solidFill>
              </a:rPr>
              <a:t>                        </a:t>
            </a:r>
            <a:r>
              <a:rPr lang="zh-CN" altLang="en-US" sz="1200" dirty="0" smtClean="0">
                <a:solidFill>
                  <a:srgbClr val="00B050"/>
                </a:solidFill>
              </a:rPr>
              <a:t>应交税费</a:t>
            </a:r>
            <a:r>
              <a:rPr lang="en-US" altLang="zh-CN" sz="1200" dirty="0" smtClean="0">
                <a:solidFill>
                  <a:srgbClr val="00B050"/>
                </a:solidFill>
              </a:rPr>
              <a:t>---</a:t>
            </a:r>
            <a:r>
              <a:rPr lang="zh-CN" altLang="en-US" sz="1200" dirty="0">
                <a:solidFill>
                  <a:srgbClr val="00B050"/>
                </a:solidFill>
              </a:rPr>
              <a:t>应交增值税（出口抵减内销产品应纳税额）              </a:t>
            </a:r>
            <a:r>
              <a:rPr lang="en-US" altLang="zh-CN" sz="1200" dirty="0" smtClean="0">
                <a:solidFill>
                  <a:srgbClr val="00B050"/>
                </a:solidFill>
              </a:rPr>
              <a:t>8800</a:t>
            </a:r>
            <a:endParaRPr lang="en-US" altLang="zh-CN" sz="1200" dirty="0">
              <a:solidFill>
                <a:srgbClr val="00B050"/>
              </a:solidFill>
            </a:endParaRPr>
          </a:p>
          <a:p>
            <a:pPr marL="0" indent="0">
              <a:buNone/>
            </a:pPr>
            <a:r>
              <a:rPr lang="en-US" altLang="zh-CN" sz="1200" dirty="0">
                <a:solidFill>
                  <a:srgbClr val="00B050"/>
                </a:solidFill>
              </a:rPr>
              <a:t>                 </a:t>
            </a:r>
            <a:r>
              <a:rPr lang="zh-CN" altLang="en-US" sz="1200" dirty="0">
                <a:solidFill>
                  <a:srgbClr val="00B050"/>
                </a:solidFill>
              </a:rPr>
              <a:t>贷：应交税费</a:t>
            </a:r>
            <a:r>
              <a:rPr lang="en-US" altLang="zh-CN" sz="1200" dirty="0">
                <a:solidFill>
                  <a:srgbClr val="00B050"/>
                </a:solidFill>
              </a:rPr>
              <a:t>---</a:t>
            </a:r>
            <a:r>
              <a:rPr lang="zh-CN" altLang="en-US" sz="1200" dirty="0">
                <a:solidFill>
                  <a:srgbClr val="00B050"/>
                </a:solidFill>
              </a:rPr>
              <a:t>应交增值税（出口退税）</a:t>
            </a:r>
            <a:r>
              <a:rPr lang="en-US" altLang="zh-CN" sz="1200" dirty="0">
                <a:solidFill>
                  <a:srgbClr val="00B050"/>
                </a:solidFill>
              </a:rPr>
              <a:t>                                        </a:t>
            </a:r>
            <a:r>
              <a:rPr lang="en-US" altLang="zh-CN" sz="1200" dirty="0" smtClean="0">
                <a:solidFill>
                  <a:srgbClr val="00B050"/>
                </a:solidFill>
              </a:rPr>
              <a:t>35490</a:t>
            </a:r>
            <a:endParaRPr lang="zh-CN" altLang="en-US" sz="1200" dirty="0">
              <a:solidFill>
                <a:srgbClr val="00B050"/>
              </a:solidFill>
            </a:endParaRPr>
          </a:p>
        </p:txBody>
      </p:sp>
      <p:sp>
        <p:nvSpPr>
          <p:cNvPr id="4" name="页脚占位符 3"/>
          <p:cNvSpPr>
            <a:spLocks noGrp="1"/>
          </p:cNvSpPr>
          <p:nvPr>
            <p:ph type="ftr" sz="quarter" idx="11"/>
          </p:nvPr>
        </p:nvSpPr>
        <p:spPr/>
        <p:txBody>
          <a:bodyPr/>
          <a:p>
            <a:r>
              <a:rPr lang="zh-CN" altLang="en-US"/>
              <a:t>财税-www.caishui.org</a:t>
            </a:r>
            <a:endParaRPr lang="zh-CN" altLang="en-US"/>
          </a:p>
        </p:txBody>
      </p:sp>
    </p:spTree>
  </p:cSld>
  <p:clrMapOvr>
    <a:masterClrMapping/>
  </p:clrMapOvr>
  <p:transition>
    <p:rand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06043"/>
            <a:ext cx="8229600" cy="494294"/>
          </a:xfrm>
        </p:spPr>
        <p:txBody>
          <a:bodyPr>
            <a:normAutofit/>
          </a:bodyPr>
          <a:lstStyle/>
          <a:p>
            <a:r>
              <a:rPr lang="zh-CN" altLang="en-US" sz="2000" dirty="0"/>
              <a:t>出口企业出口</a:t>
            </a:r>
            <a:r>
              <a:rPr lang="zh-CN" altLang="en-US" sz="2000" dirty="0" smtClean="0"/>
              <a:t>退税案例</a:t>
            </a:r>
            <a:endParaRPr lang="zh-CN" altLang="en-US" sz="2000" dirty="0"/>
          </a:p>
        </p:txBody>
      </p:sp>
      <p:sp>
        <p:nvSpPr>
          <p:cNvPr id="3" name="内容占位符 2"/>
          <p:cNvSpPr>
            <a:spLocks noGrp="1"/>
          </p:cNvSpPr>
          <p:nvPr>
            <p:ph idx="1"/>
          </p:nvPr>
        </p:nvSpPr>
        <p:spPr>
          <a:xfrm>
            <a:off x="457200" y="700337"/>
            <a:ext cx="8229600" cy="3895704"/>
          </a:xfrm>
        </p:spPr>
        <p:txBody>
          <a:bodyPr/>
          <a:lstStyle/>
          <a:p>
            <a:r>
              <a:rPr lang="zh-CN" altLang="en-US" sz="1200" b="1" dirty="0"/>
              <a:t>（二）外贸企业免退税的会计核算</a:t>
            </a:r>
            <a:endParaRPr lang="en-US" altLang="zh-CN" sz="1200" b="1" dirty="0"/>
          </a:p>
          <a:p>
            <a:pPr marL="0" indent="0">
              <a:buNone/>
            </a:pPr>
            <a:endParaRPr lang="en-US" altLang="zh-CN" sz="1200" dirty="0"/>
          </a:p>
          <a:p>
            <a:pPr marL="0" indent="0">
              <a:buNone/>
            </a:pPr>
            <a:r>
              <a:rPr lang="zh-CN" altLang="en-US" sz="1200" dirty="0"/>
              <a:t>例：</a:t>
            </a:r>
            <a:r>
              <a:rPr lang="en-US" altLang="zh-CN" sz="1200" dirty="0"/>
              <a:t>2019</a:t>
            </a:r>
            <a:r>
              <a:rPr lang="zh-CN" altLang="en-US" sz="1200" dirty="0"/>
              <a:t>年</a:t>
            </a:r>
            <a:r>
              <a:rPr lang="en-US" altLang="zh-CN" sz="1200" dirty="0"/>
              <a:t>4</a:t>
            </a:r>
            <a:r>
              <a:rPr lang="zh-CN" altLang="en-US" sz="1200" dirty="0"/>
              <a:t>月某外贸企业本期购进</a:t>
            </a:r>
            <a:r>
              <a:rPr lang="en-US" altLang="zh-CN" sz="1200" dirty="0"/>
              <a:t>A</a:t>
            </a:r>
            <a:r>
              <a:rPr lang="zh-CN" altLang="en-US" sz="1200" dirty="0"/>
              <a:t>货物用于出口，购进价格为</a:t>
            </a:r>
            <a:r>
              <a:rPr lang="en-US" altLang="zh-CN" sz="1200" dirty="0"/>
              <a:t>235294.12</a:t>
            </a:r>
            <a:r>
              <a:rPr lang="zh-CN" altLang="en-US" sz="1200" dirty="0"/>
              <a:t>元，进项税额</a:t>
            </a:r>
            <a:r>
              <a:rPr lang="en-US" altLang="zh-CN" sz="1200" dirty="0"/>
              <a:t>37647.06</a:t>
            </a:r>
            <a:r>
              <a:rPr lang="zh-CN" altLang="en-US" sz="1200" dirty="0"/>
              <a:t>元；内销</a:t>
            </a:r>
            <a:r>
              <a:rPr lang="en-US" altLang="zh-CN" sz="1200" dirty="0"/>
              <a:t>B</a:t>
            </a:r>
            <a:r>
              <a:rPr lang="zh-CN" altLang="en-US" sz="1200" dirty="0"/>
              <a:t>货物销项税额为</a:t>
            </a:r>
            <a:r>
              <a:rPr lang="en-US" altLang="zh-CN" sz="1200" dirty="0"/>
              <a:t>12000</a:t>
            </a:r>
            <a:r>
              <a:rPr lang="zh-CN" altLang="en-US" sz="1200" dirty="0"/>
              <a:t>元。外销</a:t>
            </a:r>
            <a:r>
              <a:rPr lang="en-US" altLang="zh-CN" sz="1200" dirty="0"/>
              <a:t>A</a:t>
            </a:r>
            <a:r>
              <a:rPr lang="zh-CN" altLang="en-US" sz="1200" dirty="0"/>
              <a:t>货物离岸价折合人民币为</a:t>
            </a:r>
            <a:r>
              <a:rPr lang="en-US" altLang="zh-CN" sz="1200" dirty="0"/>
              <a:t>300000</a:t>
            </a:r>
            <a:r>
              <a:rPr lang="zh-CN" altLang="en-US" sz="1200" dirty="0"/>
              <a:t>元，退税率为</a:t>
            </a:r>
            <a:r>
              <a:rPr lang="en-US" altLang="zh-CN" sz="1200" dirty="0"/>
              <a:t>13%</a:t>
            </a:r>
            <a:r>
              <a:rPr lang="zh-CN" altLang="en-US" sz="1200" dirty="0"/>
              <a:t>。该企业经营货物适用的增值税率均为</a:t>
            </a:r>
            <a:r>
              <a:rPr lang="en-US" altLang="zh-CN" sz="1200" dirty="0"/>
              <a:t>16%</a:t>
            </a:r>
            <a:r>
              <a:rPr lang="zh-CN" altLang="en-US" sz="1200" dirty="0"/>
              <a:t>。</a:t>
            </a:r>
            <a:endParaRPr lang="en-US" altLang="zh-CN" sz="1200" dirty="0"/>
          </a:p>
          <a:p>
            <a:pPr marL="0" indent="0">
              <a:buNone/>
            </a:pPr>
            <a:endParaRPr lang="en-US" altLang="zh-CN" sz="1200" dirty="0"/>
          </a:p>
          <a:p>
            <a:pPr marL="0" indent="0">
              <a:buNone/>
            </a:pPr>
            <a:r>
              <a:rPr lang="en-US" altLang="zh-CN" sz="1200" dirty="0"/>
              <a:t>      </a:t>
            </a:r>
            <a:r>
              <a:rPr lang="zh-CN" altLang="en-US" sz="1200" dirty="0"/>
              <a:t>外贸企业出口适用增值税先征后退，是按原购进时的进价乘退税率计算应退税额的，应退税额</a:t>
            </a:r>
            <a:r>
              <a:rPr lang="en-US" altLang="zh-CN" sz="1200" dirty="0"/>
              <a:t>=235294.12</a:t>
            </a:r>
            <a:r>
              <a:rPr lang="zh-CN" altLang="en-US" sz="1200" dirty="0"/>
              <a:t>*</a:t>
            </a:r>
            <a:r>
              <a:rPr lang="en-US" altLang="zh-CN" sz="1200" dirty="0"/>
              <a:t>13%=30588.24</a:t>
            </a:r>
            <a:r>
              <a:rPr lang="zh-CN" altLang="en-US" sz="1200" dirty="0"/>
              <a:t>元。</a:t>
            </a:r>
            <a:endParaRPr lang="en-US" altLang="zh-CN" sz="1200" dirty="0"/>
          </a:p>
          <a:p>
            <a:pPr marL="0" indent="0">
              <a:buNone/>
            </a:pPr>
            <a:r>
              <a:rPr lang="en-US" altLang="zh-CN" sz="1200" dirty="0"/>
              <a:t>      </a:t>
            </a:r>
            <a:endParaRPr lang="en-US" altLang="zh-CN" sz="1200" dirty="0"/>
          </a:p>
          <a:p>
            <a:pPr marL="0" indent="0">
              <a:buNone/>
            </a:pPr>
            <a:r>
              <a:rPr lang="en-US" altLang="zh-CN" sz="1200" dirty="0">
                <a:solidFill>
                  <a:srgbClr val="00B050"/>
                </a:solidFill>
              </a:rPr>
              <a:t>      </a:t>
            </a:r>
            <a:r>
              <a:rPr lang="zh-CN" altLang="en-US" sz="1200" dirty="0">
                <a:solidFill>
                  <a:srgbClr val="00B050"/>
                </a:solidFill>
              </a:rPr>
              <a:t>借：应收出口退税款</a:t>
            </a:r>
            <a:r>
              <a:rPr lang="en-US" altLang="zh-CN" sz="1200" dirty="0">
                <a:solidFill>
                  <a:srgbClr val="00B050"/>
                </a:solidFill>
              </a:rPr>
              <a:t>---</a:t>
            </a:r>
            <a:r>
              <a:rPr lang="zh-CN" altLang="en-US" sz="1200" dirty="0">
                <a:solidFill>
                  <a:srgbClr val="00B050"/>
                </a:solidFill>
              </a:rPr>
              <a:t>增值税                                     </a:t>
            </a:r>
            <a:r>
              <a:rPr lang="en-US" altLang="zh-CN" sz="1200" dirty="0">
                <a:solidFill>
                  <a:srgbClr val="00B050"/>
                </a:solidFill>
              </a:rPr>
              <a:t>30588.24</a:t>
            </a:r>
            <a:endParaRPr lang="en-US" altLang="zh-CN" sz="1200" dirty="0">
              <a:solidFill>
                <a:srgbClr val="00B050"/>
              </a:solidFill>
            </a:endParaRPr>
          </a:p>
          <a:p>
            <a:pPr marL="0" indent="0">
              <a:buNone/>
            </a:pPr>
            <a:r>
              <a:rPr lang="en-US" altLang="zh-CN" sz="1200" dirty="0">
                <a:solidFill>
                  <a:srgbClr val="00B050"/>
                </a:solidFill>
              </a:rPr>
              <a:t>      </a:t>
            </a:r>
            <a:r>
              <a:rPr lang="zh-CN" altLang="en-US" sz="1200" dirty="0">
                <a:solidFill>
                  <a:srgbClr val="00B050"/>
                </a:solidFill>
              </a:rPr>
              <a:t>贷：应交税费</a:t>
            </a:r>
            <a:r>
              <a:rPr lang="en-US" altLang="zh-CN" sz="1200" dirty="0">
                <a:solidFill>
                  <a:srgbClr val="00B050"/>
                </a:solidFill>
              </a:rPr>
              <a:t>---</a:t>
            </a:r>
            <a:r>
              <a:rPr lang="zh-CN" altLang="en-US" sz="1200" dirty="0">
                <a:solidFill>
                  <a:srgbClr val="00B050"/>
                </a:solidFill>
              </a:rPr>
              <a:t>应交增值税（出口退税）                    </a:t>
            </a:r>
            <a:r>
              <a:rPr lang="en-US" altLang="zh-CN" sz="1200" dirty="0">
                <a:solidFill>
                  <a:srgbClr val="00B050"/>
                </a:solidFill>
              </a:rPr>
              <a:t>30588.24</a:t>
            </a:r>
            <a:endParaRPr lang="en-US" altLang="zh-CN" sz="1200" dirty="0">
              <a:solidFill>
                <a:srgbClr val="00B050"/>
              </a:solidFill>
            </a:endParaRPr>
          </a:p>
          <a:p>
            <a:pPr marL="0" indent="0">
              <a:buNone/>
            </a:pPr>
            <a:endParaRPr lang="en-US" altLang="zh-CN" sz="1200" dirty="0"/>
          </a:p>
          <a:p>
            <a:pPr marL="0" indent="0">
              <a:buNone/>
            </a:pPr>
            <a:endParaRPr lang="zh-CN" altLang="en-US" dirty="0"/>
          </a:p>
        </p:txBody>
      </p:sp>
      <p:sp>
        <p:nvSpPr>
          <p:cNvPr id="4" name="页脚占位符 3"/>
          <p:cNvSpPr>
            <a:spLocks noGrp="1"/>
          </p:cNvSpPr>
          <p:nvPr>
            <p:ph type="ftr" sz="quarter" idx="11"/>
          </p:nvPr>
        </p:nvSpPr>
        <p:spPr/>
        <p:txBody>
          <a:bodyPr/>
          <a:p>
            <a:r>
              <a:rPr lang="zh-CN" altLang="en-US"/>
              <a:t>财税-www.caishui.org</a:t>
            </a:r>
            <a:endParaRPr lang="zh-CN" altLang="en-US"/>
          </a:p>
        </p:txBody>
      </p:sp>
    </p:spTree>
  </p:cSld>
  <p:clrMapOvr>
    <a:masterClrMapping/>
  </p:clrMapOvr>
  <p:transition>
    <p:rand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06043"/>
            <a:ext cx="8229600" cy="651990"/>
          </a:xfrm>
        </p:spPr>
        <p:txBody>
          <a:bodyPr>
            <a:normAutofit/>
          </a:bodyPr>
          <a:lstStyle/>
          <a:p>
            <a:r>
              <a:rPr lang="zh-CN" altLang="en-US" sz="2000" dirty="0" smtClean="0"/>
              <a:t>出口退税款相关的企业所得税政策</a:t>
            </a:r>
            <a:endParaRPr lang="zh-CN" altLang="en-US" sz="2000" dirty="0"/>
          </a:p>
        </p:txBody>
      </p:sp>
      <p:sp>
        <p:nvSpPr>
          <p:cNvPr id="3" name="内容占位符 2"/>
          <p:cNvSpPr>
            <a:spLocks noGrp="1"/>
          </p:cNvSpPr>
          <p:nvPr>
            <p:ph idx="1"/>
          </p:nvPr>
        </p:nvSpPr>
        <p:spPr>
          <a:xfrm>
            <a:off x="457200" y="715156"/>
            <a:ext cx="8229600" cy="3880885"/>
          </a:xfrm>
        </p:spPr>
        <p:txBody>
          <a:bodyPr>
            <a:normAutofit/>
          </a:bodyPr>
          <a:lstStyle/>
          <a:p>
            <a:r>
              <a:rPr lang="zh-CN" altLang="en-US" sz="1400" dirty="0" smtClean="0"/>
              <a:t>根据</a:t>
            </a:r>
            <a:r>
              <a:rPr lang="en-US" altLang="zh-CN" sz="1400" dirty="0" smtClean="0"/>
              <a:t>《</a:t>
            </a:r>
            <a:r>
              <a:rPr lang="zh-CN" altLang="en-US" sz="1400" dirty="0" smtClean="0"/>
              <a:t>财政部　国家税务总局关于财政性资金、行政事业性收费、政府性基金有关企业所得税政策问题的通知</a:t>
            </a:r>
            <a:r>
              <a:rPr lang="en-US" altLang="zh-CN" sz="1400" dirty="0" smtClean="0"/>
              <a:t>》</a:t>
            </a:r>
            <a:r>
              <a:rPr lang="zh-CN" altLang="en-US" sz="1400" dirty="0" smtClean="0"/>
              <a:t>（财税</a:t>
            </a:r>
            <a:r>
              <a:rPr lang="en-US" altLang="zh-CN" sz="1400" dirty="0" smtClean="0"/>
              <a:t>〔2008〕151</a:t>
            </a:r>
            <a:r>
              <a:rPr lang="zh-CN" altLang="en-US" sz="1400" dirty="0" smtClean="0"/>
              <a:t>号）文：</a:t>
            </a:r>
            <a:endParaRPr lang="en-US" altLang="zh-CN" sz="1400" dirty="0" smtClean="0"/>
          </a:p>
          <a:p>
            <a:pPr>
              <a:buNone/>
            </a:pPr>
            <a:r>
              <a:rPr lang="en-US" altLang="zh-CN" sz="1400" dirty="0" smtClean="0"/>
              <a:t>      </a:t>
            </a:r>
            <a:r>
              <a:rPr lang="zh-CN" altLang="en-US" sz="1400" dirty="0" smtClean="0"/>
              <a:t>“</a:t>
            </a:r>
            <a:r>
              <a:rPr lang="en-US" altLang="zh-CN" sz="1400" dirty="0" smtClean="0"/>
              <a:t>  </a:t>
            </a:r>
            <a:r>
              <a:rPr lang="zh-CN" altLang="en-US" sz="1400" dirty="0" smtClean="0"/>
              <a:t>一、财政性资金</a:t>
            </a:r>
            <a:br>
              <a:rPr lang="zh-CN" altLang="en-US" sz="1400" dirty="0" smtClean="0"/>
            </a:br>
            <a:r>
              <a:rPr lang="zh-CN" altLang="en-US" sz="1400" dirty="0" smtClean="0"/>
              <a:t>（一）企业取得的各类财政性资金，除属于国家投资和资金使用后要求归还本金的以外，均应计入企业当年收入总额。</a:t>
            </a:r>
            <a:br>
              <a:rPr lang="zh-CN" altLang="en-US" sz="1400" dirty="0" smtClean="0"/>
            </a:br>
            <a:r>
              <a:rPr lang="zh-CN" altLang="en-US" sz="1400" dirty="0" smtClean="0"/>
              <a:t>（二）对企业取得的由国务院财政、税务主管部门规定专项用途并经国务院批准的财政性资金，准予作为不征税收入，在计算应纳税所得额时从收入总额中减除。</a:t>
            </a:r>
            <a:br>
              <a:rPr lang="zh-CN" altLang="en-US" sz="1400" dirty="0" smtClean="0"/>
            </a:br>
            <a:r>
              <a:rPr lang="zh-CN" altLang="en-US" sz="1400" dirty="0" smtClean="0"/>
              <a:t>（三）纳入预算管理的事业单位、社会团体等组织按照核定的预算和经费报领关系收到的由财政部门或上级单位拨入的财政补助收入，准予作为不征税收入，在计算应纳税所得额时从收入总额中减除，但国务院和国务院财政、税务主管部门另有规定的除外。</a:t>
            </a:r>
            <a:br>
              <a:rPr lang="zh-CN" altLang="en-US" sz="1400" dirty="0" smtClean="0"/>
            </a:br>
            <a:r>
              <a:rPr lang="zh-CN" altLang="en-US" sz="1400" dirty="0" smtClean="0">
                <a:solidFill>
                  <a:srgbClr val="FF0000"/>
                </a:solidFill>
              </a:rPr>
              <a:t>本条所称财政性资金，是指企业取得的来源于政府及其有关部门的财政补助、补贴、贷款贴息，以及其他各类财政专项资金，包括直接减免的增值税和即征即退、先征后退、先征后返的各种税收，</a:t>
            </a:r>
            <a:r>
              <a:rPr lang="zh-CN" altLang="en-US" sz="1400" dirty="0" smtClean="0">
                <a:solidFill>
                  <a:srgbClr val="00B050"/>
                </a:solidFill>
              </a:rPr>
              <a:t>但不包括企业按规定取得的出口退税款</a:t>
            </a:r>
            <a:r>
              <a:rPr lang="zh-CN" altLang="en-US" sz="1400" dirty="0" smtClean="0"/>
              <a:t>；所称国家投资，是指国家以投资者身份投入企业、并按有关规定相应增加企业实收资本（股本）的直接投资。”</a:t>
            </a:r>
            <a:br>
              <a:rPr lang="zh-CN" altLang="en-US" sz="1400" dirty="0" smtClean="0"/>
            </a:br>
            <a:endParaRPr lang="en-US" altLang="zh-CN" sz="1400" dirty="0" smtClean="0"/>
          </a:p>
          <a:p>
            <a:pPr>
              <a:buNone/>
            </a:pPr>
            <a:r>
              <a:rPr lang="zh-CN" altLang="en-US" sz="1400" dirty="0" smtClean="0"/>
              <a:t>出口退税在会计上不属于损益，在税法上不属于不征税收入，因此出口退税款不需要缴纳企业所得税。</a:t>
            </a:r>
            <a:endParaRPr lang="zh-CN" altLang="en-US" sz="1400" dirty="0"/>
          </a:p>
        </p:txBody>
      </p:sp>
      <p:sp>
        <p:nvSpPr>
          <p:cNvPr id="4" name="页脚占位符 3"/>
          <p:cNvSpPr>
            <a:spLocks noGrp="1"/>
          </p:cNvSpPr>
          <p:nvPr>
            <p:ph type="ftr" sz="quarter" idx="11"/>
          </p:nvPr>
        </p:nvSpPr>
        <p:spPr/>
        <p:txBody>
          <a:bodyPr/>
          <a:p>
            <a:r>
              <a:rPr lang="zh-CN" altLang="en-US"/>
              <a:t>财税-www.caishui.org</a:t>
            </a:r>
            <a:endParaRPr lang="zh-CN" altLang="en-US"/>
          </a:p>
        </p:txBody>
      </p:sp>
    </p:spTree>
  </p:cSld>
  <p:clrMapOvr>
    <a:masterClrMapping/>
  </p:clrMapOvr>
  <p:transition>
    <p:random/>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00034" y="357966"/>
            <a:ext cx="8229600" cy="437676"/>
          </a:xfrm>
        </p:spPr>
        <p:txBody>
          <a:bodyPr>
            <a:normAutofit fontScale="90000"/>
          </a:bodyPr>
          <a:lstStyle/>
          <a:p>
            <a:r>
              <a:rPr lang="zh-CN" altLang="en-US" sz="2700" dirty="0" smtClean="0">
                <a:solidFill>
                  <a:schemeClr val="accent3">
                    <a:lumMod val="50000"/>
                  </a:schemeClr>
                </a:solidFill>
                <a:cs typeface="+mn-ea"/>
                <a:sym typeface="+mn-lt"/>
              </a:rPr>
              <a:t>企业所得税核定征收</a:t>
            </a:r>
            <a:br>
              <a:rPr lang="en-US" altLang="zh-CN" dirty="0" smtClean="0">
                <a:solidFill>
                  <a:schemeClr val="accent3">
                    <a:lumMod val="50000"/>
                  </a:schemeClr>
                </a:solidFill>
                <a:cs typeface="+mn-ea"/>
                <a:sym typeface="+mn-lt"/>
              </a:rPr>
            </a:br>
            <a:endParaRPr lang="zh-CN" altLang="en-US" dirty="0"/>
          </a:p>
        </p:txBody>
      </p:sp>
      <p:sp>
        <p:nvSpPr>
          <p:cNvPr id="3" name="内容占位符 2"/>
          <p:cNvSpPr>
            <a:spLocks noGrp="1"/>
          </p:cNvSpPr>
          <p:nvPr>
            <p:ph idx="1"/>
          </p:nvPr>
        </p:nvSpPr>
        <p:spPr>
          <a:xfrm>
            <a:off x="457200" y="429404"/>
            <a:ext cx="8229600" cy="4715684"/>
          </a:xfrm>
        </p:spPr>
        <p:txBody>
          <a:bodyPr>
            <a:noAutofit/>
          </a:bodyPr>
          <a:lstStyle/>
          <a:p>
            <a:pPr>
              <a:lnSpc>
                <a:spcPct val="120000"/>
              </a:lnSpc>
              <a:buNone/>
            </a:pPr>
            <a:r>
              <a:rPr lang="en-US" altLang="zh-CN" sz="900" b="1" dirty="0" smtClean="0"/>
              <a:t>《</a:t>
            </a:r>
            <a:r>
              <a:rPr lang="zh-CN" altLang="en-US" sz="900" b="1" dirty="0" smtClean="0"/>
              <a:t>国家税务总局关于印发</a:t>
            </a:r>
            <a:r>
              <a:rPr lang="en-US" altLang="zh-CN" sz="900" b="1" dirty="0" smtClean="0"/>
              <a:t>《</a:t>
            </a:r>
            <a:r>
              <a:rPr lang="zh-CN" altLang="en-US" sz="900" b="1" dirty="0" smtClean="0"/>
              <a:t>企业所得税核定征收办法（试行）</a:t>
            </a:r>
            <a:r>
              <a:rPr lang="en-US" altLang="zh-CN" sz="900" b="1" dirty="0" smtClean="0"/>
              <a:t>》</a:t>
            </a:r>
            <a:r>
              <a:rPr lang="zh-CN" altLang="en-US" sz="900" b="1" dirty="0" smtClean="0"/>
              <a:t>的通知</a:t>
            </a:r>
            <a:r>
              <a:rPr lang="en-US" altLang="zh-CN" sz="900" b="1" dirty="0" smtClean="0"/>
              <a:t>》</a:t>
            </a:r>
            <a:r>
              <a:rPr lang="zh-CN" altLang="en-US" sz="900" b="1" dirty="0" smtClean="0"/>
              <a:t>（国税发</a:t>
            </a:r>
            <a:r>
              <a:rPr lang="en-US" altLang="zh-CN" sz="900" b="1" dirty="0" smtClean="0"/>
              <a:t>〔2008〕30</a:t>
            </a:r>
            <a:r>
              <a:rPr lang="zh-CN" altLang="en-US" sz="900" b="1" dirty="0" smtClean="0"/>
              <a:t>号）：</a:t>
            </a:r>
            <a:r>
              <a:rPr lang="en-US" altLang="zh-CN" sz="900" b="1" dirty="0" smtClean="0"/>
              <a:t> </a:t>
            </a:r>
            <a:r>
              <a:rPr lang="zh-CN" altLang="en-US" sz="900" b="1" dirty="0" smtClean="0">
                <a:solidFill>
                  <a:srgbClr val="00B050"/>
                </a:solidFill>
              </a:rPr>
              <a:t>第三条 纳税人具有下列情形之一的，核定征收企业所得税</a:t>
            </a:r>
            <a:r>
              <a:rPr lang="zh-CN" altLang="en-US" sz="900" dirty="0" smtClean="0"/>
              <a:t>：</a:t>
            </a:r>
            <a:br>
              <a:rPr lang="zh-CN" altLang="en-US" sz="900" dirty="0" smtClean="0"/>
            </a:br>
            <a:r>
              <a:rPr lang="zh-CN" altLang="en-US" sz="900" dirty="0" smtClean="0"/>
              <a:t>　　</a:t>
            </a:r>
            <a:r>
              <a:rPr lang="en-US" altLang="zh-CN" sz="900" dirty="0" smtClean="0"/>
              <a:t>(</a:t>
            </a:r>
            <a:r>
              <a:rPr lang="zh-CN" altLang="en-US" sz="900" dirty="0" smtClean="0"/>
              <a:t>一</a:t>
            </a:r>
            <a:r>
              <a:rPr lang="en-US" altLang="zh-CN" sz="900" dirty="0" smtClean="0"/>
              <a:t>)</a:t>
            </a:r>
            <a:r>
              <a:rPr lang="zh-CN" altLang="en-US" sz="900" dirty="0" smtClean="0"/>
              <a:t>依照法律、行政法规的规定可以不设置账簿的</a:t>
            </a:r>
            <a:r>
              <a:rPr lang="en-US" altLang="zh-CN" sz="900" dirty="0" smtClean="0"/>
              <a:t>;</a:t>
            </a:r>
            <a:br>
              <a:rPr lang="en-US" altLang="zh-CN" sz="900" dirty="0" smtClean="0"/>
            </a:br>
            <a:r>
              <a:rPr lang="zh-CN" altLang="en-US" sz="900" dirty="0" smtClean="0"/>
              <a:t>　　</a:t>
            </a:r>
            <a:r>
              <a:rPr lang="en-US" altLang="zh-CN" sz="900" dirty="0" smtClean="0"/>
              <a:t>(</a:t>
            </a:r>
            <a:r>
              <a:rPr lang="zh-CN" altLang="en-US" sz="900" dirty="0" smtClean="0"/>
              <a:t>二</a:t>
            </a:r>
            <a:r>
              <a:rPr lang="en-US" altLang="zh-CN" sz="900" dirty="0" smtClean="0"/>
              <a:t>)</a:t>
            </a:r>
            <a:r>
              <a:rPr lang="zh-CN" altLang="en-US" sz="900" dirty="0" smtClean="0"/>
              <a:t>依照法律、行政法规的规定应当设置但未设置账簿的</a:t>
            </a:r>
            <a:r>
              <a:rPr lang="en-US" altLang="zh-CN" sz="900" dirty="0" smtClean="0"/>
              <a:t>;</a:t>
            </a:r>
            <a:br>
              <a:rPr lang="en-US" altLang="zh-CN" sz="900" dirty="0" smtClean="0"/>
            </a:br>
            <a:r>
              <a:rPr lang="zh-CN" altLang="en-US" sz="900" dirty="0" smtClean="0"/>
              <a:t>　　</a:t>
            </a:r>
            <a:r>
              <a:rPr lang="en-US" altLang="zh-CN" sz="900" dirty="0" smtClean="0"/>
              <a:t>(</a:t>
            </a:r>
            <a:r>
              <a:rPr lang="zh-CN" altLang="en-US" sz="900" dirty="0" smtClean="0"/>
              <a:t>三</a:t>
            </a:r>
            <a:r>
              <a:rPr lang="en-US" altLang="zh-CN" sz="900" dirty="0" smtClean="0"/>
              <a:t>)</a:t>
            </a:r>
            <a:r>
              <a:rPr lang="zh-CN" altLang="en-US" sz="900" dirty="0" smtClean="0"/>
              <a:t>擅自销毁账簿或者拒不提供纳税资料的</a:t>
            </a:r>
            <a:r>
              <a:rPr lang="en-US" altLang="zh-CN" sz="900" dirty="0" smtClean="0"/>
              <a:t>;</a:t>
            </a:r>
            <a:br>
              <a:rPr lang="en-US" altLang="zh-CN" sz="900" dirty="0" smtClean="0"/>
            </a:br>
            <a:r>
              <a:rPr lang="zh-CN" altLang="en-US" sz="900" dirty="0" smtClean="0"/>
              <a:t>　　</a:t>
            </a:r>
            <a:r>
              <a:rPr lang="en-US" altLang="zh-CN" sz="900" dirty="0" smtClean="0"/>
              <a:t>(</a:t>
            </a:r>
            <a:r>
              <a:rPr lang="zh-CN" altLang="en-US" sz="900" dirty="0" smtClean="0"/>
              <a:t>四</a:t>
            </a:r>
            <a:r>
              <a:rPr lang="en-US" altLang="zh-CN" sz="900" dirty="0" smtClean="0"/>
              <a:t>)</a:t>
            </a:r>
            <a:r>
              <a:rPr lang="zh-CN" altLang="en-US" sz="900" dirty="0" smtClean="0"/>
              <a:t>虽设置账簿，但账目混乱或者成本资料、收入凭证、费用凭证残缺不全，难以查账的</a:t>
            </a:r>
            <a:r>
              <a:rPr lang="en-US" altLang="zh-CN" sz="900" dirty="0" smtClean="0"/>
              <a:t>;</a:t>
            </a:r>
            <a:br>
              <a:rPr lang="en-US" altLang="zh-CN" sz="900" dirty="0" smtClean="0"/>
            </a:br>
            <a:r>
              <a:rPr lang="zh-CN" altLang="en-US" sz="900" dirty="0" smtClean="0"/>
              <a:t>　　</a:t>
            </a:r>
            <a:r>
              <a:rPr lang="en-US" altLang="zh-CN" sz="900" dirty="0" smtClean="0"/>
              <a:t>(</a:t>
            </a:r>
            <a:r>
              <a:rPr lang="zh-CN" altLang="en-US" sz="900" dirty="0" smtClean="0"/>
              <a:t>五</a:t>
            </a:r>
            <a:r>
              <a:rPr lang="en-US" altLang="zh-CN" sz="900" dirty="0" smtClean="0"/>
              <a:t>)</a:t>
            </a:r>
            <a:r>
              <a:rPr lang="zh-CN" altLang="en-US" sz="900" dirty="0" smtClean="0"/>
              <a:t>发生纳税义务，未按照规定的期限办理纳税申报，经税务机关责令限期申报，逾期仍不申报的</a:t>
            </a:r>
            <a:r>
              <a:rPr lang="en-US" altLang="zh-CN" sz="900" dirty="0" smtClean="0"/>
              <a:t>;</a:t>
            </a:r>
            <a:br>
              <a:rPr lang="en-US" altLang="zh-CN" sz="900" dirty="0" smtClean="0"/>
            </a:br>
            <a:r>
              <a:rPr lang="zh-CN" altLang="en-US" sz="900" dirty="0" smtClean="0"/>
              <a:t>　　</a:t>
            </a:r>
            <a:r>
              <a:rPr lang="en-US" altLang="zh-CN" sz="900" dirty="0" smtClean="0"/>
              <a:t>(</a:t>
            </a:r>
            <a:r>
              <a:rPr lang="zh-CN" altLang="en-US" sz="900" dirty="0" smtClean="0"/>
              <a:t>六</a:t>
            </a:r>
            <a:r>
              <a:rPr lang="en-US" altLang="zh-CN" sz="900" dirty="0" smtClean="0"/>
              <a:t>)</a:t>
            </a:r>
            <a:r>
              <a:rPr lang="zh-CN" altLang="en-US" sz="900" dirty="0" smtClean="0"/>
              <a:t>申报的计税依据明显偏低，又无正当理由的。</a:t>
            </a:r>
            <a:br>
              <a:rPr lang="zh-CN" altLang="en-US" sz="900" dirty="0" smtClean="0"/>
            </a:br>
            <a:r>
              <a:rPr lang="zh-CN" altLang="en-US" sz="900" dirty="0" smtClean="0"/>
              <a:t>　　特殊行业、特殊类型的纳税人和一定规模以上的纳税人不适用本办法。上述特定纳税人由国家税务总局另行明确。</a:t>
            </a:r>
            <a:br>
              <a:rPr lang="zh-CN" altLang="en-US" sz="900" dirty="0" smtClean="0"/>
            </a:br>
            <a:r>
              <a:rPr lang="zh-CN" altLang="en-US" sz="900" dirty="0" smtClean="0"/>
              <a:t>　　</a:t>
            </a:r>
            <a:r>
              <a:rPr lang="zh-CN" altLang="en-US" sz="900" b="1" dirty="0" smtClean="0">
                <a:solidFill>
                  <a:srgbClr val="00B050"/>
                </a:solidFill>
              </a:rPr>
              <a:t>第四条 税务机关应根据纳税人具体情况，对核定征收企业所得税的纳税人，核定应税所得率或者核定应纳所得税额。</a:t>
            </a:r>
            <a:br>
              <a:rPr lang="zh-CN" altLang="en-US" sz="900" dirty="0" smtClean="0"/>
            </a:br>
            <a:r>
              <a:rPr lang="zh-CN" altLang="en-US" sz="900" dirty="0" smtClean="0"/>
              <a:t>　　具有下列情形之一的，核定其应税所得率：</a:t>
            </a:r>
            <a:br>
              <a:rPr lang="zh-CN" altLang="en-US" sz="900" dirty="0" smtClean="0"/>
            </a:br>
            <a:r>
              <a:rPr lang="zh-CN" altLang="en-US" sz="900" dirty="0" smtClean="0"/>
              <a:t>　　</a:t>
            </a:r>
            <a:r>
              <a:rPr lang="en-US" altLang="zh-CN" sz="900" dirty="0" smtClean="0"/>
              <a:t>(</a:t>
            </a:r>
            <a:r>
              <a:rPr lang="zh-CN" altLang="en-US" sz="900" dirty="0" smtClean="0"/>
              <a:t>一</a:t>
            </a:r>
            <a:r>
              <a:rPr lang="en-US" altLang="zh-CN" sz="900" dirty="0" smtClean="0"/>
              <a:t>)</a:t>
            </a:r>
            <a:r>
              <a:rPr lang="zh-CN" altLang="en-US" sz="900" dirty="0" smtClean="0"/>
              <a:t>能正确核算</a:t>
            </a:r>
            <a:r>
              <a:rPr lang="en-US" altLang="zh-CN" sz="900" dirty="0" smtClean="0"/>
              <a:t>(</a:t>
            </a:r>
            <a:r>
              <a:rPr lang="zh-CN" altLang="en-US" sz="900" dirty="0" smtClean="0"/>
              <a:t>查实</a:t>
            </a:r>
            <a:r>
              <a:rPr lang="en-US" altLang="zh-CN" sz="900" dirty="0" smtClean="0"/>
              <a:t>)</a:t>
            </a:r>
            <a:r>
              <a:rPr lang="zh-CN" altLang="en-US" sz="900" dirty="0" smtClean="0"/>
              <a:t>收入总额，但不能正确核算</a:t>
            </a:r>
            <a:r>
              <a:rPr lang="en-US" altLang="zh-CN" sz="900" dirty="0" smtClean="0"/>
              <a:t>(</a:t>
            </a:r>
            <a:r>
              <a:rPr lang="zh-CN" altLang="en-US" sz="900" dirty="0" smtClean="0"/>
              <a:t>查实</a:t>
            </a:r>
            <a:r>
              <a:rPr lang="en-US" altLang="zh-CN" sz="900" dirty="0" smtClean="0"/>
              <a:t>)</a:t>
            </a:r>
            <a:r>
              <a:rPr lang="zh-CN" altLang="en-US" sz="900" dirty="0" smtClean="0"/>
              <a:t>成本费用总额的</a:t>
            </a:r>
            <a:r>
              <a:rPr lang="en-US" altLang="zh-CN" sz="900" dirty="0" smtClean="0"/>
              <a:t>;</a:t>
            </a:r>
            <a:br>
              <a:rPr lang="en-US" altLang="zh-CN" sz="900" dirty="0" smtClean="0"/>
            </a:br>
            <a:r>
              <a:rPr lang="zh-CN" altLang="en-US" sz="900" dirty="0" smtClean="0"/>
              <a:t>　　</a:t>
            </a:r>
            <a:r>
              <a:rPr lang="en-US" altLang="zh-CN" sz="900" dirty="0" smtClean="0"/>
              <a:t>(</a:t>
            </a:r>
            <a:r>
              <a:rPr lang="zh-CN" altLang="en-US" sz="900" dirty="0" smtClean="0"/>
              <a:t>二</a:t>
            </a:r>
            <a:r>
              <a:rPr lang="en-US" altLang="zh-CN" sz="900" dirty="0" smtClean="0"/>
              <a:t>)</a:t>
            </a:r>
            <a:r>
              <a:rPr lang="zh-CN" altLang="en-US" sz="900" dirty="0" smtClean="0"/>
              <a:t>能正确核算</a:t>
            </a:r>
            <a:r>
              <a:rPr lang="en-US" altLang="zh-CN" sz="900" dirty="0" smtClean="0"/>
              <a:t>(</a:t>
            </a:r>
            <a:r>
              <a:rPr lang="zh-CN" altLang="en-US" sz="900" dirty="0" smtClean="0"/>
              <a:t>查实</a:t>
            </a:r>
            <a:r>
              <a:rPr lang="en-US" altLang="zh-CN" sz="900" dirty="0" smtClean="0"/>
              <a:t>)</a:t>
            </a:r>
            <a:r>
              <a:rPr lang="zh-CN" altLang="en-US" sz="900" dirty="0" smtClean="0"/>
              <a:t>成本费用总额，但不能正确核算</a:t>
            </a:r>
            <a:r>
              <a:rPr lang="en-US" altLang="zh-CN" sz="900" dirty="0" smtClean="0"/>
              <a:t>(</a:t>
            </a:r>
            <a:r>
              <a:rPr lang="zh-CN" altLang="en-US" sz="900" dirty="0" smtClean="0"/>
              <a:t>查实</a:t>
            </a:r>
            <a:r>
              <a:rPr lang="en-US" altLang="zh-CN" sz="900" dirty="0" smtClean="0"/>
              <a:t>)</a:t>
            </a:r>
            <a:r>
              <a:rPr lang="zh-CN" altLang="en-US" sz="900" dirty="0" smtClean="0"/>
              <a:t>收入总额的</a:t>
            </a:r>
            <a:r>
              <a:rPr lang="en-US" altLang="zh-CN" sz="900" dirty="0" smtClean="0"/>
              <a:t>;</a:t>
            </a:r>
            <a:br>
              <a:rPr lang="en-US" altLang="zh-CN" sz="900" dirty="0" smtClean="0"/>
            </a:br>
            <a:r>
              <a:rPr lang="zh-CN" altLang="en-US" sz="900" dirty="0" smtClean="0"/>
              <a:t>　　</a:t>
            </a:r>
            <a:r>
              <a:rPr lang="en-US" altLang="zh-CN" sz="900" dirty="0" smtClean="0"/>
              <a:t>(</a:t>
            </a:r>
            <a:r>
              <a:rPr lang="zh-CN" altLang="en-US" sz="900" dirty="0" smtClean="0"/>
              <a:t>三</a:t>
            </a:r>
            <a:r>
              <a:rPr lang="en-US" altLang="zh-CN" sz="900" dirty="0" smtClean="0"/>
              <a:t>)</a:t>
            </a:r>
            <a:r>
              <a:rPr lang="zh-CN" altLang="en-US" sz="900" dirty="0" smtClean="0"/>
              <a:t>通过合理方法，能计算和推定纳税人收入总额或成本费用总额的。</a:t>
            </a:r>
            <a:br>
              <a:rPr lang="zh-CN" altLang="en-US" sz="900" dirty="0" smtClean="0"/>
            </a:br>
            <a:r>
              <a:rPr lang="zh-CN" altLang="en-US" sz="900" dirty="0" smtClean="0"/>
              <a:t>　　纳税人不属于以上情形的，核定其应纳所得税额。</a:t>
            </a:r>
            <a:br>
              <a:rPr lang="zh-CN" altLang="en-US" sz="900" dirty="0" smtClean="0"/>
            </a:br>
            <a:r>
              <a:rPr lang="zh-CN" altLang="en-US" sz="900" dirty="0" smtClean="0"/>
              <a:t>　　</a:t>
            </a:r>
            <a:r>
              <a:rPr lang="zh-CN" altLang="en-US" sz="900" b="1" dirty="0" smtClean="0">
                <a:solidFill>
                  <a:srgbClr val="00B050"/>
                </a:solidFill>
              </a:rPr>
              <a:t>第五条 税务机关采用下列方法核定征收企业所得税：</a:t>
            </a:r>
            <a:br>
              <a:rPr lang="zh-CN" altLang="en-US" sz="900" dirty="0" smtClean="0"/>
            </a:br>
            <a:r>
              <a:rPr lang="zh-CN" altLang="en-US" sz="900" dirty="0" smtClean="0"/>
              <a:t>　　</a:t>
            </a:r>
            <a:r>
              <a:rPr lang="en-US" altLang="zh-CN" sz="900" dirty="0" smtClean="0"/>
              <a:t>(</a:t>
            </a:r>
            <a:r>
              <a:rPr lang="zh-CN" altLang="en-US" sz="900" dirty="0" smtClean="0"/>
              <a:t>一</a:t>
            </a:r>
            <a:r>
              <a:rPr lang="en-US" altLang="zh-CN" sz="900" dirty="0" smtClean="0"/>
              <a:t>)</a:t>
            </a:r>
            <a:r>
              <a:rPr lang="zh-CN" altLang="en-US" sz="900" dirty="0" smtClean="0"/>
              <a:t>参照当地同类行业或者类似行业中经营规模和收入水平相近的纳税人的税负水平核定</a:t>
            </a:r>
            <a:r>
              <a:rPr lang="en-US" altLang="zh-CN" sz="900" dirty="0" smtClean="0"/>
              <a:t>;</a:t>
            </a:r>
            <a:br>
              <a:rPr lang="en-US" altLang="zh-CN" sz="900" dirty="0" smtClean="0"/>
            </a:br>
            <a:r>
              <a:rPr lang="zh-CN" altLang="en-US" sz="900" dirty="0" smtClean="0"/>
              <a:t>　　</a:t>
            </a:r>
            <a:r>
              <a:rPr lang="en-US" altLang="zh-CN" sz="900" dirty="0" smtClean="0"/>
              <a:t>(</a:t>
            </a:r>
            <a:r>
              <a:rPr lang="zh-CN" altLang="en-US" sz="900" dirty="0" smtClean="0"/>
              <a:t>二</a:t>
            </a:r>
            <a:r>
              <a:rPr lang="en-US" altLang="zh-CN" sz="900" dirty="0" smtClean="0"/>
              <a:t>)</a:t>
            </a:r>
            <a:r>
              <a:rPr lang="zh-CN" altLang="en-US" sz="900" dirty="0" smtClean="0"/>
              <a:t>按照应税收入额或成本费用支出额定率核定</a:t>
            </a:r>
            <a:r>
              <a:rPr lang="en-US" altLang="zh-CN" sz="900" dirty="0" smtClean="0"/>
              <a:t>;</a:t>
            </a:r>
            <a:br>
              <a:rPr lang="en-US" altLang="zh-CN" sz="900" dirty="0" smtClean="0"/>
            </a:br>
            <a:r>
              <a:rPr lang="zh-CN" altLang="en-US" sz="900" dirty="0" smtClean="0"/>
              <a:t>　　</a:t>
            </a:r>
            <a:r>
              <a:rPr lang="en-US" altLang="zh-CN" sz="900" dirty="0" smtClean="0"/>
              <a:t>(</a:t>
            </a:r>
            <a:r>
              <a:rPr lang="zh-CN" altLang="en-US" sz="900" dirty="0" smtClean="0"/>
              <a:t>三</a:t>
            </a:r>
            <a:r>
              <a:rPr lang="en-US" altLang="zh-CN" sz="900" dirty="0" smtClean="0"/>
              <a:t>)</a:t>
            </a:r>
            <a:r>
              <a:rPr lang="zh-CN" altLang="en-US" sz="900" dirty="0" smtClean="0"/>
              <a:t>按照耗用的原材料、燃料、动力等推算或测算核定</a:t>
            </a:r>
            <a:r>
              <a:rPr lang="en-US" altLang="zh-CN" sz="900" dirty="0" smtClean="0"/>
              <a:t>;</a:t>
            </a:r>
            <a:br>
              <a:rPr lang="en-US" altLang="zh-CN" sz="900" dirty="0" smtClean="0"/>
            </a:br>
            <a:r>
              <a:rPr lang="zh-CN" altLang="en-US" sz="900" dirty="0" smtClean="0"/>
              <a:t>　　</a:t>
            </a:r>
            <a:r>
              <a:rPr lang="en-US" altLang="zh-CN" sz="900" dirty="0" smtClean="0"/>
              <a:t>(</a:t>
            </a:r>
            <a:r>
              <a:rPr lang="zh-CN" altLang="en-US" sz="900" dirty="0" smtClean="0"/>
              <a:t>四</a:t>
            </a:r>
            <a:r>
              <a:rPr lang="en-US" altLang="zh-CN" sz="900" dirty="0" smtClean="0"/>
              <a:t>)</a:t>
            </a:r>
            <a:r>
              <a:rPr lang="zh-CN" altLang="en-US" sz="900" dirty="0" smtClean="0"/>
              <a:t>按照其他合理方法核定。</a:t>
            </a:r>
            <a:br>
              <a:rPr lang="zh-CN" altLang="en-US" sz="900" dirty="0" smtClean="0"/>
            </a:br>
            <a:r>
              <a:rPr lang="zh-CN" altLang="en-US" sz="900" dirty="0" smtClean="0"/>
              <a:t>　　采用前款所列一种方法不足以正确核定应纳税所得额或应纳税额的，可以同时采用两种以上的方法核定。采用两种以上方法测算的应纳税额不一致时，可按测算的应纳税额从高核定。</a:t>
            </a:r>
            <a:br>
              <a:rPr lang="zh-CN" altLang="en-US" sz="900" dirty="0" smtClean="0"/>
            </a:br>
            <a:r>
              <a:rPr lang="zh-CN" altLang="en-US" sz="900" dirty="0" smtClean="0"/>
              <a:t>　　</a:t>
            </a:r>
            <a:r>
              <a:rPr lang="zh-CN" altLang="en-US" sz="900" b="1" dirty="0" smtClean="0">
                <a:solidFill>
                  <a:srgbClr val="00B050"/>
                </a:solidFill>
              </a:rPr>
              <a:t>第六条 采用应税所得率方式核定征收企业所得税的，应纳所得税额计算公式如下：</a:t>
            </a:r>
            <a:br>
              <a:rPr lang="zh-CN" altLang="en-US" sz="900" dirty="0" smtClean="0"/>
            </a:br>
            <a:r>
              <a:rPr lang="zh-CN" altLang="en-US" sz="900" dirty="0" smtClean="0"/>
              <a:t>　　应纳所得税额</a:t>
            </a:r>
            <a:r>
              <a:rPr lang="en-US" altLang="zh-CN" sz="900" dirty="0" smtClean="0"/>
              <a:t>=</a:t>
            </a:r>
            <a:r>
              <a:rPr lang="zh-CN" altLang="en-US" sz="900" dirty="0" smtClean="0"/>
              <a:t>应纳税所得额</a:t>
            </a:r>
            <a:r>
              <a:rPr lang="en-US" altLang="zh-CN" sz="900" dirty="0" smtClean="0"/>
              <a:t>×</a:t>
            </a:r>
            <a:r>
              <a:rPr lang="zh-CN" altLang="en-US" sz="900" dirty="0" smtClean="0"/>
              <a:t>适用税率</a:t>
            </a:r>
            <a:br>
              <a:rPr lang="zh-CN" altLang="en-US" sz="900" dirty="0" smtClean="0"/>
            </a:br>
            <a:r>
              <a:rPr lang="zh-CN" altLang="en-US" sz="900" dirty="0" smtClean="0"/>
              <a:t>　　应纳税所得额</a:t>
            </a:r>
            <a:r>
              <a:rPr lang="en-US" altLang="zh-CN" sz="900" dirty="0" smtClean="0"/>
              <a:t>=</a:t>
            </a:r>
            <a:r>
              <a:rPr lang="zh-CN" altLang="en-US" sz="900" dirty="0" smtClean="0"/>
              <a:t>应税收入额</a:t>
            </a:r>
            <a:r>
              <a:rPr lang="en-US" altLang="zh-CN" sz="900" dirty="0" smtClean="0"/>
              <a:t>×</a:t>
            </a:r>
            <a:r>
              <a:rPr lang="zh-CN" altLang="en-US" sz="900" dirty="0" smtClean="0"/>
              <a:t>应税所得率</a:t>
            </a:r>
            <a:br>
              <a:rPr lang="zh-CN" altLang="en-US" sz="900" dirty="0" smtClean="0"/>
            </a:br>
            <a:r>
              <a:rPr lang="zh-CN" altLang="en-US" sz="900" dirty="0" smtClean="0"/>
              <a:t>　　或：应纳税所得额</a:t>
            </a:r>
            <a:r>
              <a:rPr lang="en-US" altLang="zh-CN" sz="900" dirty="0" smtClean="0"/>
              <a:t>=</a:t>
            </a:r>
            <a:r>
              <a:rPr lang="zh-CN" altLang="en-US" sz="900" dirty="0" smtClean="0"/>
              <a:t>成本</a:t>
            </a:r>
            <a:r>
              <a:rPr lang="en-US" altLang="zh-CN" sz="900" dirty="0" smtClean="0"/>
              <a:t>(</a:t>
            </a:r>
            <a:r>
              <a:rPr lang="zh-CN" altLang="en-US" sz="900" dirty="0" smtClean="0"/>
              <a:t>费用</a:t>
            </a:r>
            <a:r>
              <a:rPr lang="en-US" altLang="zh-CN" sz="900" dirty="0" smtClean="0"/>
              <a:t>)</a:t>
            </a:r>
            <a:r>
              <a:rPr lang="zh-CN" altLang="en-US" sz="900" dirty="0" smtClean="0"/>
              <a:t>支出额</a:t>
            </a:r>
            <a:r>
              <a:rPr lang="en-US" altLang="zh-CN" sz="900" dirty="0" smtClean="0"/>
              <a:t>/(1-</a:t>
            </a:r>
            <a:r>
              <a:rPr lang="zh-CN" altLang="en-US" sz="900" dirty="0" smtClean="0"/>
              <a:t>应税所得率</a:t>
            </a:r>
            <a:r>
              <a:rPr lang="en-US" altLang="zh-CN" sz="900" dirty="0" smtClean="0"/>
              <a:t>)×</a:t>
            </a:r>
            <a:r>
              <a:rPr lang="zh-CN" altLang="en-US" sz="900" dirty="0" smtClean="0"/>
              <a:t>应税所得率</a:t>
            </a:r>
            <a:br>
              <a:rPr lang="zh-CN" altLang="en-US" sz="900" dirty="0" smtClean="0"/>
            </a:br>
            <a:r>
              <a:rPr lang="zh-CN" altLang="en-US" sz="900" dirty="0" smtClean="0"/>
              <a:t>　　第七条 实行应税所得率方式核定征收企业所得税的纳税人，经营多业的，无论其经营项目是否单独核算，均由税务机关根据其主营项目确定适用的应税所得率。</a:t>
            </a:r>
            <a:br>
              <a:rPr lang="zh-CN" altLang="en-US" sz="900" dirty="0" smtClean="0"/>
            </a:br>
            <a:r>
              <a:rPr lang="zh-CN" altLang="en-US" sz="900" dirty="0" smtClean="0"/>
              <a:t>　　主营项目应为纳税人所有经营项目中，收入总额或者成本</a:t>
            </a:r>
            <a:r>
              <a:rPr lang="en-US" altLang="zh-CN" sz="900" dirty="0" smtClean="0"/>
              <a:t>(</a:t>
            </a:r>
            <a:r>
              <a:rPr lang="zh-CN" altLang="en-US" sz="900" dirty="0" smtClean="0"/>
              <a:t>费用</a:t>
            </a:r>
            <a:r>
              <a:rPr lang="en-US" altLang="zh-CN" sz="900" dirty="0" smtClean="0"/>
              <a:t>)</a:t>
            </a:r>
            <a:r>
              <a:rPr lang="zh-CN" altLang="en-US" sz="900" dirty="0" smtClean="0"/>
              <a:t>支出额或者耗用原材料、燃料、动力数量所占比重最大的项目。</a:t>
            </a:r>
            <a:br>
              <a:rPr lang="zh-CN" altLang="en-US" sz="900" dirty="0" smtClean="0"/>
            </a:br>
            <a:endParaRPr lang="zh-CN" altLang="en-US" sz="900" dirty="0"/>
          </a:p>
        </p:txBody>
      </p:sp>
      <p:sp>
        <p:nvSpPr>
          <p:cNvPr id="4" name="页脚占位符 3"/>
          <p:cNvSpPr>
            <a:spLocks noGrp="1"/>
          </p:cNvSpPr>
          <p:nvPr>
            <p:ph type="ftr" sz="quarter" idx="11"/>
          </p:nvPr>
        </p:nvSpPr>
        <p:spPr/>
        <p:txBody>
          <a:bodyPr/>
          <a:p>
            <a:r>
              <a:rPr lang="zh-CN" altLang="en-US"/>
              <a:t>财税-www.caishui.org</a:t>
            </a:r>
            <a:endParaRPr lang="zh-CN" altLang="en-US"/>
          </a:p>
        </p:txBody>
      </p:sp>
    </p:spTree>
  </p:cSld>
  <p:clrMapOvr>
    <a:masterClrMapping/>
  </p:clrMapOvr>
  <p:transition>
    <p:random/>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06043"/>
            <a:ext cx="8229600" cy="509113"/>
          </a:xfrm>
        </p:spPr>
        <p:txBody>
          <a:bodyPr>
            <a:normAutofit/>
          </a:bodyPr>
          <a:lstStyle/>
          <a:p>
            <a:r>
              <a:rPr lang="zh-CN" altLang="en-US" sz="2400" dirty="0" smtClean="0"/>
              <a:t>跨境电商企业所得税核定征收</a:t>
            </a:r>
            <a:endParaRPr lang="zh-CN" altLang="en-US" sz="2400" dirty="0"/>
          </a:p>
        </p:txBody>
      </p:sp>
      <p:sp>
        <p:nvSpPr>
          <p:cNvPr id="3" name="内容占位符 2"/>
          <p:cNvSpPr>
            <a:spLocks noGrp="1"/>
          </p:cNvSpPr>
          <p:nvPr>
            <p:ph idx="1"/>
          </p:nvPr>
        </p:nvSpPr>
        <p:spPr>
          <a:xfrm>
            <a:off x="457200" y="715156"/>
            <a:ext cx="8229600" cy="3880885"/>
          </a:xfrm>
        </p:spPr>
        <p:txBody>
          <a:bodyPr>
            <a:normAutofit fontScale="85000" lnSpcReduction="20000"/>
          </a:bodyPr>
          <a:lstStyle/>
          <a:p>
            <a:pPr>
              <a:lnSpc>
                <a:spcPct val="120000"/>
              </a:lnSpc>
            </a:pPr>
            <a:r>
              <a:rPr lang="en-US" altLang="zh-CN" sz="1600" dirty="0" smtClean="0"/>
              <a:t>《</a:t>
            </a:r>
            <a:r>
              <a:rPr lang="zh-CN" altLang="en-US" sz="1600" dirty="0" smtClean="0"/>
              <a:t>国家税务总局关于跨境电子商务综合试验区零售出口企业所得税核定征收有关问题的公告</a:t>
            </a:r>
            <a:r>
              <a:rPr lang="en-US" altLang="zh-CN" sz="1600" dirty="0" smtClean="0"/>
              <a:t>》</a:t>
            </a:r>
            <a:r>
              <a:rPr lang="zh-CN" altLang="en-US" sz="1600" dirty="0" smtClean="0"/>
              <a:t>（国家税务总局公告</a:t>
            </a:r>
            <a:r>
              <a:rPr lang="en-US" altLang="zh-CN" sz="1600" dirty="0" smtClean="0"/>
              <a:t>2019</a:t>
            </a:r>
            <a:r>
              <a:rPr lang="zh-CN" altLang="en-US" sz="1600" dirty="0" smtClean="0"/>
              <a:t>年第</a:t>
            </a:r>
            <a:r>
              <a:rPr lang="en-US" altLang="zh-CN" sz="1600" dirty="0" smtClean="0"/>
              <a:t>36</a:t>
            </a:r>
            <a:r>
              <a:rPr lang="zh-CN" altLang="en-US" sz="1600" dirty="0" smtClean="0"/>
              <a:t>号）：</a:t>
            </a:r>
            <a:endParaRPr lang="en-US" altLang="zh-CN" sz="1600" dirty="0" smtClean="0"/>
          </a:p>
          <a:p>
            <a:pPr>
              <a:lnSpc>
                <a:spcPct val="120000"/>
              </a:lnSpc>
              <a:buNone/>
            </a:pPr>
            <a:r>
              <a:rPr lang="zh-CN" altLang="en-US" sz="1600" dirty="0" smtClean="0"/>
              <a:t>“　一、</a:t>
            </a:r>
            <a:r>
              <a:rPr lang="zh-CN" altLang="en-US" sz="1600" b="1" dirty="0" smtClean="0">
                <a:solidFill>
                  <a:srgbClr val="00B050"/>
                </a:solidFill>
              </a:rPr>
              <a:t>综试区内的跨境电商企业</a:t>
            </a:r>
            <a:r>
              <a:rPr lang="en-US" altLang="zh-CN" sz="1600" b="1" dirty="0" smtClean="0">
                <a:solidFill>
                  <a:srgbClr val="00B050"/>
                </a:solidFill>
              </a:rPr>
              <a:t>,</a:t>
            </a:r>
            <a:r>
              <a:rPr lang="zh-CN" altLang="en-US" sz="1600" b="1" dirty="0" smtClean="0">
                <a:solidFill>
                  <a:srgbClr val="00B050"/>
                </a:solidFill>
              </a:rPr>
              <a:t>同时符合下列条件的，试行核定征收企业所得税办法</a:t>
            </a:r>
            <a:r>
              <a:rPr lang="zh-CN" altLang="en-US" sz="1600" dirty="0" smtClean="0"/>
              <a:t>：</a:t>
            </a:r>
            <a:br>
              <a:rPr lang="zh-CN" altLang="en-US" sz="1600" dirty="0" smtClean="0"/>
            </a:br>
            <a:r>
              <a:rPr lang="zh-CN" altLang="en-US" sz="1600" dirty="0" smtClean="0"/>
              <a:t>　　</a:t>
            </a:r>
            <a:r>
              <a:rPr lang="en-US" altLang="zh-CN" sz="1600" dirty="0" smtClean="0"/>
              <a:t>(</a:t>
            </a:r>
            <a:r>
              <a:rPr lang="zh-CN" altLang="en-US" sz="1600" dirty="0" smtClean="0"/>
              <a:t>一</a:t>
            </a:r>
            <a:r>
              <a:rPr lang="en-US" altLang="zh-CN" sz="1600" dirty="0" smtClean="0"/>
              <a:t>)</a:t>
            </a:r>
            <a:r>
              <a:rPr lang="zh-CN" altLang="en-US" sz="1600" dirty="0" smtClean="0"/>
              <a:t>在综试区注册，并在注册地跨境电子商务线上综合服务平台登记出口货物日期、名称、计量单位、数量、单价、金额的</a:t>
            </a:r>
            <a:r>
              <a:rPr lang="en-US" altLang="zh-CN" sz="1600" dirty="0" smtClean="0"/>
              <a:t>;</a:t>
            </a:r>
            <a:br>
              <a:rPr lang="en-US" altLang="zh-CN" sz="1600" dirty="0" smtClean="0"/>
            </a:br>
            <a:r>
              <a:rPr lang="zh-CN" altLang="en-US" sz="1600" dirty="0" smtClean="0"/>
              <a:t>　　</a:t>
            </a:r>
            <a:r>
              <a:rPr lang="en-US" altLang="zh-CN" sz="1600" dirty="0" smtClean="0"/>
              <a:t>(</a:t>
            </a:r>
            <a:r>
              <a:rPr lang="zh-CN" altLang="en-US" sz="1600" dirty="0" smtClean="0"/>
              <a:t>二</a:t>
            </a:r>
            <a:r>
              <a:rPr lang="en-US" altLang="zh-CN" sz="1600" dirty="0" smtClean="0"/>
              <a:t>)</a:t>
            </a:r>
            <a:r>
              <a:rPr lang="zh-CN" altLang="en-US" sz="1600" dirty="0" smtClean="0"/>
              <a:t>出口货物通过综试区所在地海关办理电子商务出口申报手续的</a:t>
            </a:r>
            <a:r>
              <a:rPr lang="en-US" altLang="zh-CN" sz="1600" dirty="0" smtClean="0"/>
              <a:t>;</a:t>
            </a:r>
            <a:br>
              <a:rPr lang="en-US" altLang="zh-CN" sz="1600" dirty="0" smtClean="0"/>
            </a:br>
            <a:r>
              <a:rPr lang="zh-CN" altLang="en-US" sz="1600" dirty="0" smtClean="0"/>
              <a:t>　　</a:t>
            </a:r>
            <a:r>
              <a:rPr lang="en-US" altLang="zh-CN" sz="1600" dirty="0" smtClean="0"/>
              <a:t>(</a:t>
            </a:r>
            <a:r>
              <a:rPr lang="zh-CN" altLang="en-US" sz="1600" dirty="0" smtClean="0"/>
              <a:t>三</a:t>
            </a:r>
            <a:r>
              <a:rPr lang="en-US" altLang="zh-CN" sz="1600" dirty="0" smtClean="0"/>
              <a:t>)</a:t>
            </a:r>
            <a:r>
              <a:rPr lang="zh-CN" altLang="en-US" sz="1600" dirty="0" smtClean="0"/>
              <a:t>出口货物未取得有效进货凭证，其增值税、消费税享受免税政策的。</a:t>
            </a:r>
            <a:br>
              <a:rPr lang="zh-CN" altLang="en-US" sz="1600" dirty="0" smtClean="0"/>
            </a:br>
            <a:r>
              <a:rPr lang="zh-CN" altLang="en-US" sz="1600" dirty="0" smtClean="0"/>
              <a:t>　　二、综试区内核定征收的跨境电商企业应准确核算收入总额，并采用应税所得率方式核定征收企业所得税。应税所得率统一按照</a:t>
            </a:r>
            <a:r>
              <a:rPr lang="en-US" altLang="zh-CN" sz="1600" dirty="0" smtClean="0"/>
              <a:t>4%</a:t>
            </a:r>
            <a:r>
              <a:rPr lang="zh-CN" altLang="en-US" sz="1600" dirty="0" smtClean="0"/>
              <a:t>确定。</a:t>
            </a:r>
            <a:br>
              <a:rPr lang="zh-CN" altLang="en-US" sz="1600" dirty="0" smtClean="0"/>
            </a:br>
            <a:r>
              <a:rPr lang="zh-CN" altLang="en-US" sz="1600" dirty="0" smtClean="0"/>
              <a:t>　</a:t>
            </a:r>
            <a:r>
              <a:rPr lang="en-US" altLang="zh-CN" sz="1600" dirty="0" smtClean="0"/>
              <a:t>……</a:t>
            </a:r>
            <a:br>
              <a:rPr lang="zh-CN" altLang="en-US" sz="1600" dirty="0" smtClean="0"/>
            </a:br>
            <a:r>
              <a:rPr lang="zh-CN" altLang="en-US" sz="1600" dirty="0" smtClean="0"/>
              <a:t>　　四、综试区内实行核定征收的跨境电商企业符合小型微利企业优惠政策条件的，可享受小型微利企业所得税优惠政策</a:t>
            </a:r>
            <a:r>
              <a:rPr lang="en-US" altLang="zh-CN" sz="1600" dirty="0" smtClean="0"/>
              <a:t>;</a:t>
            </a:r>
            <a:r>
              <a:rPr lang="zh-CN" altLang="en-US" sz="1600" dirty="0" smtClean="0"/>
              <a:t>其取得的收入属于</a:t>
            </a:r>
            <a:r>
              <a:rPr lang="en-US" altLang="zh-CN" sz="1600" b="1" u="sng" dirty="0" smtClean="0"/>
              <a:t>《</a:t>
            </a:r>
            <a:r>
              <a:rPr lang="zh-CN" altLang="en-US" sz="1600" u="sng" dirty="0" smtClean="0"/>
              <a:t>中华人民共和国企业所得税法</a:t>
            </a:r>
            <a:r>
              <a:rPr lang="en-US" altLang="zh-CN" sz="1600" u="sng" dirty="0" smtClean="0"/>
              <a:t>》</a:t>
            </a:r>
            <a:r>
              <a:rPr lang="zh-CN" altLang="en-US" sz="1600" dirty="0" smtClean="0"/>
              <a:t>第二十六条规定的免税收入的，可享受免税收入优惠政策。</a:t>
            </a:r>
            <a:br>
              <a:rPr lang="zh-CN" altLang="en-US" sz="1600" dirty="0" smtClean="0"/>
            </a:br>
            <a:r>
              <a:rPr lang="zh-CN" altLang="en-US" sz="1600" dirty="0" smtClean="0"/>
              <a:t>　　五、本公告所称综试区，是指经国务院批准的跨境电子商务综合试验区</a:t>
            </a:r>
            <a:r>
              <a:rPr lang="en-US" altLang="zh-CN" sz="1600" dirty="0" smtClean="0"/>
              <a:t>;</a:t>
            </a:r>
            <a:r>
              <a:rPr lang="zh-CN" altLang="en-US" sz="1600" dirty="0" smtClean="0"/>
              <a:t>本公告所称跨境电商企业，是指自建跨境电子商务销售平台或利用第三方跨境电子商务平台开展电子商务出口的企业。</a:t>
            </a:r>
            <a:br>
              <a:rPr lang="zh-CN" altLang="en-US" sz="1600" dirty="0" smtClean="0"/>
            </a:br>
            <a:r>
              <a:rPr lang="zh-CN" altLang="en-US" sz="1600" dirty="0" smtClean="0"/>
              <a:t>　　六、本公告自</a:t>
            </a:r>
            <a:r>
              <a:rPr lang="en-US" altLang="zh-CN" sz="1600" dirty="0" smtClean="0"/>
              <a:t>2020</a:t>
            </a:r>
            <a:r>
              <a:rPr lang="zh-CN" altLang="en-US" sz="1600" dirty="0" smtClean="0"/>
              <a:t>年</a:t>
            </a:r>
            <a:r>
              <a:rPr lang="en-US" altLang="zh-CN" sz="1600" dirty="0" smtClean="0"/>
              <a:t>1</a:t>
            </a:r>
            <a:r>
              <a:rPr lang="zh-CN" altLang="en-US" sz="1600" dirty="0" smtClean="0"/>
              <a:t>月</a:t>
            </a:r>
            <a:r>
              <a:rPr lang="en-US" altLang="zh-CN" sz="1600" dirty="0" smtClean="0"/>
              <a:t>1</a:t>
            </a:r>
            <a:r>
              <a:rPr lang="zh-CN" altLang="en-US" sz="1600" dirty="0" smtClean="0"/>
              <a:t>日起施行。</a:t>
            </a:r>
            <a:br>
              <a:rPr lang="zh-CN" altLang="en-US" sz="1600" dirty="0" smtClean="0"/>
            </a:br>
            <a:r>
              <a:rPr lang="zh-CN" altLang="en-US" sz="1600" dirty="0" smtClean="0"/>
              <a:t>”</a:t>
            </a:r>
            <a:endParaRPr lang="zh-CN" altLang="en-US" sz="1600" dirty="0"/>
          </a:p>
        </p:txBody>
      </p:sp>
      <p:sp>
        <p:nvSpPr>
          <p:cNvPr id="4" name="页脚占位符 3"/>
          <p:cNvSpPr>
            <a:spLocks noGrp="1"/>
          </p:cNvSpPr>
          <p:nvPr>
            <p:ph type="ftr" sz="quarter" idx="11"/>
          </p:nvPr>
        </p:nvSpPr>
        <p:spPr/>
        <p:txBody>
          <a:bodyPr/>
          <a:p>
            <a:r>
              <a:rPr lang="zh-CN" altLang="en-US"/>
              <a:t>财税-www.caishui.org</a:t>
            </a:r>
            <a:endParaRPr lang="zh-CN" altLang="en-US"/>
          </a:p>
        </p:txBody>
      </p:sp>
    </p:spTree>
  </p:cSld>
  <p:clrMapOvr>
    <a:masterClrMapping/>
  </p:clrMapOvr>
  <p:transition>
    <p:random/>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357158" y="215090"/>
            <a:ext cx="3008313" cy="1143008"/>
          </a:xfrm>
        </p:spPr>
        <p:txBody>
          <a:bodyPr/>
          <a:lstStyle/>
          <a:p>
            <a:r>
              <a:rPr lang="zh-CN" altLang="en-US" dirty="0" smtClean="0">
                <a:solidFill>
                  <a:schemeClr val="accent3">
                    <a:lumMod val="50000"/>
                  </a:schemeClr>
                </a:solidFill>
                <a:cs typeface="+mn-ea"/>
                <a:sym typeface="+mn-lt"/>
              </a:rPr>
              <a:t>出口企业所得税报表填列</a:t>
            </a:r>
            <a:br>
              <a:rPr lang="en-US" altLang="zh-CN" b="0" dirty="0">
                <a:solidFill>
                  <a:schemeClr val="accent3">
                    <a:lumMod val="50000"/>
                  </a:schemeClr>
                </a:solidFill>
                <a:cs typeface="+mn-ea"/>
                <a:sym typeface="+mn-lt"/>
              </a:rPr>
            </a:br>
            <a:endParaRPr lang="zh-CN" altLang="en-US" dirty="0"/>
          </a:p>
        </p:txBody>
      </p:sp>
      <p:pic>
        <p:nvPicPr>
          <p:cNvPr id="1026" name="Picture 2"/>
          <p:cNvPicPr>
            <a:picLocks noGrp="1" noChangeAspect="1" noChangeArrowheads="1"/>
          </p:cNvPicPr>
          <p:nvPr>
            <p:ph idx="1"/>
          </p:nvPr>
        </p:nvPicPr>
        <p:blipFill>
          <a:blip r:embed="rId1"/>
          <a:srcRect/>
          <a:stretch>
            <a:fillRect/>
          </a:stretch>
        </p:blipFill>
        <p:spPr bwMode="auto">
          <a:xfrm>
            <a:off x="3286116" y="143652"/>
            <a:ext cx="4786346" cy="4857784"/>
          </a:xfrm>
          <a:prstGeom prst="rect">
            <a:avLst/>
          </a:prstGeom>
          <a:noFill/>
          <a:ln w="9525">
            <a:noFill/>
            <a:miter lim="800000"/>
            <a:headEnd/>
            <a:tailEnd/>
          </a:ln>
          <a:effectLst/>
        </p:spPr>
      </p:pic>
      <p:sp>
        <p:nvSpPr>
          <p:cNvPr id="2" name="页脚占位符 1"/>
          <p:cNvSpPr>
            <a:spLocks noGrp="1"/>
          </p:cNvSpPr>
          <p:nvPr>
            <p:ph type="ftr" sz="quarter" idx="11"/>
          </p:nvPr>
        </p:nvSpPr>
        <p:spPr/>
        <p:txBody>
          <a:bodyPr/>
          <a:p>
            <a:r>
              <a:rPr lang="zh-CN" altLang="en-US"/>
              <a:t>财税-www.caishui.org</a:t>
            </a:r>
            <a:endParaRPr lang="zh-CN" altLang="en-US"/>
          </a:p>
        </p:txBody>
      </p:sp>
    </p:spTree>
  </p:cSld>
  <p:clrMapOvr>
    <a:masterClrMapping/>
  </p:clrMapOvr>
  <p:transition>
    <p:random/>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45          _3"/>
          <p:cNvSpPr txBox="1"/>
          <p:nvPr/>
        </p:nvSpPr>
        <p:spPr>
          <a:xfrm>
            <a:off x="2357045" y="2805434"/>
            <a:ext cx="4348204" cy="358865"/>
          </a:xfrm>
          <a:prstGeom prst="rect">
            <a:avLst/>
          </a:prstGeom>
          <a:noFill/>
        </p:spPr>
        <p:txBody>
          <a:bodyPr vert="horz" wrap="square" lIns="68564" tIns="34282" rIns="68564" bIns="34282" rtlCol="0" anchor="ctr">
            <a:spAutoFit/>
          </a:bodyPr>
          <a:lstStyle>
            <a:lvl1pPr marL="228600" indent="-228600" algn="ctr" defTabSz="914400" rtl="0" eaLnBrk="1" latinLnBrk="0" hangingPunct="1">
              <a:lnSpc>
                <a:spcPct val="90000"/>
              </a:lnSpc>
              <a:spcBef>
                <a:spcPts val="1000"/>
              </a:spcBef>
              <a:buFont typeface="Arial" panose="020B0604020202020204" pitchFamily="34" charset="0"/>
              <a:buChar char="•"/>
              <a:defRPr lang="zh-CN" altLang="en-US" sz="1800" b="1" i="0" kern="1200">
                <a:solidFill>
                  <a:schemeClr val="bg1"/>
                </a:solidFill>
                <a:effectLst>
                  <a:outerShdw blurRad="38100" dist="38100" dir="2700000" algn="tl">
                    <a:srgbClr val="000000">
                      <a:alpha val="43137"/>
                    </a:srgbClr>
                  </a:outerShdw>
                </a:effectLst>
                <a:latin typeface="+mn-lt"/>
                <a:ea typeface="+mn-ea"/>
                <a:cs typeface="+mn-ea"/>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base">
              <a:lnSpc>
                <a:spcPct val="130000"/>
              </a:lnSpc>
              <a:spcAft>
                <a:spcPct val="0"/>
              </a:spcAft>
              <a:buNone/>
            </a:pPr>
            <a:r>
              <a:rPr lang="en-US" sz="1600" b="0" dirty="0">
                <a:solidFill>
                  <a:prstClr val="black">
                    <a:lumMod val="75000"/>
                    <a:lumOff val="25000"/>
                  </a:prstClr>
                </a:solidFill>
                <a:effectLst/>
                <a:latin typeface="微软雅黑" panose="020B0503020204020204" pitchFamily="34" charset="-122"/>
                <a:ea typeface="微软雅黑" panose="020B0503020204020204" pitchFamily="34" charset="-122"/>
                <a:sym typeface="+mn-lt"/>
              </a:rPr>
              <a:t>THANK YOU FOR LISTENING</a:t>
            </a:r>
            <a:endParaRPr lang="en-US" sz="1600" b="0" dirty="0">
              <a:solidFill>
                <a:prstClr val="black">
                  <a:lumMod val="75000"/>
                  <a:lumOff val="25000"/>
                </a:prstClr>
              </a:solidFill>
              <a:effectLst/>
              <a:latin typeface="微软雅黑" panose="020B0503020204020204" pitchFamily="34" charset="-122"/>
              <a:ea typeface="微软雅黑" panose="020B0503020204020204" pitchFamily="34" charset="-122"/>
              <a:sym typeface="+mn-lt"/>
            </a:endParaRPr>
          </a:p>
        </p:txBody>
      </p:sp>
      <p:sp>
        <p:nvSpPr>
          <p:cNvPr id="31" name="99         _4"/>
          <p:cNvSpPr/>
          <p:nvPr/>
        </p:nvSpPr>
        <p:spPr>
          <a:xfrm>
            <a:off x="1036332" y="1629488"/>
            <a:ext cx="6862422" cy="830997"/>
          </a:xfrm>
          <a:prstGeom prst="rect">
            <a:avLst/>
          </a:prstGeom>
          <a:noFill/>
        </p:spPr>
        <p:txBody>
          <a:bodyPr wrap="square" rtlCol="0">
            <a:spAutoFit/>
          </a:bodyPr>
          <a:lstStyle/>
          <a:p>
            <a:pPr algn="ctr" fontAlgn="base">
              <a:spcBef>
                <a:spcPct val="0"/>
              </a:spcBef>
              <a:spcAft>
                <a:spcPct val="0"/>
              </a:spcAft>
            </a:pPr>
            <a:r>
              <a:rPr lang="zh-CN" altLang="en-US" sz="4800" dirty="0">
                <a:ln w="6350">
                  <a:noFill/>
                </a:ln>
                <a:solidFill>
                  <a:prstClr val="black">
                    <a:lumMod val="75000"/>
                    <a:lumOff val="25000"/>
                  </a:prstClr>
                </a:solidFill>
                <a:latin typeface="微软雅黑" panose="020B0503020204020204" pitchFamily="34" charset="-122"/>
                <a:ea typeface="微软雅黑" panose="020B0503020204020204" pitchFamily="34" charset="-122"/>
                <a:cs typeface="+mn-ea"/>
                <a:sym typeface="+mn-lt"/>
              </a:rPr>
              <a:t>感谢您的聆听</a:t>
            </a:r>
            <a:endParaRPr lang="zh-CN" altLang="en-US" sz="4800" dirty="0">
              <a:ln w="6350">
                <a:noFill/>
              </a:ln>
              <a:solidFill>
                <a:prstClr val="black">
                  <a:lumMod val="75000"/>
                  <a:lumOff val="25000"/>
                </a:prstClr>
              </a:solidFill>
              <a:latin typeface="微软雅黑" panose="020B0503020204020204" pitchFamily="34" charset="-122"/>
              <a:ea typeface="微软雅黑" panose="020B0503020204020204" pitchFamily="34" charset="-122"/>
              <a:cs typeface="+mn-ea"/>
              <a:sym typeface="+mn-lt"/>
            </a:endParaRPr>
          </a:p>
        </p:txBody>
      </p:sp>
      <p:grpSp>
        <p:nvGrpSpPr>
          <p:cNvPr id="72" name="组合 124"/>
          <p:cNvGrpSpPr/>
          <p:nvPr/>
        </p:nvGrpSpPr>
        <p:grpSpPr>
          <a:xfrm>
            <a:off x="6284904" y="4264732"/>
            <a:ext cx="1026023" cy="1026201"/>
            <a:chOff x="304800" y="673100"/>
            <a:chExt cx="4000500" cy="4000500"/>
          </a:xfrm>
          <a:effectLst>
            <a:outerShdw blurRad="444500" dist="254000" dir="8100000" algn="tr" rotWithShape="0">
              <a:prstClr val="black">
                <a:alpha val="50000"/>
              </a:prstClr>
            </a:outerShdw>
          </a:effectLst>
        </p:grpSpPr>
        <p:sp>
          <p:nvSpPr>
            <p:cNvPr id="73" name="同心圆 7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74" name="椭圆 73"/>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75" name="组合 127"/>
          <p:cNvGrpSpPr/>
          <p:nvPr/>
        </p:nvGrpSpPr>
        <p:grpSpPr>
          <a:xfrm>
            <a:off x="4758016" y="4606644"/>
            <a:ext cx="538351" cy="538444"/>
            <a:chOff x="304800" y="673100"/>
            <a:chExt cx="4000500" cy="4000500"/>
          </a:xfrm>
          <a:effectLst>
            <a:outerShdw blurRad="444500" dist="254000" dir="8100000" algn="tr" rotWithShape="0">
              <a:prstClr val="black">
                <a:alpha val="50000"/>
              </a:prstClr>
            </a:outerShdw>
          </a:effectLst>
        </p:grpSpPr>
        <p:sp>
          <p:nvSpPr>
            <p:cNvPr id="76" name="同心圆 7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77" name="椭圆 76"/>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78" name="组合 130"/>
          <p:cNvGrpSpPr/>
          <p:nvPr/>
        </p:nvGrpSpPr>
        <p:grpSpPr>
          <a:xfrm>
            <a:off x="5436689" y="4921761"/>
            <a:ext cx="746998" cy="747128"/>
            <a:chOff x="304800" y="673100"/>
            <a:chExt cx="4000500" cy="4000500"/>
          </a:xfrm>
          <a:effectLst>
            <a:outerShdw blurRad="444500" dist="254000" dir="8100000" algn="tr" rotWithShape="0">
              <a:prstClr val="black">
                <a:alpha val="50000"/>
              </a:prstClr>
            </a:outerShdw>
          </a:effectLst>
        </p:grpSpPr>
        <p:sp>
          <p:nvSpPr>
            <p:cNvPr id="79" name="同心圆 7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80" name="椭圆 79"/>
            <p:cNvSpPr/>
            <p:nvPr/>
          </p:nvSpPr>
          <p:spPr>
            <a:xfrm>
              <a:off x="392112" y="760412"/>
              <a:ext cx="3825874" cy="3825874"/>
            </a:xfrm>
            <a:prstGeom prst="ellipse">
              <a:avLst/>
            </a:prstGeom>
            <a:solidFill>
              <a:srgbClr val="123E61"/>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81" name="组合 133"/>
          <p:cNvGrpSpPr/>
          <p:nvPr/>
        </p:nvGrpSpPr>
        <p:grpSpPr>
          <a:xfrm>
            <a:off x="7758789" y="4731882"/>
            <a:ext cx="540868" cy="540962"/>
            <a:chOff x="304800" y="673100"/>
            <a:chExt cx="4000500" cy="4000500"/>
          </a:xfrm>
          <a:effectLst>
            <a:outerShdw blurRad="444500" dist="254000" dir="8100000" algn="tr" rotWithShape="0">
              <a:prstClr val="black">
                <a:alpha val="50000"/>
              </a:prstClr>
            </a:outerShdw>
          </a:effectLst>
        </p:grpSpPr>
        <p:sp>
          <p:nvSpPr>
            <p:cNvPr id="82" name="同心圆 8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83" name="椭圆 82"/>
            <p:cNvSpPr/>
            <p:nvPr/>
          </p:nvSpPr>
          <p:spPr>
            <a:xfrm>
              <a:off x="392112" y="760412"/>
              <a:ext cx="3825874" cy="3825874"/>
            </a:xfrm>
            <a:prstGeom prst="ellipse">
              <a:avLst/>
            </a:prstGeom>
            <a:solidFill>
              <a:srgbClr val="123E61"/>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84" name="组合 136"/>
          <p:cNvGrpSpPr/>
          <p:nvPr/>
        </p:nvGrpSpPr>
        <p:grpSpPr>
          <a:xfrm>
            <a:off x="766439" y="5040489"/>
            <a:ext cx="588755" cy="588857"/>
            <a:chOff x="304800" y="673100"/>
            <a:chExt cx="4000500" cy="4000500"/>
          </a:xfrm>
          <a:effectLst>
            <a:outerShdw blurRad="444500" dist="254000" dir="8100000" algn="tr" rotWithShape="0">
              <a:prstClr val="black">
                <a:alpha val="50000"/>
              </a:prstClr>
            </a:outerShdw>
          </a:effectLst>
        </p:grpSpPr>
        <p:sp>
          <p:nvSpPr>
            <p:cNvPr id="85" name="同心圆 8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86" name="椭圆 8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87" name="组合 139"/>
          <p:cNvGrpSpPr/>
          <p:nvPr/>
        </p:nvGrpSpPr>
        <p:grpSpPr>
          <a:xfrm>
            <a:off x="3962506" y="4529853"/>
            <a:ext cx="252447" cy="252491"/>
            <a:chOff x="304800" y="673100"/>
            <a:chExt cx="4000500" cy="4000500"/>
          </a:xfrm>
          <a:effectLst>
            <a:outerShdw blurRad="444500" dist="254000" dir="8100000" algn="tr" rotWithShape="0">
              <a:prstClr val="black">
                <a:alpha val="50000"/>
              </a:prstClr>
            </a:outerShdw>
          </a:effectLst>
        </p:grpSpPr>
        <p:sp>
          <p:nvSpPr>
            <p:cNvPr id="88" name="同心圆 8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89" name="椭圆 88"/>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90" name="组合 142"/>
          <p:cNvGrpSpPr/>
          <p:nvPr/>
        </p:nvGrpSpPr>
        <p:grpSpPr>
          <a:xfrm>
            <a:off x="3181252" y="4327052"/>
            <a:ext cx="528983" cy="529075"/>
            <a:chOff x="304800" y="673100"/>
            <a:chExt cx="4000500" cy="4000500"/>
          </a:xfrm>
          <a:effectLst>
            <a:outerShdw blurRad="444500" dist="254000" dir="8100000" algn="tr" rotWithShape="0">
              <a:prstClr val="black">
                <a:alpha val="50000"/>
              </a:prstClr>
            </a:outerShdw>
          </a:effectLst>
        </p:grpSpPr>
        <p:sp>
          <p:nvSpPr>
            <p:cNvPr id="91" name="同心圆 9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92" name="椭圆 91"/>
            <p:cNvSpPr/>
            <p:nvPr/>
          </p:nvSpPr>
          <p:spPr>
            <a:xfrm>
              <a:off x="392112" y="760412"/>
              <a:ext cx="3825874" cy="3825874"/>
            </a:xfrm>
            <a:prstGeom prst="ellipse">
              <a:avLst/>
            </a:prstGeom>
            <a:solidFill>
              <a:srgbClr val="123E61"/>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93" name="组合 145"/>
          <p:cNvGrpSpPr/>
          <p:nvPr/>
        </p:nvGrpSpPr>
        <p:grpSpPr>
          <a:xfrm>
            <a:off x="8463984" y="3831665"/>
            <a:ext cx="1044954" cy="1045136"/>
            <a:chOff x="304800" y="673100"/>
            <a:chExt cx="4000500" cy="4000500"/>
          </a:xfrm>
          <a:effectLst>
            <a:outerShdw blurRad="444500" dist="254000" dir="8100000" algn="tr" rotWithShape="0">
              <a:prstClr val="black">
                <a:alpha val="50000"/>
              </a:prstClr>
            </a:outerShdw>
          </a:effectLst>
        </p:grpSpPr>
        <p:sp>
          <p:nvSpPr>
            <p:cNvPr id="94" name="同心圆 93"/>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95" name="椭圆 94"/>
            <p:cNvSpPr/>
            <p:nvPr/>
          </p:nvSpPr>
          <p:spPr>
            <a:xfrm>
              <a:off x="392112" y="760412"/>
              <a:ext cx="3825874" cy="3825874"/>
            </a:xfrm>
            <a:prstGeom prst="ellipse">
              <a:avLst/>
            </a:prstGeom>
            <a:solidFill>
              <a:srgbClr val="123E61"/>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96" name="组合 148"/>
          <p:cNvGrpSpPr/>
          <p:nvPr/>
        </p:nvGrpSpPr>
        <p:grpSpPr>
          <a:xfrm>
            <a:off x="4419627" y="4325144"/>
            <a:ext cx="223041" cy="223080"/>
            <a:chOff x="304800" y="673100"/>
            <a:chExt cx="4000500" cy="4000500"/>
          </a:xfrm>
          <a:effectLst>
            <a:outerShdw blurRad="444500" dist="254000" dir="8100000" algn="tr" rotWithShape="0">
              <a:prstClr val="black">
                <a:alpha val="50000"/>
              </a:prstClr>
            </a:outerShdw>
          </a:effectLst>
        </p:grpSpPr>
        <p:sp>
          <p:nvSpPr>
            <p:cNvPr id="97" name="同心圆 96"/>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98" name="椭圆 97"/>
            <p:cNvSpPr/>
            <p:nvPr/>
          </p:nvSpPr>
          <p:spPr>
            <a:xfrm>
              <a:off x="392112" y="760412"/>
              <a:ext cx="3825874" cy="3825874"/>
            </a:xfrm>
            <a:prstGeom prst="ellipse">
              <a:avLst/>
            </a:prstGeom>
            <a:solidFill>
              <a:srgbClr val="123E61"/>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99" name="组合 151"/>
          <p:cNvGrpSpPr/>
          <p:nvPr/>
        </p:nvGrpSpPr>
        <p:grpSpPr>
          <a:xfrm>
            <a:off x="1943138" y="4706145"/>
            <a:ext cx="962576" cy="962743"/>
            <a:chOff x="304800" y="673100"/>
            <a:chExt cx="4000500" cy="4000500"/>
          </a:xfrm>
          <a:effectLst>
            <a:outerShdw blurRad="444500" dist="254000" dir="8100000" algn="tr" rotWithShape="0">
              <a:prstClr val="black">
                <a:alpha val="50000"/>
              </a:prstClr>
            </a:outerShdw>
          </a:effectLst>
        </p:grpSpPr>
        <p:sp>
          <p:nvSpPr>
            <p:cNvPr id="100" name="同心圆 99"/>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01" name="椭圆 100"/>
            <p:cNvSpPr/>
            <p:nvPr/>
          </p:nvSpPr>
          <p:spPr>
            <a:xfrm>
              <a:off x="392112" y="760412"/>
              <a:ext cx="3825873" cy="3825873"/>
            </a:xfrm>
            <a:prstGeom prst="ellipse">
              <a:avLst/>
            </a:prstGeom>
            <a:solidFill>
              <a:srgbClr val="123E61"/>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102" name="组合 154"/>
          <p:cNvGrpSpPr/>
          <p:nvPr/>
        </p:nvGrpSpPr>
        <p:grpSpPr>
          <a:xfrm>
            <a:off x="1275194" y="4606645"/>
            <a:ext cx="520102" cy="520192"/>
            <a:chOff x="304800" y="673100"/>
            <a:chExt cx="4000500" cy="4000500"/>
          </a:xfrm>
          <a:effectLst>
            <a:outerShdw blurRad="444500" dist="254000" dir="8100000" algn="tr" rotWithShape="0">
              <a:prstClr val="black">
                <a:alpha val="50000"/>
              </a:prstClr>
            </a:outerShdw>
          </a:effectLst>
        </p:grpSpPr>
        <p:sp>
          <p:nvSpPr>
            <p:cNvPr id="103" name="同心圆 10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04" name="椭圆 103"/>
            <p:cNvSpPr/>
            <p:nvPr/>
          </p:nvSpPr>
          <p:spPr>
            <a:xfrm>
              <a:off x="392112" y="760412"/>
              <a:ext cx="3825874" cy="3825874"/>
            </a:xfrm>
            <a:prstGeom prst="ellipse">
              <a:avLst/>
            </a:prstGeom>
            <a:solidFill>
              <a:srgbClr val="123E61"/>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105" name="组合 157"/>
          <p:cNvGrpSpPr/>
          <p:nvPr/>
        </p:nvGrpSpPr>
        <p:grpSpPr>
          <a:xfrm>
            <a:off x="291078" y="4921760"/>
            <a:ext cx="316822" cy="316877"/>
            <a:chOff x="304800" y="673100"/>
            <a:chExt cx="4000500" cy="4000500"/>
          </a:xfrm>
          <a:effectLst>
            <a:outerShdw blurRad="444500" dist="254000" dir="8100000" algn="tr" rotWithShape="0">
              <a:prstClr val="black">
                <a:alpha val="50000"/>
              </a:prstClr>
            </a:outerShdw>
          </a:effectLst>
        </p:grpSpPr>
        <p:sp>
          <p:nvSpPr>
            <p:cNvPr id="106" name="同心圆 10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07" name="椭圆 106"/>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108" name="组合 160"/>
          <p:cNvGrpSpPr/>
          <p:nvPr/>
        </p:nvGrpSpPr>
        <p:grpSpPr>
          <a:xfrm>
            <a:off x="117144" y="4738452"/>
            <a:ext cx="158410" cy="158438"/>
            <a:chOff x="304800" y="673100"/>
            <a:chExt cx="4000500" cy="4000500"/>
          </a:xfrm>
          <a:effectLst>
            <a:outerShdw blurRad="444500" dist="254000" dir="8100000" algn="tr" rotWithShape="0">
              <a:prstClr val="black">
                <a:alpha val="50000"/>
              </a:prstClr>
            </a:outerShdw>
          </a:effectLst>
        </p:grpSpPr>
        <p:sp>
          <p:nvSpPr>
            <p:cNvPr id="109" name="同心圆 10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10" name="椭圆 109"/>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p:cTn id="7" dur="500" fill="hold"/>
                                        <p:tgtEl>
                                          <p:spTgt spid="72"/>
                                        </p:tgtEl>
                                        <p:attrNameLst>
                                          <p:attrName>ppt_w</p:attrName>
                                        </p:attrNameLst>
                                      </p:cBhvr>
                                      <p:tavLst>
                                        <p:tav tm="0">
                                          <p:val>
                                            <p:fltVal val="0"/>
                                          </p:val>
                                        </p:tav>
                                        <p:tav tm="100000">
                                          <p:val>
                                            <p:strVal val="#ppt_w"/>
                                          </p:val>
                                        </p:tav>
                                      </p:tavLst>
                                    </p:anim>
                                    <p:anim calcmode="lin" valueType="num">
                                      <p:cBhvr>
                                        <p:cTn id="8" dur="500" fill="hold"/>
                                        <p:tgtEl>
                                          <p:spTgt spid="72"/>
                                        </p:tgtEl>
                                        <p:attrNameLst>
                                          <p:attrName>ppt_h</p:attrName>
                                        </p:attrNameLst>
                                      </p:cBhvr>
                                      <p:tavLst>
                                        <p:tav tm="0">
                                          <p:val>
                                            <p:fltVal val="0"/>
                                          </p:val>
                                        </p:tav>
                                        <p:tav tm="100000">
                                          <p:val>
                                            <p:strVal val="#ppt_h"/>
                                          </p:val>
                                        </p:tav>
                                      </p:tavLst>
                                    </p:anim>
                                    <p:anim calcmode="lin" valueType="num">
                                      <p:cBhvr>
                                        <p:cTn id="9" dur="500" fill="hold"/>
                                        <p:tgtEl>
                                          <p:spTgt spid="72"/>
                                        </p:tgtEl>
                                        <p:attrNameLst>
                                          <p:attrName>ppt_x</p:attrName>
                                        </p:attrNameLst>
                                      </p:cBhvr>
                                      <p:tavLst>
                                        <p:tav tm="0">
                                          <p:val>
                                            <p:fltVal val="0.5"/>
                                          </p:val>
                                        </p:tav>
                                        <p:tav tm="100000">
                                          <p:val>
                                            <p:strVal val="#ppt_x"/>
                                          </p:val>
                                        </p:tav>
                                      </p:tavLst>
                                    </p:anim>
                                    <p:anim calcmode="lin" valueType="num">
                                      <p:cBhvr>
                                        <p:cTn id="10" dur="500" fill="hold"/>
                                        <p:tgtEl>
                                          <p:spTgt spid="72"/>
                                        </p:tgtEl>
                                        <p:attrNameLst>
                                          <p:attrName>ppt_y</p:attrName>
                                        </p:attrNameLst>
                                      </p:cBhvr>
                                      <p:tavLst>
                                        <p:tav tm="0">
                                          <p:val>
                                            <p:fltVal val="0.5"/>
                                          </p:val>
                                        </p:tav>
                                        <p:tav tm="100000">
                                          <p:val>
                                            <p:strVal val="#ppt_y"/>
                                          </p:val>
                                        </p:tav>
                                      </p:tavLst>
                                    </p:anim>
                                  </p:childTnLst>
                                </p:cTn>
                              </p:par>
                              <p:par>
                                <p:cTn id="11" presetID="23" presetClass="entr" presetSubtype="528" fill="hold" nodeType="withEffect">
                                  <p:stCondLst>
                                    <p:cond delay="300"/>
                                  </p:stCondLst>
                                  <p:childTnLst>
                                    <p:set>
                                      <p:cBhvr>
                                        <p:cTn id="12" dur="1" fill="hold">
                                          <p:stCondLst>
                                            <p:cond delay="0"/>
                                          </p:stCondLst>
                                        </p:cTn>
                                        <p:tgtEl>
                                          <p:spTgt spid="75"/>
                                        </p:tgtEl>
                                        <p:attrNameLst>
                                          <p:attrName>style.visibility</p:attrName>
                                        </p:attrNameLst>
                                      </p:cBhvr>
                                      <p:to>
                                        <p:strVal val="visible"/>
                                      </p:to>
                                    </p:set>
                                    <p:anim calcmode="lin" valueType="num">
                                      <p:cBhvr>
                                        <p:cTn id="13" dur="500" fill="hold"/>
                                        <p:tgtEl>
                                          <p:spTgt spid="75"/>
                                        </p:tgtEl>
                                        <p:attrNameLst>
                                          <p:attrName>ppt_w</p:attrName>
                                        </p:attrNameLst>
                                      </p:cBhvr>
                                      <p:tavLst>
                                        <p:tav tm="0">
                                          <p:val>
                                            <p:fltVal val="0"/>
                                          </p:val>
                                        </p:tav>
                                        <p:tav tm="100000">
                                          <p:val>
                                            <p:strVal val="#ppt_w"/>
                                          </p:val>
                                        </p:tav>
                                      </p:tavLst>
                                    </p:anim>
                                    <p:anim calcmode="lin" valueType="num">
                                      <p:cBhvr>
                                        <p:cTn id="14" dur="500" fill="hold"/>
                                        <p:tgtEl>
                                          <p:spTgt spid="75"/>
                                        </p:tgtEl>
                                        <p:attrNameLst>
                                          <p:attrName>ppt_h</p:attrName>
                                        </p:attrNameLst>
                                      </p:cBhvr>
                                      <p:tavLst>
                                        <p:tav tm="0">
                                          <p:val>
                                            <p:fltVal val="0"/>
                                          </p:val>
                                        </p:tav>
                                        <p:tav tm="100000">
                                          <p:val>
                                            <p:strVal val="#ppt_h"/>
                                          </p:val>
                                        </p:tav>
                                      </p:tavLst>
                                    </p:anim>
                                    <p:anim calcmode="lin" valueType="num">
                                      <p:cBhvr>
                                        <p:cTn id="15" dur="500" fill="hold"/>
                                        <p:tgtEl>
                                          <p:spTgt spid="75"/>
                                        </p:tgtEl>
                                        <p:attrNameLst>
                                          <p:attrName>ppt_x</p:attrName>
                                        </p:attrNameLst>
                                      </p:cBhvr>
                                      <p:tavLst>
                                        <p:tav tm="0">
                                          <p:val>
                                            <p:fltVal val="0.5"/>
                                          </p:val>
                                        </p:tav>
                                        <p:tav tm="100000">
                                          <p:val>
                                            <p:strVal val="#ppt_x"/>
                                          </p:val>
                                        </p:tav>
                                      </p:tavLst>
                                    </p:anim>
                                    <p:anim calcmode="lin" valueType="num">
                                      <p:cBhvr>
                                        <p:cTn id="16" dur="500" fill="hold"/>
                                        <p:tgtEl>
                                          <p:spTgt spid="75"/>
                                        </p:tgtEl>
                                        <p:attrNameLst>
                                          <p:attrName>ppt_y</p:attrName>
                                        </p:attrNameLst>
                                      </p:cBhvr>
                                      <p:tavLst>
                                        <p:tav tm="0">
                                          <p:val>
                                            <p:fltVal val="0.5"/>
                                          </p:val>
                                        </p:tav>
                                        <p:tav tm="100000">
                                          <p:val>
                                            <p:strVal val="#ppt_y"/>
                                          </p:val>
                                        </p:tav>
                                      </p:tavLst>
                                    </p:anim>
                                  </p:childTnLst>
                                </p:cTn>
                              </p:par>
                              <p:par>
                                <p:cTn id="17" presetID="23" presetClass="entr" presetSubtype="528" fill="hold" nodeType="withEffect">
                                  <p:stCondLst>
                                    <p:cond delay="700"/>
                                  </p:stCondLst>
                                  <p:childTnLst>
                                    <p:set>
                                      <p:cBhvr>
                                        <p:cTn id="18" dur="1" fill="hold">
                                          <p:stCondLst>
                                            <p:cond delay="0"/>
                                          </p:stCondLst>
                                        </p:cTn>
                                        <p:tgtEl>
                                          <p:spTgt spid="78"/>
                                        </p:tgtEl>
                                        <p:attrNameLst>
                                          <p:attrName>style.visibility</p:attrName>
                                        </p:attrNameLst>
                                      </p:cBhvr>
                                      <p:to>
                                        <p:strVal val="visible"/>
                                      </p:to>
                                    </p:set>
                                    <p:anim calcmode="lin" valueType="num">
                                      <p:cBhvr>
                                        <p:cTn id="19" dur="500" fill="hold"/>
                                        <p:tgtEl>
                                          <p:spTgt spid="78"/>
                                        </p:tgtEl>
                                        <p:attrNameLst>
                                          <p:attrName>ppt_w</p:attrName>
                                        </p:attrNameLst>
                                      </p:cBhvr>
                                      <p:tavLst>
                                        <p:tav tm="0">
                                          <p:val>
                                            <p:fltVal val="0"/>
                                          </p:val>
                                        </p:tav>
                                        <p:tav tm="100000">
                                          <p:val>
                                            <p:strVal val="#ppt_w"/>
                                          </p:val>
                                        </p:tav>
                                      </p:tavLst>
                                    </p:anim>
                                    <p:anim calcmode="lin" valueType="num">
                                      <p:cBhvr>
                                        <p:cTn id="20" dur="500" fill="hold"/>
                                        <p:tgtEl>
                                          <p:spTgt spid="78"/>
                                        </p:tgtEl>
                                        <p:attrNameLst>
                                          <p:attrName>ppt_h</p:attrName>
                                        </p:attrNameLst>
                                      </p:cBhvr>
                                      <p:tavLst>
                                        <p:tav tm="0">
                                          <p:val>
                                            <p:fltVal val="0"/>
                                          </p:val>
                                        </p:tav>
                                        <p:tav tm="100000">
                                          <p:val>
                                            <p:strVal val="#ppt_h"/>
                                          </p:val>
                                        </p:tav>
                                      </p:tavLst>
                                    </p:anim>
                                    <p:anim calcmode="lin" valueType="num">
                                      <p:cBhvr>
                                        <p:cTn id="21" dur="500" fill="hold"/>
                                        <p:tgtEl>
                                          <p:spTgt spid="78"/>
                                        </p:tgtEl>
                                        <p:attrNameLst>
                                          <p:attrName>ppt_x</p:attrName>
                                        </p:attrNameLst>
                                      </p:cBhvr>
                                      <p:tavLst>
                                        <p:tav tm="0">
                                          <p:val>
                                            <p:fltVal val="0.5"/>
                                          </p:val>
                                        </p:tav>
                                        <p:tav tm="100000">
                                          <p:val>
                                            <p:strVal val="#ppt_x"/>
                                          </p:val>
                                        </p:tav>
                                      </p:tavLst>
                                    </p:anim>
                                    <p:anim calcmode="lin" valueType="num">
                                      <p:cBhvr>
                                        <p:cTn id="22" dur="500" fill="hold"/>
                                        <p:tgtEl>
                                          <p:spTgt spid="78"/>
                                        </p:tgtEl>
                                        <p:attrNameLst>
                                          <p:attrName>ppt_y</p:attrName>
                                        </p:attrNameLst>
                                      </p:cBhvr>
                                      <p:tavLst>
                                        <p:tav tm="0">
                                          <p:val>
                                            <p:fltVal val="0.5"/>
                                          </p:val>
                                        </p:tav>
                                        <p:tav tm="100000">
                                          <p:val>
                                            <p:strVal val="#ppt_y"/>
                                          </p:val>
                                        </p:tav>
                                      </p:tavLst>
                                    </p:anim>
                                  </p:childTnLst>
                                </p:cTn>
                              </p:par>
                              <p:par>
                                <p:cTn id="23" presetID="23" presetClass="entr" presetSubtype="528" fill="hold" nodeType="withEffect">
                                  <p:stCondLst>
                                    <p:cond delay="300"/>
                                  </p:stCondLst>
                                  <p:childTnLst>
                                    <p:set>
                                      <p:cBhvr>
                                        <p:cTn id="24" dur="1" fill="hold">
                                          <p:stCondLst>
                                            <p:cond delay="0"/>
                                          </p:stCondLst>
                                        </p:cTn>
                                        <p:tgtEl>
                                          <p:spTgt spid="81"/>
                                        </p:tgtEl>
                                        <p:attrNameLst>
                                          <p:attrName>style.visibility</p:attrName>
                                        </p:attrNameLst>
                                      </p:cBhvr>
                                      <p:to>
                                        <p:strVal val="visible"/>
                                      </p:to>
                                    </p:set>
                                    <p:anim calcmode="lin" valueType="num">
                                      <p:cBhvr>
                                        <p:cTn id="25" dur="500" fill="hold"/>
                                        <p:tgtEl>
                                          <p:spTgt spid="81"/>
                                        </p:tgtEl>
                                        <p:attrNameLst>
                                          <p:attrName>ppt_w</p:attrName>
                                        </p:attrNameLst>
                                      </p:cBhvr>
                                      <p:tavLst>
                                        <p:tav tm="0">
                                          <p:val>
                                            <p:fltVal val="0"/>
                                          </p:val>
                                        </p:tav>
                                        <p:tav tm="100000">
                                          <p:val>
                                            <p:strVal val="#ppt_w"/>
                                          </p:val>
                                        </p:tav>
                                      </p:tavLst>
                                    </p:anim>
                                    <p:anim calcmode="lin" valueType="num">
                                      <p:cBhvr>
                                        <p:cTn id="26" dur="500" fill="hold"/>
                                        <p:tgtEl>
                                          <p:spTgt spid="81"/>
                                        </p:tgtEl>
                                        <p:attrNameLst>
                                          <p:attrName>ppt_h</p:attrName>
                                        </p:attrNameLst>
                                      </p:cBhvr>
                                      <p:tavLst>
                                        <p:tav tm="0">
                                          <p:val>
                                            <p:fltVal val="0"/>
                                          </p:val>
                                        </p:tav>
                                        <p:tav tm="100000">
                                          <p:val>
                                            <p:strVal val="#ppt_h"/>
                                          </p:val>
                                        </p:tav>
                                      </p:tavLst>
                                    </p:anim>
                                    <p:anim calcmode="lin" valueType="num">
                                      <p:cBhvr>
                                        <p:cTn id="27" dur="500" fill="hold"/>
                                        <p:tgtEl>
                                          <p:spTgt spid="81"/>
                                        </p:tgtEl>
                                        <p:attrNameLst>
                                          <p:attrName>ppt_x</p:attrName>
                                        </p:attrNameLst>
                                      </p:cBhvr>
                                      <p:tavLst>
                                        <p:tav tm="0">
                                          <p:val>
                                            <p:fltVal val="0.5"/>
                                          </p:val>
                                        </p:tav>
                                        <p:tav tm="100000">
                                          <p:val>
                                            <p:strVal val="#ppt_x"/>
                                          </p:val>
                                        </p:tav>
                                      </p:tavLst>
                                    </p:anim>
                                    <p:anim calcmode="lin" valueType="num">
                                      <p:cBhvr>
                                        <p:cTn id="28" dur="500" fill="hold"/>
                                        <p:tgtEl>
                                          <p:spTgt spid="81"/>
                                        </p:tgtEl>
                                        <p:attrNameLst>
                                          <p:attrName>ppt_y</p:attrName>
                                        </p:attrNameLst>
                                      </p:cBhvr>
                                      <p:tavLst>
                                        <p:tav tm="0">
                                          <p:val>
                                            <p:fltVal val="0.5"/>
                                          </p:val>
                                        </p:tav>
                                        <p:tav tm="100000">
                                          <p:val>
                                            <p:strVal val="#ppt_y"/>
                                          </p:val>
                                        </p:tav>
                                      </p:tavLst>
                                    </p:anim>
                                  </p:childTnLst>
                                </p:cTn>
                              </p:par>
                              <p:par>
                                <p:cTn id="29" presetID="23" presetClass="entr" presetSubtype="528" fill="hold" nodeType="withEffect">
                                  <p:stCondLst>
                                    <p:cond delay="100"/>
                                  </p:stCondLst>
                                  <p:childTnLst>
                                    <p:set>
                                      <p:cBhvr>
                                        <p:cTn id="30" dur="1" fill="hold">
                                          <p:stCondLst>
                                            <p:cond delay="0"/>
                                          </p:stCondLst>
                                        </p:cTn>
                                        <p:tgtEl>
                                          <p:spTgt spid="84"/>
                                        </p:tgtEl>
                                        <p:attrNameLst>
                                          <p:attrName>style.visibility</p:attrName>
                                        </p:attrNameLst>
                                      </p:cBhvr>
                                      <p:to>
                                        <p:strVal val="visible"/>
                                      </p:to>
                                    </p:set>
                                    <p:anim calcmode="lin" valueType="num">
                                      <p:cBhvr>
                                        <p:cTn id="31" dur="500" fill="hold"/>
                                        <p:tgtEl>
                                          <p:spTgt spid="84"/>
                                        </p:tgtEl>
                                        <p:attrNameLst>
                                          <p:attrName>ppt_w</p:attrName>
                                        </p:attrNameLst>
                                      </p:cBhvr>
                                      <p:tavLst>
                                        <p:tav tm="0">
                                          <p:val>
                                            <p:fltVal val="0"/>
                                          </p:val>
                                        </p:tav>
                                        <p:tav tm="100000">
                                          <p:val>
                                            <p:strVal val="#ppt_w"/>
                                          </p:val>
                                        </p:tav>
                                      </p:tavLst>
                                    </p:anim>
                                    <p:anim calcmode="lin" valueType="num">
                                      <p:cBhvr>
                                        <p:cTn id="32" dur="500" fill="hold"/>
                                        <p:tgtEl>
                                          <p:spTgt spid="84"/>
                                        </p:tgtEl>
                                        <p:attrNameLst>
                                          <p:attrName>ppt_h</p:attrName>
                                        </p:attrNameLst>
                                      </p:cBhvr>
                                      <p:tavLst>
                                        <p:tav tm="0">
                                          <p:val>
                                            <p:fltVal val="0"/>
                                          </p:val>
                                        </p:tav>
                                        <p:tav tm="100000">
                                          <p:val>
                                            <p:strVal val="#ppt_h"/>
                                          </p:val>
                                        </p:tav>
                                      </p:tavLst>
                                    </p:anim>
                                    <p:anim calcmode="lin" valueType="num">
                                      <p:cBhvr>
                                        <p:cTn id="33" dur="500" fill="hold"/>
                                        <p:tgtEl>
                                          <p:spTgt spid="84"/>
                                        </p:tgtEl>
                                        <p:attrNameLst>
                                          <p:attrName>ppt_x</p:attrName>
                                        </p:attrNameLst>
                                      </p:cBhvr>
                                      <p:tavLst>
                                        <p:tav tm="0">
                                          <p:val>
                                            <p:fltVal val="0.5"/>
                                          </p:val>
                                        </p:tav>
                                        <p:tav tm="100000">
                                          <p:val>
                                            <p:strVal val="#ppt_x"/>
                                          </p:val>
                                        </p:tav>
                                      </p:tavLst>
                                    </p:anim>
                                    <p:anim calcmode="lin" valueType="num">
                                      <p:cBhvr>
                                        <p:cTn id="34" dur="500" fill="hold"/>
                                        <p:tgtEl>
                                          <p:spTgt spid="84"/>
                                        </p:tgtEl>
                                        <p:attrNameLst>
                                          <p:attrName>ppt_y</p:attrName>
                                        </p:attrNameLst>
                                      </p:cBhvr>
                                      <p:tavLst>
                                        <p:tav tm="0">
                                          <p:val>
                                            <p:fltVal val="0.5"/>
                                          </p:val>
                                        </p:tav>
                                        <p:tav tm="100000">
                                          <p:val>
                                            <p:strVal val="#ppt_y"/>
                                          </p:val>
                                        </p:tav>
                                      </p:tavLst>
                                    </p:anim>
                                  </p:childTnLst>
                                </p:cTn>
                              </p:par>
                              <p:par>
                                <p:cTn id="35" presetID="23" presetClass="entr" presetSubtype="528" fill="hold" nodeType="withEffect">
                                  <p:stCondLst>
                                    <p:cond delay="600"/>
                                  </p:stCondLst>
                                  <p:childTnLst>
                                    <p:set>
                                      <p:cBhvr>
                                        <p:cTn id="36" dur="1" fill="hold">
                                          <p:stCondLst>
                                            <p:cond delay="0"/>
                                          </p:stCondLst>
                                        </p:cTn>
                                        <p:tgtEl>
                                          <p:spTgt spid="87"/>
                                        </p:tgtEl>
                                        <p:attrNameLst>
                                          <p:attrName>style.visibility</p:attrName>
                                        </p:attrNameLst>
                                      </p:cBhvr>
                                      <p:to>
                                        <p:strVal val="visible"/>
                                      </p:to>
                                    </p:set>
                                    <p:anim calcmode="lin" valueType="num">
                                      <p:cBhvr>
                                        <p:cTn id="37" dur="500" fill="hold"/>
                                        <p:tgtEl>
                                          <p:spTgt spid="87"/>
                                        </p:tgtEl>
                                        <p:attrNameLst>
                                          <p:attrName>ppt_w</p:attrName>
                                        </p:attrNameLst>
                                      </p:cBhvr>
                                      <p:tavLst>
                                        <p:tav tm="0">
                                          <p:val>
                                            <p:fltVal val="0"/>
                                          </p:val>
                                        </p:tav>
                                        <p:tav tm="100000">
                                          <p:val>
                                            <p:strVal val="#ppt_w"/>
                                          </p:val>
                                        </p:tav>
                                      </p:tavLst>
                                    </p:anim>
                                    <p:anim calcmode="lin" valueType="num">
                                      <p:cBhvr>
                                        <p:cTn id="38" dur="500" fill="hold"/>
                                        <p:tgtEl>
                                          <p:spTgt spid="87"/>
                                        </p:tgtEl>
                                        <p:attrNameLst>
                                          <p:attrName>ppt_h</p:attrName>
                                        </p:attrNameLst>
                                      </p:cBhvr>
                                      <p:tavLst>
                                        <p:tav tm="0">
                                          <p:val>
                                            <p:fltVal val="0"/>
                                          </p:val>
                                        </p:tav>
                                        <p:tav tm="100000">
                                          <p:val>
                                            <p:strVal val="#ppt_h"/>
                                          </p:val>
                                        </p:tav>
                                      </p:tavLst>
                                    </p:anim>
                                    <p:anim calcmode="lin" valueType="num">
                                      <p:cBhvr>
                                        <p:cTn id="39" dur="500" fill="hold"/>
                                        <p:tgtEl>
                                          <p:spTgt spid="87"/>
                                        </p:tgtEl>
                                        <p:attrNameLst>
                                          <p:attrName>ppt_x</p:attrName>
                                        </p:attrNameLst>
                                      </p:cBhvr>
                                      <p:tavLst>
                                        <p:tav tm="0">
                                          <p:val>
                                            <p:fltVal val="0.5"/>
                                          </p:val>
                                        </p:tav>
                                        <p:tav tm="100000">
                                          <p:val>
                                            <p:strVal val="#ppt_x"/>
                                          </p:val>
                                        </p:tav>
                                      </p:tavLst>
                                    </p:anim>
                                    <p:anim calcmode="lin" valueType="num">
                                      <p:cBhvr>
                                        <p:cTn id="40" dur="500" fill="hold"/>
                                        <p:tgtEl>
                                          <p:spTgt spid="87"/>
                                        </p:tgtEl>
                                        <p:attrNameLst>
                                          <p:attrName>ppt_y</p:attrName>
                                        </p:attrNameLst>
                                      </p:cBhvr>
                                      <p:tavLst>
                                        <p:tav tm="0">
                                          <p:val>
                                            <p:fltVal val="0.5"/>
                                          </p:val>
                                        </p:tav>
                                        <p:tav tm="100000">
                                          <p:val>
                                            <p:strVal val="#ppt_y"/>
                                          </p:val>
                                        </p:tav>
                                      </p:tavLst>
                                    </p:anim>
                                  </p:childTnLst>
                                </p:cTn>
                              </p:par>
                              <p:par>
                                <p:cTn id="41" presetID="23" presetClass="entr" presetSubtype="528" fill="hold" nodeType="withEffect">
                                  <p:stCondLst>
                                    <p:cond delay="300"/>
                                  </p:stCondLst>
                                  <p:childTnLst>
                                    <p:set>
                                      <p:cBhvr>
                                        <p:cTn id="42" dur="1" fill="hold">
                                          <p:stCondLst>
                                            <p:cond delay="0"/>
                                          </p:stCondLst>
                                        </p:cTn>
                                        <p:tgtEl>
                                          <p:spTgt spid="90"/>
                                        </p:tgtEl>
                                        <p:attrNameLst>
                                          <p:attrName>style.visibility</p:attrName>
                                        </p:attrNameLst>
                                      </p:cBhvr>
                                      <p:to>
                                        <p:strVal val="visible"/>
                                      </p:to>
                                    </p:set>
                                    <p:anim calcmode="lin" valueType="num">
                                      <p:cBhvr>
                                        <p:cTn id="43" dur="500" fill="hold"/>
                                        <p:tgtEl>
                                          <p:spTgt spid="90"/>
                                        </p:tgtEl>
                                        <p:attrNameLst>
                                          <p:attrName>ppt_w</p:attrName>
                                        </p:attrNameLst>
                                      </p:cBhvr>
                                      <p:tavLst>
                                        <p:tav tm="0">
                                          <p:val>
                                            <p:fltVal val="0"/>
                                          </p:val>
                                        </p:tav>
                                        <p:tav tm="100000">
                                          <p:val>
                                            <p:strVal val="#ppt_w"/>
                                          </p:val>
                                        </p:tav>
                                      </p:tavLst>
                                    </p:anim>
                                    <p:anim calcmode="lin" valueType="num">
                                      <p:cBhvr>
                                        <p:cTn id="44" dur="500" fill="hold"/>
                                        <p:tgtEl>
                                          <p:spTgt spid="90"/>
                                        </p:tgtEl>
                                        <p:attrNameLst>
                                          <p:attrName>ppt_h</p:attrName>
                                        </p:attrNameLst>
                                      </p:cBhvr>
                                      <p:tavLst>
                                        <p:tav tm="0">
                                          <p:val>
                                            <p:fltVal val="0"/>
                                          </p:val>
                                        </p:tav>
                                        <p:tav tm="100000">
                                          <p:val>
                                            <p:strVal val="#ppt_h"/>
                                          </p:val>
                                        </p:tav>
                                      </p:tavLst>
                                    </p:anim>
                                    <p:anim calcmode="lin" valueType="num">
                                      <p:cBhvr>
                                        <p:cTn id="45" dur="500" fill="hold"/>
                                        <p:tgtEl>
                                          <p:spTgt spid="90"/>
                                        </p:tgtEl>
                                        <p:attrNameLst>
                                          <p:attrName>ppt_x</p:attrName>
                                        </p:attrNameLst>
                                      </p:cBhvr>
                                      <p:tavLst>
                                        <p:tav tm="0">
                                          <p:val>
                                            <p:fltVal val="0.5"/>
                                          </p:val>
                                        </p:tav>
                                        <p:tav tm="100000">
                                          <p:val>
                                            <p:strVal val="#ppt_x"/>
                                          </p:val>
                                        </p:tav>
                                      </p:tavLst>
                                    </p:anim>
                                    <p:anim calcmode="lin" valueType="num">
                                      <p:cBhvr>
                                        <p:cTn id="46" dur="500" fill="hold"/>
                                        <p:tgtEl>
                                          <p:spTgt spid="90"/>
                                        </p:tgtEl>
                                        <p:attrNameLst>
                                          <p:attrName>ppt_y</p:attrName>
                                        </p:attrNameLst>
                                      </p:cBhvr>
                                      <p:tavLst>
                                        <p:tav tm="0">
                                          <p:val>
                                            <p:fltVal val="0.5"/>
                                          </p:val>
                                        </p:tav>
                                        <p:tav tm="100000">
                                          <p:val>
                                            <p:strVal val="#ppt_y"/>
                                          </p:val>
                                        </p:tav>
                                      </p:tavLst>
                                    </p:anim>
                                  </p:childTnLst>
                                </p:cTn>
                              </p:par>
                              <p:par>
                                <p:cTn id="47" presetID="23" presetClass="entr" presetSubtype="528" fill="hold" nodeType="withEffect">
                                  <p:stCondLst>
                                    <p:cond delay="300"/>
                                  </p:stCondLst>
                                  <p:childTnLst>
                                    <p:set>
                                      <p:cBhvr>
                                        <p:cTn id="48" dur="1" fill="hold">
                                          <p:stCondLst>
                                            <p:cond delay="0"/>
                                          </p:stCondLst>
                                        </p:cTn>
                                        <p:tgtEl>
                                          <p:spTgt spid="93"/>
                                        </p:tgtEl>
                                        <p:attrNameLst>
                                          <p:attrName>style.visibility</p:attrName>
                                        </p:attrNameLst>
                                      </p:cBhvr>
                                      <p:to>
                                        <p:strVal val="visible"/>
                                      </p:to>
                                    </p:set>
                                    <p:anim calcmode="lin" valueType="num">
                                      <p:cBhvr>
                                        <p:cTn id="49" dur="500" fill="hold"/>
                                        <p:tgtEl>
                                          <p:spTgt spid="93"/>
                                        </p:tgtEl>
                                        <p:attrNameLst>
                                          <p:attrName>ppt_w</p:attrName>
                                        </p:attrNameLst>
                                      </p:cBhvr>
                                      <p:tavLst>
                                        <p:tav tm="0">
                                          <p:val>
                                            <p:fltVal val="0"/>
                                          </p:val>
                                        </p:tav>
                                        <p:tav tm="100000">
                                          <p:val>
                                            <p:strVal val="#ppt_w"/>
                                          </p:val>
                                        </p:tav>
                                      </p:tavLst>
                                    </p:anim>
                                    <p:anim calcmode="lin" valueType="num">
                                      <p:cBhvr>
                                        <p:cTn id="50" dur="500" fill="hold"/>
                                        <p:tgtEl>
                                          <p:spTgt spid="93"/>
                                        </p:tgtEl>
                                        <p:attrNameLst>
                                          <p:attrName>ppt_h</p:attrName>
                                        </p:attrNameLst>
                                      </p:cBhvr>
                                      <p:tavLst>
                                        <p:tav tm="0">
                                          <p:val>
                                            <p:fltVal val="0"/>
                                          </p:val>
                                        </p:tav>
                                        <p:tav tm="100000">
                                          <p:val>
                                            <p:strVal val="#ppt_h"/>
                                          </p:val>
                                        </p:tav>
                                      </p:tavLst>
                                    </p:anim>
                                    <p:anim calcmode="lin" valueType="num">
                                      <p:cBhvr>
                                        <p:cTn id="51" dur="500" fill="hold"/>
                                        <p:tgtEl>
                                          <p:spTgt spid="93"/>
                                        </p:tgtEl>
                                        <p:attrNameLst>
                                          <p:attrName>ppt_x</p:attrName>
                                        </p:attrNameLst>
                                      </p:cBhvr>
                                      <p:tavLst>
                                        <p:tav tm="0">
                                          <p:val>
                                            <p:fltVal val="0.5"/>
                                          </p:val>
                                        </p:tav>
                                        <p:tav tm="100000">
                                          <p:val>
                                            <p:strVal val="#ppt_x"/>
                                          </p:val>
                                        </p:tav>
                                      </p:tavLst>
                                    </p:anim>
                                    <p:anim calcmode="lin" valueType="num">
                                      <p:cBhvr>
                                        <p:cTn id="52" dur="500" fill="hold"/>
                                        <p:tgtEl>
                                          <p:spTgt spid="93"/>
                                        </p:tgtEl>
                                        <p:attrNameLst>
                                          <p:attrName>ppt_y</p:attrName>
                                        </p:attrNameLst>
                                      </p:cBhvr>
                                      <p:tavLst>
                                        <p:tav tm="0">
                                          <p:val>
                                            <p:fltVal val="0.5"/>
                                          </p:val>
                                        </p:tav>
                                        <p:tav tm="100000">
                                          <p:val>
                                            <p:strVal val="#ppt_y"/>
                                          </p:val>
                                        </p:tav>
                                      </p:tavLst>
                                    </p:anim>
                                  </p:childTnLst>
                                </p:cTn>
                              </p:par>
                              <p:par>
                                <p:cTn id="53" presetID="23" presetClass="entr" presetSubtype="528" fill="hold" nodeType="withEffect">
                                  <p:stCondLst>
                                    <p:cond delay="600"/>
                                  </p:stCondLst>
                                  <p:childTnLst>
                                    <p:set>
                                      <p:cBhvr>
                                        <p:cTn id="54" dur="1" fill="hold">
                                          <p:stCondLst>
                                            <p:cond delay="0"/>
                                          </p:stCondLst>
                                        </p:cTn>
                                        <p:tgtEl>
                                          <p:spTgt spid="96"/>
                                        </p:tgtEl>
                                        <p:attrNameLst>
                                          <p:attrName>style.visibility</p:attrName>
                                        </p:attrNameLst>
                                      </p:cBhvr>
                                      <p:to>
                                        <p:strVal val="visible"/>
                                      </p:to>
                                    </p:set>
                                    <p:anim calcmode="lin" valueType="num">
                                      <p:cBhvr>
                                        <p:cTn id="55" dur="500" fill="hold"/>
                                        <p:tgtEl>
                                          <p:spTgt spid="96"/>
                                        </p:tgtEl>
                                        <p:attrNameLst>
                                          <p:attrName>ppt_w</p:attrName>
                                        </p:attrNameLst>
                                      </p:cBhvr>
                                      <p:tavLst>
                                        <p:tav tm="0">
                                          <p:val>
                                            <p:fltVal val="0"/>
                                          </p:val>
                                        </p:tav>
                                        <p:tav tm="100000">
                                          <p:val>
                                            <p:strVal val="#ppt_w"/>
                                          </p:val>
                                        </p:tav>
                                      </p:tavLst>
                                    </p:anim>
                                    <p:anim calcmode="lin" valueType="num">
                                      <p:cBhvr>
                                        <p:cTn id="56" dur="500" fill="hold"/>
                                        <p:tgtEl>
                                          <p:spTgt spid="96"/>
                                        </p:tgtEl>
                                        <p:attrNameLst>
                                          <p:attrName>ppt_h</p:attrName>
                                        </p:attrNameLst>
                                      </p:cBhvr>
                                      <p:tavLst>
                                        <p:tav tm="0">
                                          <p:val>
                                            <p:fltVal val="0"/>
                                          </p:val>
                                        </p:tav>
                                        <p:tav tm="100000">
                                          <p:val>
                                            <p:strVal val="#ppt_h"/>
                                          </p:val>
                                        </p:tav>
                                      </p:tavLst>
                                    </p:anim>
                                    <p:anim calcmode="lin" valueType="num">
                                      <p:cBhvr>
                                        <p:cTn id="57" dur="500" fill="hold"/>
                                        <p:tgtEl>
                                          <p:spTgt spid="96"/>
                                        </p:tgtEl>
                                        <p:attrNameLst>
                                          <p:attrName>ppt_x</p:attrName>
                                        </p:attrNameLst>
                                      </p:cBhvr>
                                      <p:tavLst>
                                        <p:tav tm="0">
                                          <p:val>
                                            <p:fltVal val="0.5"/>
                                          </p:val>
                                        </p:tav>
                                        <p:tav tm="100000">
                                          <p:val>
                                            <p:strVal val="#ppt_x"/>
                                          </p:val>
                                        </p:tav>
                                      </p:tavLst>
                                    </p:anim>
                                    <p:anim calcmode="lin" valueType="num">
                                      <p:cBhvr>
                                        <p:cTn id="58" dur="500" fill="hold"/>
                                        <p:tgtEl>
                                          <p:spTgt spid="96"/>
                                        </p:tgtEl>
                                        <p:attrNameLst>
                                          <p:attrName>ppt_y</p:attrName>
                                        </p:attrNameLst>
                                      </p:cBhvr>
                                      <p:tavLst>
                                        <p:tav tm="0">
                                          <p:val>
                                            <p:fltVal val="0.5"/>
                                          </p:val>
                                        </p:tav>
                                        <p:tav tm="100000">
                                          <p:val>
                                            <p:strVal val="#ppt_y"/>
                                          </p:val>
                                        </p:tav>
                                      </p:tavLst>
                                    </p:anim>
                                  </p:childTnLst>
                                </p:cTn>
                              </p:par>
                              <p:par>
                                <p:cTn id="59" presetID="23" presetClass="entr" presetSubtype="528" fill="hold" nodeType="withEffect">
                                  <p:stCondLst>
                                    <p:cond delay="600"/>
                                  </p:stCondLst>
                                  <p:childTnLst>
                                    <p:set>
                                      <p:cBhvr>
                                        <p:cTn id="60" dur="1" fill="hold">
                                          <p:stCondLst>
                                            <p:cond delay="0"/>
                                          </p:stCondLst>
                                        </p:cTn>
                                        <p:tgtEl>
                                          <p:spTgt spid="99"/>
                                        </p:tgtEl>
                                        <p:attrNameLst>
                                          <p:attrName>style.visibility</p:attrName>
                                        </p:attrNameLst>
                                      </p:cBhvr>
                                      <p:to>
                                        <p:strVal val="visible"/>
                                      </p:to>
                                    </p:set>
                                    <p:anim calcmode="lin" valueType="num">
                                      <p:cBhvr>
                                        <p:cTn id="61" dur="500" fill="hold"/>
                                        <p:tgtEl>
                                          <p:spTgt spid="99"/>
                                        </p:tgtEl>
                                        <p:attrNameLst>
                                          <p:attrName>ppt_w</p:attrName>
                                        </p:attrNameLst>
                                      </p:cBhvr>
                                      <p:tavLst>
                                        <p:tav tm="0">
                                          <p:val>
                                            <p:fltVal val="0"/>
                                          </p:val>
                                        </p:tav>
                                        <p:tav tm="100000">
                                          <p:val>
                                            <p:strVal val="#ppt_w"/>
                                          </p:val>
                                        </p:tav>
                                      </p:tavLst>
                                    </p:anim>
                                    <p:anim calcmode="lin" valueType="num">
                                      <p:cBhvr>
                                        <p:cTn id="62" dur="500" fill="hold"/>
                                        <p:tgtEl>
                                          <p:spTgt spid="99"/>
                                        </p:tgtEl>
                                        <p:attrNameLst>
                                          <p:attrName>ppt_h</p:attrName>
                                        </p:attrNameLst>
                                      </p:cBhvr>
                                      <p:tavLst>
                                        <p:tav tm="0">
                                          <p:val>
                                            <p:fltVal val="0"/>
                                          </p:val>
                                        </p:tav>
                                        <p:tav tm="100000">
                                          <p:val>
                                            <p:strVal val="#ppt_h"/>
                                          </p:val>
                                        </p:tav>
                                      </p:tavLst>
                                    </p:anim>
                                    <p:anim calcmode="lin" valueType="num">
                                      <p:cBhvr>
                                        <p:cTn id="63" dur="500" fill="hold"/>
                                        <p:tgtEl>
                                          <p:spTgt spid="99"/>
                                        </p:tgtEl>
                                        <p:attrNameLst>
                                          <p:attrName>ppt_x</p:attrName>
                                        </p:attrNameLst>
                                      </p:cBhvr>
                                      <p:tavLst>
                                        <p:tav tm="0">
                                          <p:val>
                                            <p:fltVal val="0.5"/>
                                          </p:val>
                                        </p:tav>
                                        <p:tav tm="100000">
                                          <p:val>
                                            <p:strVal val="#ppt_x"/>
                                          </p:val>
                                        </p:tav>
                                      </p:tavLst>
                                    </p:anim>
                                    <p:anim calcmode="lin" valueType="num">
                                      <p:cBhvr>
                                        <p:cTn id="64" dur="500" fill="hold"/>
                                        <p:tgtEl>
                                          <p:spTgt spid="99"/>
                                        </p:tgtEl>
                                        <p:attrNameLst>
                                          <p:attrName>ppt_y</p:attrName>
                                        </p:attrNameLst>
                                      </p:cBhvr>
                                      <p:tavLst>
                                        <p:tav tm="0">
                                          <p:val>
                                            <p:fltVal val="0.5"/>
                                          </p:val>
                                        </p:tav>
                                        <p:tav tm="100000">
                                          <p:val>
                                            <p:strVal val="#ppt_y"/>
                                          </p:val>
                                        </p:tav>
                                      </p:tavLst>
                                    </p:anim>
                                  </p:childTnLst>
                                </p:cTn>
                              </p:par>
                              <p:par>
                                <p:cTn id="65" presetID="23" presetClass="entr" presetSubtype="528" fill="hold" nodeType="withEffect">
                                  <p:stCondLst>
                                    <p:cond delay="300"/>
                                  </p:stCondLst>
                                  <p:childTnLst>
                                    <p:set>
                                      <p:cBhvr>
                                        <p:cTn id="66" dur="1" fill="hold">
                                          <p:stCondLst>
                                            <p:cond delay="0"/>
                                          </p:stCondLst>
                                        </p:cTn>
                                        <p:tgtEl>
                                          <p:spTgt spid="102"/>
                                        </p:tgtEl>
                                        <p:attrNameLst>
                                          <p:attrName>style.visibility</p:attrName>
                                        </p:attrNameLst>
                                      </p:cBhvr>
                                      <p:to>
                                        <p:strVal val="visible"/>
                                      </p:to>
                                    </p:set>
                                    <p:anim calcmode="lin" valueType="num">
                                      <p:cBhvr>
                                        <p:cTn id="67" dur="500" fill="hold"/>
                                        <p:tgtEl>
                                          <p:spTgt spid="102"/>
                                        </p:tgtEl>
                                        <p:attrNameLst>
                                          <p:attrName>ppt_w</p:attrName>
                                        </p:attrNameLst>
                                      </p:cBhvr>
                                      <p:tavLst>
                                        <p:tav tm="0">
                                          <p:val>
                                            <p:fltVal val="0"/>
                                          </p:val>
                                        </p:tav>
                                        <p:tav tm="100000">
                                          <p:val>
                                            <p:strVal val="#ppt_w"/>
                                          </p:val>
                                        </p:tav>
                                      </p:tavLst>
                                    </p:anim>
                                    <p:anim calcmode="lin" valueType="num">
                                      <p:cBhvr>
                                        <p:cTn id="68" dur="500" fill="hold"/>
                                        <p:tgtEl>
                                          <p:spTgt spid="102"/>
                                        </p:tgtEl>
                                        <p:attrNameLst>
                                          <p:attrName>ppt_h</p:attrName>
                                        </p:attrNameLst>
                                      </p:cBhvr>
                                      <p:tavLst>
                                        <p:tav tm="0">
                                          <p:val>
                                            <p:fltVal val="0"/>
                                          </p:val>
                                        </p:tav>
                                        <p:tav tm="100000">
                                          <p:val>
                                            <p:strVal val="#ppt_h"/>
                                          </p:val>
                                        </p:tav>
                                      </p:tavLst>
                                    </p:anim>
                                    <p:anim calcmode="lin" valueType="num">
                                      <p:cBhvr>
                                        <p:cTn id="69" dur="500" fill="hold"/>
                                        <p:tgtEl>
                                          <p:spTgt spid="102"/>
                                        </p:tgtEl>
                                        <p:attrNameLst>
                                          <p:attrName>ppt_x</p:attrName>
                                        </p:attrNameLst>
                                      </p:cBhvr>
                                      <p:tavLst>
                                        <p:tav tm="0">
                                          <p:val>
                                            <p:fltVal val="0.5"/>
                                          </p:val>
                                        </p:tav>
                                        <p:tav tm="100000">
                                          <p:val>
                                            <p:strVal val="#ppt_x"/>
                                          </p:val>
                                        </p:tav>
                                      </p:tavLst>
                                    </p:anim>
                                    <p:anim calcmode="lin" valueType="num">
                                      <p:cBhvr>
                                        <p:cTn id="70" dur="500" fill="hold"/>
                                        <p:tgtEl>
                                          <p:spTgt spid="102"/>
                                        </p:tgtEl>
                                        <p:attrNameLst>
                                          <p:attrName>ppt_y</p:attrName>
                                        </p:attrNameLst>
                                      </p:cBhvr>
                                      <p:tavLst>
                                        <p:tav tm="0">
                                          <p:val>
                                            <p:fltVal val="0.5"/>
                                          </p:val>
                                        </p:tav>
                                        <p:tav tm="100000">
                                          <p:val>
                                            <p:strVal val="#ppt_y"/>
                                          </p:val>
                                        </p:tav>
                                      </p:tavLst>
                                    </p:anim>
                                  </p:childTnLst>
                                </p:cTn>
                              </p:par>
                              <p:par>
                                <p:cTn id="71" presetID="23" presetClass="entr" presetSubtype="528" fill="hold" nodeType="withEffect">
                                  <p:stCondLst>
                                    <p:cond delay="600"/>
                                  </p:stCondLst>
                                  <p:childTnLst>
                                    <p:set>
                                      <p:cBhvr>
                                        <p:cTn id="72" dur="1" fill="hold">
                                          <p:stCondLst>
                                            <p:cond delay="0"/>
                                          </p:stCondLst>
                                        </p:cTn>
                                        <p:tgtEl>
                                          <p:spTgt spid="105"/>
                                        </p:tgtEl>
                                        <p:attrNameLst>
                                          <p:attrName>style.visibility</p:attrName>
                                        </p:attrNameLst>
                                      </p:cBhvr>
                                      <p:to>
                                        <p:strVal val="visible"/>
                                      </p:to>
                                    </p:set>
                                    <p:anim calcmode="lin" valueType="num">
                                      <p:cBhvr>
                                        <p:cTn id="73" dur="500" fill="hold"/>
                                        <p:tgtEl>
                                          <p:spTgt spid="105"/>
                                        </p:tgtEl>
                                        <p:attrNameLst>
                                          <p:attrName>ppt_w</p:attrName>
                                        </p:attrNameLst>
                                      </p:cBhvr>
                                      <p:tavLst>
                                        <p:tav tm="0">
                                          <p:val>
                                            <p:fltVal val="0"/>
                                          </p:val>
                                        </p:tav>
                                        <p:tav tm="100000">
                                          <p:val>
                                            <p:strVal val="#ppt_w"/>
                                          </p:val>
                                        </p:tav>
                                      </p:tavLst>
                                    </p:anim>
                                    <p:anim calcmode="lin" valueType="num">
                                      <p:cBhvr>
                                        <p:cTn id="74" dur="500" fill="hold"/>
                                        <p:tgtEl>
                                          <p:spTgt spid="105"/>
                                        </p:tgtEl>
                                        <p:attrNameLst>
                                          <p:attrName>ppt_h</p:attrName>
                                        </p:attrNameLst>
                                      </p:cBhvr>
                                      <p:tavLst>
                                        <p:tav tm="0">
                                          <p:val>
                                            <p:fltVal val="0"/>
                                          </p:val>
                                        </p:tav>
                                        <p:tav tm="100000">
                                          <p:val>
                                            <p:strVal val="#ppt_h"/>
                                          </p:val>
                                        </p:tav>
                                      </p:tavLst>
                                    </p:anim>
                                    <p:anim calcmode="lin" valueType="num">
                                      <p:cBhvr>
                                        <p:cTn id="75" dur="500" fill="hold"/>
                                        <p:tgtEl>
                                          <p:spTgt spid="105"/>
                                        </p:tgtEl>
                                        <p:attrNameLst>
                                          <p:attrName>ppt_x</p:attrName>
                                        </p:attrNameLst>
                                      </p:cBhvr>
                                      <p:tavLst>
                                        <p:tav tm="0">
                                          <p:val>
                                            <p:fltVal val="0.5"/>
                                          </p:val>
                                        </p:tav>
                                        <p:tav tm="100000">
                                          <p:val>
                                            <p:strVal val="#ppt_x"/>
                                          </p:val>
                                        </p:tav>
                                      </p:tavLst>
                                    </p:anim>
                                    <p:anim calcmode="lin" valueType="num">
                                      <p:cBhvr>
                                        <p:cTn id="76" dur="500" fill="hold"/>
                                        <p:tgtEl>
                                          <p:spTgt spid="105"/>
                                        </p:tgtEl>
                                        <p:attrNameLst>
                                          <p:attrName>ppt_y</p:attrName>
                                        </p:attrNameLst>
                                      </p:cBhvr>
                                      <p:tavLst>
                                        <p:tav tm="0">
                                          <p:val>
                                            <p:fltVal val="0.5"/>
                                          </p:val>
                                        </p:tav>
                                        <p:tav tm="100000">
                                          <p:val>
                                            <p:strVal val="#ppt_y"/>
                                          </p:val>
                                        </p:tav>
                                      </p:tavLst>
                                    </p:anim>
                                  </p:childTnLst>
                                </p:cTn>
                              </p:par>
                              <p:par>
                                <p:cTn id="77" presetID="23" presetClass="entr" presetSubtype="528" fill="hold" nodeType="withEffect">
                                  <p:stCondLst>
                                    <p:cond delay="600"/>
                                  </p:stCondLst>
                                  <p:childTnLst>
                                    <p:set>
                                      <p:cBhvr>
                                        <p:cTn id="78" dur="1" fill="hold">
                                          <p:stCondLst>
                                            <p:cond delay="0"/>
                                          </p:stCondLst>
                                        </p:cTn>
                                        <p:tgtEl>
                                          <p:spTgt spid="108"/>
                                        </p:tgtEl>
                                        <p:attrNameLst>
                                          <p:attrName>style.visibility</p:attrName>
                                        </p:attrNameLst>
                                      </p:cBhvr>
                                      <p:to>
                                        <p:strVal val="visible"/>
                                      </p:to>
                                    </p:set>
                                    <p:anim calcmode="lin" valueType="num">
                                      <p:cBhvr>
                                        <p:cTn id="79" dur="500" fill="hold"/>
                                        <p:tgtEl>
                                          <p:spTgt spid="108"/>
                                        </p:tgtEl>
                                        <p:attrNameLst>
                                          <p:attrName>ppt_w</p:attrName>
                                        </p:attrNameLst>
                                      </p:cBhvr>
                                      <p:tavLst>
                                        <p:tav tm="0">
                                          <p:val>
                                            <p:fltVal val="0"/>
                                          </p:val>
                                        </p:tav>
                                        <p:tav tm="100000">
                                          <p:val>
                                            <p:strVal val="#ppt_w"/>
                                          </p:val>
                                        </p:tav>
                                      </p:tavLst>
                                    </p:anim>
                                    <p:anim calcmode="lin" valueType="num">
                                      <p:cBhvr>
                                        <p:cTn id="80" dur="500" fill="hold"/>
                                        <p:tgtEl>
                                          <p:spTgt spid="108"/>
                                        </p:tgtEl>
                                        <p:attrNameLst>
                                          <p:attrName>ppt_h</p:attrName>
                                        </p:attrNameLst>
                                      </p:cBhvr>
                                      <p:tavLst>
                                        <p:tav tm="0">
                                          <p:val>
                                            <p:fltVal val="0"/>
                                          </p:val>
                                        </p:tav>
                                        <p:tav tm="100000">
                                          <p:val>
                                            <p:strVal val="#ppt_h"/>
                                          </p:val>
                                        </p:tav>
                                      </p:tavLst>
                                    </p:anim>
                                    <p:anim calcmode="lin" valueType="num">
                                      <p:cBhvr>
                                        <p:cTn id="81" dur="500" fill="hold"/>
                                        <p:tgtEl>
                                          <p:spTgt spid="108"/>
                                        </p:tgtEl>
                                        <p:attrNameLst>
                                          <p:attrName>ppt_x</p:attrName>
                                        </p:attrNameLst>
                                      </p:cBhvr>
                                      <p:tavLst>
                                        <p:tav tm="0">
                                          <p:val>
                                            <p:fltVal val="0.5"/>
                                          </p:val>
                                        </p:tav>
                                        <p:tav tm="100000">
                                          <p:val>
                                            <p:strVal val="#ppt_x"/>
                                          </p:val>
                                        </p:tav>
                                      </p:tavLst>
                                    </p:anim>
                                    <p:anim calcmode="lin" valueType="num">
                                      <p:cBhvr>
                                        <p:cTn id="82" dur="500" fill="hold"/>
                                        <p:tgtEl>
                                          <p:spTgt spid="108"/>
                                        </p:tgtEl>
                                        <p:attrNameLst>
                                          <p:attrName>ppt_y</p:attrName>
                                        </p:attrNameLst>
                                      </p:cBhvr>
                                      <p:tavLst>
                                        <p:tav tm="0">
                                          <p:val>
                                            <p:fltVal val="0.5"/>
                                          </p:val>
                                        </p:tav>
                                        <p:tav tm="100000">
                                          <p:val>
                                            <p:strVal val="#ppt_y"/>
                                          </p:val>
                                        </p:tav>
                                      </p:tavLst>
                                    </p:anim>
                                  </p:childTnLst>
                                </p:cTn>
                              </p:par>
                              <p:par>
                                <p:cTn id="83" presetID="26" presetClass="emph" presetSubtype="0" repeatCount="3000" fill="hold" nodeType="withEffect">
                                  <p:stCondLst>
                                    <p:cond delay="600"/>
                                  </p:stCondLst>
                                  <p:childTnLst>
                                    <p:animEffect transition="out" filter="fade">
                                      <p:cBhvr>
                                        <p:cTn id="84" dur="500" tmFilter="0, 0; .2, .5; .8, .5; 1, 0"/>
                                        <p:tgtEl>
                                          <p:spTgt spid="72"/>
                                        </p:tgtEl>
                                      </p:cBhvr>
                                    </p:animEffect>
                                    <p:animScale>
                                      <p:cBhvr>
                                        <p:cTn id="85" dur="250" autoRev="1" fill="hold"/>
                                        <p:tgtEl>
                                          <p:spTgt spid="72"/>
                                        </p:tgtEl>
                                      </p:cBhvr>
                                      <p:by x="105000" y="105000"/>
                                    </p:animScale>
                                  </p:childTnLst>
                                </p:cTn>
                              </p:par>
                              <p:par>
                                <p:cTn id="86" presetID="26" presetClass="emph" presetSubtype="0" repeatCount="3000" fill="hold" nodeType="withEffect">
                                  <p:stCondLst>
                                    <p:cond delay="710"/>
                                  </p:stCondLst>
                                  <p:childTnLst>
                                    <p:animEffect transition="out" filter="fade">
                                      <p:cBhvr>
                                        <p:cTn id="87" dur="500" tmFilter="0, 0; .2, .5; .8, .5; 1, 0"/>
                                        <p:tgtEl>
                                          <p:spTgt spid="93"/>
                                        </p:tgtEl>
                                      </p:cBhvr>
                                    </p:animEffect>
                                    <p:animScale>
                                      <p:cBhvr>
                                        <p:cTn id="88" dur="250" autoRev="1" fill="hold"/>
                                        <p:tgtEl>
                                          <p:spTgt spid="93"/>
                                        </p:tgtEl>
                                      </p:cBhvr>
                                      <p:by x="105000" y="105000"/>
                                    </p:animScale>
                                  </p:childTnLst>
                                </p:cTn>
                              </p:par>
                              <p:par>
                                <p:cTn id="89" presetID="26" presetClass="emph" presetSubtype="0" repeatCount="3000" fill="hold" nodeType="withEffect">
                                  <p:stCondLst>
                                    <p:cond delay="410"/>
                                  </p:stCondLst>
                                  <p:childTnLst>
                                    <p:animEffect transition="out" filter="fade">
                                      <p:cBhvr>
                                        <p:cTn id="90" dur="500" tmFilter="0, 0; .2, .5; .8, .5; 1, 0"/>
                                        <p:tgtEl>
                                          <p:spTgt spid="99"/>
                                        </p:tgtEl>
                                      </p:cBhvr>
                                    </p:animEffect>
                                    <p:animScale>
                                      <p:cBhvr>
                                        <p:cTn id="91" dur="250" autoRev="1" fill="hold"/>
                                        <p:tgtEl>
                                          <p:spTgt spid="99"/>
                                        </p:tgtEl>
                                      </p:cBhvr>
                                      <p:by x="105000" y="105000"/>
                                    </p:animScale>
                                  </p:childTnLst>
                                </p:cTn>
                              </p:par>
                              <p:par>
                                <p:cTn id="92" presetID="26" presetClass="emph" presetSubtype="0" repeatCount="3000" fill="hold" nodeType="withEffect">
                                  <p:stCondLst>
                                    <p:cond delay="810"/>
                                  </p:stCondLst>
                                  <p:childTnLst>
                                    <p:animEffect transition="out" filter="fade">
                                      <p:cBhvr>
                                        <p:cTn id="93" dur="500" tmFilter="0, 0; .2, .5; .8, .5; 1, 0"/>
                                        <p:tgtEl>
                                          <p:spTgt spid="102"/>
                                        </p:tgtEl>
                                      </p:cBhvr>
                                    </p:animEffect>
                                    <p:animScale>
                                      <p:cBhvr>
                                        <p:cTn id="94" dur="250" autoRev="1" fill="hold"/>
                                        <p:tgtEl>
                                          <p:spTgt spid="102"/>
                                        </p:tgtEl>
                                      </p:cBhvr>
                                      <p:by x="105000" y="105000"/>
                                    </p:animScale>
                                  </p:childTnLst>
                                </p:cTn>
                              </p:par>
                              <p:par>
                                <p:cTn id="95" presetID="53" presetClass="entr" presetSubtype="16" fill="hold" grpId="0" nodeType="withEffect">
                                  <p:stCondLst>
                                    <p:cond delay="2100"/>
                                  </p:stCondLst>
                                  <p:childTnLst>
                                    <p:set>
                                      <p:cBhvr>
                                        <p:cTn id="96" dur="1" fill="hold">
                                          <p:stCondLst>
                                            <p:cond delay="0"/>
                                          </p:stCondLst>
                                        </p:cTn>
                                        <p:tgtEl>
                                          <p:spTgt spid="31"/>
                                        </p:tgtEl>
                                        <p:attrNameLst>
                                          <p:attrName>style.visibility</p:attrName>
                                        </p:attrNameLst>
                                      </p:cBhvr>
                                      <p:to>
                                        <p:strVal val="visible"/>
                                      </p:to>
                                    </p:set>
                                    <p:anim calcmode="lin" valueType="num">
                                      <p:cBhvr>
                                        <p:cTn id="97" dur="500" fill="hold"/>
                                        <p:tgtEl>
                                          <p:spTgt spid="31"/>
                                        </p:tgtEl>
                                        <p:attrNameLst>
                                          <p:attrName>ppt_w</p:attrName>
                                        </p:attrNameLst>
                                      </p:cBhvr>
                                      <p:tavLst>
                                        <p:tav tm="0">
                                          <p:val>
                                            <p:fltVal val="0"/>
                                          </p:val>
                                        </p:tav>
                                        <p:tav tm="100000">
                                          <p:val>
                                            <p:strVal val="#ppt_w"/>
                                          </p:val>
                                        </p:tav>
                                      </p:tavLst>
                                    </p:anim>
                                    <p:anim calcmode="lin" valueType="num">
                                      <p:cBhvr>
                                        <p:cTn id="98" dur="500" fill="hold"/>
                                        <p:tgtEl>
                                          <p:spTgt spid="31"/>
                                        </p:tgtEl>
                                        <p:attrNameLst>
                                          <p:attrName>ppt_h</p:attrName>
                                        </p:attrNameLst>
                                      </p:cBhvr>
                                      <p:tavLst>
                                        <p:tav tm="0">
                                          <p:val>
                                            <p:fltVal val="0"/>
                                          </p:val>
                                        </p:tav>
                                        <p:tav tm="100000">
                                          <p:val>
                                            <p:strVal val="#ppt_h"/>
                                          </p:val>
                                        </p:tav>
                                      </p:tavLst>
                                    </p:anim>
                                    <p:animEffect transition="in" filter="fade">
                                      <p:cBhvr>
                                        <p:cTn id="99" dur="500"/>
                                        <p:tgtEl>
                                          <p:spTgt spid="31"/>
                                        </p:tgtEl>
                                      </p:cBhvr>
                                    </p:animEffect>
                                  </p:childTnLst>
                                </p:cTn>
                              </p:par>
                              <p:par>
                                <p:cTn id="100" presetID="42" presetClass="entr" presetSubtype="0" fill="hold" grpId="0" nodeType="withEffect">
                                  <p:stCondLst>
                                    <p:cond delay="2100"/>
                                  </p:stCondLst>
                                  <p:childTnLst>
                                    <p:set>
                                      <p:cBhvr>
                                        <p:cTn id="101" dur="1" fill="hold">
                                          <p:stCondLst>
                                            <p:cond delay="0"/>
                                          </p:stCondLst>
                                        </p:cTn>
                                        <p:tgtEl>
                                          <p:spTgt spid="30"/>
                                        </p:tgtEl>
                                        <p:attrNameLst>
                                          <p:attrName>style.visibility</p:attrName>
                                        </p:attrNameLst>
                                      </p:cBhvr>
                                      <p:to>
                                        <p:strVal val="visible"/>
                                      </p:to>
                                    </p:set>
                                    <p:animEffect transition="in" filter="fade">
                                      <p:cBhvr>
                                        <p:cTn id="102" dur="1000"/>
                                        <p:tgtEl>
                                          <p:spTgt spid="30"/>
                                        </p:tgtEl>
                                      </p:cBhvr>
                                    </p:animEffect>
                                    <p:anim calcmode="lin" valueType="num">
                                      <p:cBhvr>
                                        <p:cTn id="103" dur="1000" fill="hold"/>
                                        <p:tgtEl>
                                          <p:spTgt spid="30"/>
                                        </p:tgtEl>
                                        <p:attrNameLst>
                                          <p:attrName>ppt_x</p:attrName>
                                        </p:attrNameLst>
                                      </p:cBhvr>
                                      <p:tavLst>
                                        <p:tav tm="0">
                                          <p:val>
                                            <p:strVal val="#ppt_x"/>
                                          </p:val>
                                        </p:tav>
                                        <p:tav tm="100000">
                                          <p:val>
                                            <p:strVal val="#ppt_x"/>
                                          </p:val>
                                        </p:tav>
                                      </p:tavLst>
                                    </p:anim>
                                    <p:anim calcmode="lin" valueType="num">
                                      <p:cBhvr>
                                        <p:cTn id="104"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7" name="Picture 2" descr="C:\Users\Administrator\Desktop\微立体创业计划\001.pn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1191578" y="1026228"/>
            <a:ext cx="1967244" cy="1967585"/>
          </a:xfrm>
          <a:prstGeom prst="rect">
            <a:avLst/>
          </a:prstGeom>
          <a:noFill/>
          <a:effectLst/>
          <a:extLst>
            <a:ext uri="{909E8E84-426E-40DD-AFC4-6F175D3DCCD1}">
              <a14:hiddenFill xmlns:a14="http://schemas.microsoft.com/office/drawing/2010/main">
                <a:solidFill>
                  <a:srgbClr val="FFFFFF"/>
                </a:solidFill>
              </a14:hiddenFill>
            </a:ext>
          </a:extLst>
        </p:spPr>
      </p:pic>
      <p:pic>
        <p:nvPicPr>
          <p:cNvPr id="118" name="Picture 3" descr="C:\Users\Administrator\Desktop\微立体创业计划\00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77369" y="833794"/>
            <a:ext cx="2230535" cy="2230922"/>
          </a:xfrm>
          <a:prstGeom prst="rect">
            <a:avLst/>
          </a:prstGeom>
          <a:noFill/>
          <a:effectLst>
            <a:outerShdw blurRad="292100" dist="177800" dir="2460000" sx="99000" sy="99000" algn="l" rotWithShape="0">
              <a:prstClr val="black">
                <a:alpha val="39000"/>
              </a:prstClr>
            </a:outerShdw>
          </a:effectLst>
          <a:extLst>
            <a:ext uri="{909E8E84-426E-40DD-AFC4-6F175D3DCCD1}">
              <a14:hiddenFill xmlns:a14="http://schemas.microsoft.com/office/drawing/2010/main">
                <a:solidFill>
                  <a:srgbClr val="FFFFFF"/>
                </a:solidFill>
              </a14:hiddenFill>
            </a:ext>
          </a:extLst>
        </p:spPr>
      </p:pic>
      <p:sp>
        <p:nvSpPr>
          <p:cNvPr id="123" name="Rectangle 4"/>
          <p:cNvSpPr txBox="1">
            <a:spLocks noChangeArrowheads="1"/>
          </p:cNvSpPr>
          <p:nvPr/>
        </p:nvSpPr>
        <p:spPr bwMode="auto">
          <a:xfrm>
            <a:off x="1439652" y="2896580"/>
            <a:ext cx="2340260" cy="50405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71" tIns="34285" rIns="68571" bIns="34285"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anose="02010609030101010101"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r>
              <a:rPr lang="zh-CN" altLang="en-US" sz="2400" dirty="0">
                <a:solidFill>
                  <a:schemeClr val="accent2"/>
                </a:solidFill>
                <a:latin typeface="微软雅黑" panose="020B0503020204020204" pitchFamily="34" charset="-122"/>
                <a:ea typeface="微软雅黑" panose="020B0503020204020204" pitchFamily="34" charset="-122"/>
                <a:cs typeface="+mn-ea"/>
                <a:sym typeface="+mn-lt"/>
              </a:rPr>
              <a:t>出口发票开具</a:t>
            </a:r>
            <a:endParaRPr lang="zh-CN" altLang="en-US" sz="2400" dirty="0">
              <a:solidFill>
                <a:schemeClr val="accent2"/>
              </a:solidFill>
              <a:latin typeface="微软雅黑" panose="020B0503020204020204" pitchFamily="34" charset="-122"/>
              <a:ea typeface="微软雅黑" panose="020B0503020204020204" pitchFamily="34" charset="-122"/>
              <a:cs typeface="+mn-ea"/>
              <a:sym typeface="+mn-lt"/>
            </a:endParaRPr>
          </a:p>
        </p:txBody>
      </p:sp>
      <p:sp>
        <p:nvSpPr>
          <p:cNvPr id="124" name="Rectangle 4"/>
          <p:cNvSpPr txBox="1">
            <a:spLocks noChangeArrowheads="1"/>
          </p:cNvSpPr>
          <p:nvPr/>
        </p:nvSpPr>
        <p:spPr bwMode="auto">
          <a:xfrm>
            <a:off x="1655676" y="3410744"/>
            <a:ext cx="2033884"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71" tIns="34285" rIns="68571" bIns="34285"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anose="02010609030101010101"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lgn="just">
              <a:lnSpc>
                <a:spcPct val="125000"/>
              </a:lnSpc>
            </a:pPr>
            <a:r>
              <a:rPr lang="en-US" altLang="zh-CN" sz="900" b="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The best preparation for tomorrow is doing your best today.</a:t>
            </a:r>
            <a:endParaRPr lang="zh-CN" altLang="en-US" sz="900" b="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endParaRPr>
          </a:p>
        </p:txBody>
      </p:sp>
      <p:grpSp>
        <p:nvGrpSpPr>
          <p:cNvPr id="2" name="组合 124"/>
          <p:cNvGrpSpPr/>
          <p:nvPr/>
        </p:nvGrpSpPr>
        <p:grpSpPr>
          <a:xfrm>
            <a:off x="6284904" y="4264732"/>
            <a:ext cx="1026023" cy="1026201"/>
            <a:chOff x="304800" y="673100"/>
            <a:chExt cx="4000500" cy="4000500"/>
          </a:xfrm>
          <a:effectLst>
            <a:outerShdw blurRad="444500" dist="254000" dir="8100000" algn="tr" rotWithShape="0">
              <a:prstClr val="black">
                <a:alpha val="50000"/>
              </a:prstClr>
            </a:outerShdw>
          </a:effectLst>
        </p:grpSpPr>
        <p:sp>
          <p:nvSpPr>
            <p:cNvPr id="126" name="同心圆 12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27" name="椭圆 126"/>
            <p:cNvSpPr/>
            <p:nvPr/>
          </p:nvSpPr>
          <p:spPr>
            <a:xfrm>
              <a:off x="392112" y="760412"/>
              <a:ext cx="3825874" cy="3825874"/>
            </a:xfrm>
            <a:prstGeom prst="ellipse">
              <a:avLst/>
            </a:prstGeom>
            <a:solidFill>
              <a:srgbClr val="123E61"/>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3" name="组合 127"/>
          <p:cNvGrpSpPr/>
          <p:nvPr/>
        </p:nvGrpSpPr>
        <p:grpSpPr>
          <a:xfrm>
            <a:off x="4758016" y="4606644"/>
            <a:ext cx="538351" cy="538444"/>
            <a:chOff x="304800" y="673100"/>
            <a:chExt cx="4000500" cy="4000500"/>
          </a:xfrm>
          <a:effectLst>
            <a:outerShdw blurRad="444500" dist="254000" dir="8100000" algn="tr" rotWithShape="0">
              <a:prstClr val="black">
                <a:alpha val="50000"/>
              </a:prstClr>
            </a:outerShdw>
          </a:effectLst>
        </p:grpSpPr>
        <p:sp>
          <p:nvSpPr>
            <p:cNvPr id="129" name="同心圆 12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30" name="椭圆 129"/>
            <p:cNvSpPr/>
            <p:nvPr/>
          </p:nvSpPr>
          <p:spPr>
            <a:xfrm>
              <a:off x="392112" y="760412"/>
              <a:ext cx="3825874" cy="3825874"/>
            </a:xfrm>
            <a:prstGeom prst="ellipse">
              <a:avLst/>
            </a:prstGeom>
            <a:solidFill>
              <a:srgbClr val="123E61"/>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4" name="组合 130"/>
          <p:cNvGrpSpPr/>
          <p:nvPr/>
        </p:nvGrpSpPr>
        <p:grpSpPr>
          <a:xfrm>
            <a:off x="5436689" y="4921761"/>
            <a:ext cx="746998" cy="747128"/>
            <a:chOff x="304800" y="673100"/>
            <a:chExt cx="4000500" cy="4000500"/>
          </a:xfrm>
          <a:effectLst>
            <a:outerShdw blurRad="444500" dist="254000" dir="8100000" algn="tr" rotWithShape="0">
              <a:prstClr val="black">
                <a:alpha val="50000"/>
              </a:prstClr>
            </a:outerShdw>
          </a:effectLst>
        </p:grpSpPr>
        <p:sp>
          <p:nvSpPr>
            <p:cNvPr id="132" name="同心圆 13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33" name="椭圆 132"/>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5" name="组合 133"/>
          <p:cNvGrpSpPr/>
          <p:nvPr/>
        </p:nvGrpSpPr>
        <p:grpSpPr>
          <a:xfrm>
            <a:off x="7758789" y="4731882"/>
            <a:ext cx="540868" cy="540962"/>
            <a:chOff x="304800" y="673100"/>
            <a:chExt cx="4000500" cy="4000500"/>
          </a:xfrm>
          <a:effectLst>
            <a:outerShdw blurRad="444500" dist="254000" dir="8100000" algn="tr" rotWithShape="0">
              <a:prstClr val="black">
                <a:alpha val="50000"/>
              </a:prstClr>
            </a:outerShdw>
          </a:effectLst>
        </p:grpSpPr>
        <p:sp>
          <p:nvSpPr>
            <p:cNvPr id="135" name="同心圆 13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36" name="椭圆 13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6" name="组合 136"/>
          <p:cNvGrpSpPr/>
          <p:nvPr/>
        </p:nvGrpSpPr>
        <p:grpSpPr>
          <a:xfrm>
            <a:off x="766439" y="5040489"/>
            <a:ext cx="588755" cy="588857"/>
            <a:chOff x="304800" y="673100"/>
            <a:chExt cx="4000500" cy="4000500"/>
          </a:xfrm>
          <a:effectLst>
            <a:outerShdw blurRad="444500" dist="254000" dir="8100000" algn="tr" rotWithShape="0">
              <a:prstClr val="black">
                <a:alpha val="50000"/>
              </a:prstClr>
            </a:outerShdw>
          </a:effectLst>
        </p:grpSpPr>
        <p:sp>
          <p:nvSpPr>
            <p:cNvPr id="138" name="同心圆 13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39" name="椭圆 138"/>
            <p:cNvSpPr/>
            <p:nvPr/>
          </p:nvSpPr>
          <p:spPr>
            <a:xfrm>
              <a:off x="392112" y="760412"/>
              <a:ext cx="3825874" cy="3825874"/>
            </a:xfrm>
            <a:prstGeom prst="ellipse">
              <a:avLst/>
            </a:prstGeom>
            <a:solidFill>
              <a:srgbClr val="123E61"/>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7" name="组合 139"/>
          <p:cNvGrpSpPr/>
          <p:nvPr/>
        </p:nvGrpSpPr>
        <p:grpSpPr>
          <a:xfrm>
            <a:off x="3962506" y="4529853"/>
            <a:ext cx="252447" cy="252491"/>
            <a:chOff x="304800" y="673100"/>
            <a:chExt cx="4000500" cy="4000500"/>
          </a:xfrm>
          <a:effectLst>
            <a:outerShdw blurRad="444500" dist="254000" dir="8100000" algn="tr" rotWithShape="0">
              <a:prstClr val="black">
                <a:alpha val="50000"/>
              </a:prstClr>
            </a:outerShdw>
          </a:effectLst>
        </p:grpSpPr>
        <p:sp>
          <p:nvSpPr>
            <p:cNvPr id="141" name="同心圆 14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42" name="椭圆 14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8" name="组合 142"/>
          <p:cNvGrpSpPr/>
          <p:nvPr/>
        </p:nvGrpSpPr>
        <p:grpSpPr>
          <a:xfrm>
            <a:off x="3181252" y="4327052"/>
            <a:ext cx="528983" cy="529075"/>
            <a:chOff x="304800" y="673100"/>
            <a:chExt cx="4000500" cy="4000500"/>
          </a:xfrm>
          <a:effectLst>
            <a:outerShdw blurRad="444500" dist="254000" dir="8100000" algn="tr" rotWithShape="0">
              <a:prstClr val="black">
                <a:alpha val="50000"/>
              </a:prstClr>
            </a:outerShdw>
          </a:effectLst>
        </p:grpSpPr>
        <p:sp>
          <p:nvSpPr>
            <p:cNvPr id="144" name="同心圆 143"/>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45" name="椭圆 144"/>
            <p:cNvSpPr/>
            <p:nvPr/>
          </p:nvSpPr>
          <p:spPr>
            <a:xfrm>
              <a:off x="392112" y="760412"/>
              <a:ext cx="3825874" cy="3825874"/>
            </a:xfrm>
            <a:prstGeom prst="ellipse">
              <a:avLst/>
            </a:prstGeom>
            <a:solidFill>
              <a:srgbClr val="123E61"/>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9" name="组合 145"/>
          <p:cNvGrpSpPr/>
          <p:nvPr/>
        </p:nvGrpSpPr>
        <p:grpSpPr>
          <a:xfrm>
            <a:off x="8463984" y="3831665"/>
            <a:ext cx="1044954" cy="1045136"/>
            <a:chOff x="304800" y="673100"/>
            <a:chExt cx="4000500" cy="4000500"/>
          </a:xfrm>
          <a:effectLst>
            <a:outerShdw blurRad="444500" dist="254000" dir="8100000" algn="tr" rotWithShape="0">
              <a:prstClr val="black">
                <a:alpha val="50000"/>
              </a:prstClr>
            </a:outerShdw>
          </a:effectLst>
        </p:grpSpPr>
        <p:sp>
          <p:nvSpPr>
            <p:cNvPr id="147" name="同心圆 146"/>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48" name="椭圆 147"/>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10" name="组合 148"/>
          <p:cNvGrpSpPr/>
          <p:nvPr/>
        </p:nvGrpSpPr>
        <p:grpSpPr>
          <a:xfrm>
            <a:off x="4419627" y="4325144"/>
            <a:ext cx="223041" cy="223080"/>
            <a:chOff x="304800" y="673100"/>
            <a:chExt cx="4000500" cy="4000500"/>
          </a:xfrm>
          <a:effectLst>
            <a:outerShdw blurRad="444500" dist="254000" dir="8100000" algn="tr" rotWithShape="0">
              <a:prstClr val="black">
                <a:alpha val="50000"/>
              </a:prstClr>
            </a:outerShdw>
          </a:effectLst>
        </p:grpSpPr>
        <p:sp>
          <p:nvSpPr>
            <p:cNvPr id="150" name="同心圆 149"/>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51" name="椭圆 150"/>
            <p:cNvSpPr/>
            <p:nvPr/>
          </p:nvSpPr>
          <p:spPr>
            <a:xfrm>
              <a:off x="392112" y="760412"/>
              <a:ext cx="3825874" cy="3825874"/>
            </a:xfrm>
            <a:prstGeom prst="ellipse">
              <a:avLst/>
            </a:prstGeom>
            <a:solidFill>
              <a:srgbClr val="123E61"/>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11" name="组合 151"/>
          <p:cNvGrpSpPr/>
          <p:nvPr/>
        </p:nvGrpSpPr>
        <p:grpSpPr>
          <a:xfrm>
            <a:off x="1943138" y="4706145"/>
            <a:ext cx="962576" cy="962743"/>
            <a:chOff x="304800" y="673100"/>
            <a:chExt cx="4000500" cy="4000500"/>
          </a:xfrm>
          <a:effectLst>
            <a:outerShdw blurRad="444500" dist="254000" dir="8100000" algn="tr" rotWithShape="0">
              <a:prstClr val="black">
                <a:alpha val="50000"/>
              </a:prstClr>
            </a:outerShdw>
          </a:effectLst>
        </p:grpSpPr>
        <p:sp>
          <p:nvSpPr>
            <p:cNvPr id="153" name="同心圆 15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54" name="椭圆 153"/>
            <p:cNvSpPr/>
            <p:nvPr/>
          </p:nvSpPr>
          <p:spPr>
            <a:xfrm>
              <a:off x="392112" y="760412"/>
              <a:ext cx="3825873" cy="3825873"/>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12" name="组合 154"/>
          <p:cNvGrpSpPr/>
          <p:nvPr/>
        </p:nvGrpSpPr>
        <p:grpSpPr>
          <a:xfrm>
            <a:off x="1275194" y="4606645"/>
            <a:ext cx="520102" cy="520192"/>
            <a:chOff x="304800" y="673100"/>
            <a:chExt cx="4000500" cy="4000500"/>
          </a:xfrm>
          <a:effectLst>
            <a:outerShdw blurRad="444500" dist="254000" dir="8100000" algn="tr" rotWithShape="0">
              <a:prstClr val="black">
                <a:alpha val="50000"/>
              </a:prstClr>
            </a:outerShdw>
          </a:effectLst>
        </p:grpSpPr>
        <p:sp>
          <p:nvSpPr>
            <p:cNvPr id="156" name="同心圆 15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57" name="椭圆 156"/>
            <p:cNvSpPr/>
            <p:nvPr/>
          </p:nvSpPr>
          <p:spPr>
            <a:xfrm>
              <a:off x="392112" y="760412"/>
              <a:ext cx="3825874" cy="3825874"/>
            </a:xfrm>
            <a:prstGeom prst="ellipse">
              <a:avLst/>
            </a:prstGeom>
            <a:solidFill>
              <a:srgbClr val="123E61"/>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13" name="组合 157"/>
          <p:cNvGrpSpPr/>
          <p:nvPr/>
        </p:nvGrpSpPr>
        <p:grpSpPr>
          <a:xfrm>
            <a:off x="291078" y="4921760"/>
            <a:ext cx="316822" cy="316877"/>
            <a:chOff x="304800" y="673100"/>
            <a:chExt cx="4000500" cy="4000500"/>
          </a:xfrm>
          <a:effectLst>
            <a:outerShdw blurRad="444500" dist="254000" dir="8100000" algn="tr" rotWithShape="0">
              <a:prstClr val="black">
                <a:alpha val="50000"/>
              </a:prstClr>
            </a:outerShdw>
          </a:effectLst>
        </p:grpSpPr>
        <p:sp>
          <p:nvSpPr>
            <p:cNvPr id="159" name="同心圆 15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60" name="椭圆 159"/>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14" name="组合 160"/>
          <p:cNvGrpSpPr/>
          <p:nvPr/>
        </p:nvGrpSpPr>
        <p:grpSpPr>
          <a:xfrm>
            <a:off x="117144" y="4738452"/>
            <a:ext cx="158410" cy="158438"/>
            <a:chOff x="304800" y="673100"/>
            <a:chExt cx="4000500" cy="4000500"/>
          </a:xfrm>
          <a:effectLst>
            <a:outerShdw blurRad="444500" dist="254000" dir="8100000" algn="tr" rotWithShape="0">
              <a:prstClr val="black">
                <a:alpha val="50000"/>
              </a:prstClr>
            </a:outerShdw>
          </a:effectLst>
        </p:grpSpPr>
        <p:sp>
          <p:nvSpPr>
            <p:cNvPr id="162" name="同心圆 16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63" name="椭圆 162"/>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15" name="组合 164"/>
          <p:cNvGrpSpPr/>
          <p:nvPr/>
        </p:nvGrpSpPr>
        <p:grpSpPr>
          <a:xfrm>
            <a:off x="5149579" y="2990443"/>
            <a:ext cx="143991" cy="144016"/>
            <a:chOff x="4971660" y="1569718"/>
            <a:chExt cx="144016" cy="144016"/>
          </a:xfrm>
          <a:solidFill>
            <a:schemeClr val="accent1"/>
          </a:solidFill>
        </p:grpSpPr>
        <p:sp>
          <p:nvSpPr>
            <p:cNvPr id="166" name="椭圆 165"/>
            <p:cNvSpPr/>
            <p:nvPr/>
          </p:nvSpPr>
          <p:spPr>
            <a:xfrm>
              <a:off x="4971660" y="1569718"/>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accent3">
                    <a:lumMod val="50000"/>
                  </a:schemeClr>
                </a:solidFill>
                <a:latin typeface="微软雅黑" panose="020B0503020204020204" pitchFamily="34" charset="-122"/>
                <a:ea typeface="微软雅黑" panose="020B0503020204020204" pitchFamily="34" charset="-122"/>
                <a:cs typeface="+mn-ea"/>
                <a:sym typeface="+mn-lt"/>
              </a:endParaRPr>
            </a:p>
          </p:txBody>
        </p:sp>
        <p:sp>
          <p:nvSpPr>
            <p:cNvPr id="167" name="椭圆 166"/>
            <p:cNvSpPr/>
            <p:nvPr/>
          </p:nvSpPr>
          <p:spPr>
            <a:xfrm>
              <a:off x="5005748" y="1603806"/>
              <a:ext cx="75840" cy="7584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accent3">
                    <a:lumMod val="50000"/>
                  </a:schemeClr>
                </a:solidFill>
                <a:latin typeface="微软雅黑" panose="020B0503020204020204" pitchFamily="34" charset="-122"/>
                <a:ea typeface="微软雅黑" panose="020B0503020204020204" pitchFamily="34" charset="-122"/>
                <a:cs typeface="+mn-ea"/>
                <a:sym typeface="+mn-lt"/>
              </a:endParaRPr>
            </a:p>
          </p:txBody>
        </p:sp>
      </p:grpSp>
      <p:grpSp>
        <p:nvGrpSpPr>
          <p:cNvPr id="16" name="组合 167"/>
          <p:cNvGrpSpPr/>
          <p:nvPr/>
        </p:nvGrpSpPr>
        <p:grpSpPr>
          <a:xfrm>
            <a:off x="5149579" y="3457228"/>
            <a:ext cx="143991" cy="144016"/>
            <a:chOff x="4971660" y="1569718"/>
            <a:chExt cx="144016" cy="144016"/>
          </a:xfrm>
          <a:solidFill>
            <a:schemeClr val="accent1"/>
          </a:solidFill>
        </p:grpSpPr>
        <p:sp>
          <p:nvSpPr>
            <p:cNvPr id="169" name="椭圆 168"/>
            <p:cNvSpPr/>
            <p:nvPr/>
          </p:nvSpPr>
          <p:spPr>
            <a:xfrm>
              <a:off x="4971660" y="1569718"/>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accent3">
                    <a:lumMod val="50000"/>
                  </a:schemeClr>
                </a:solidFill>
                <a:latin typeface="微软雅黑" panose="020B0503020204020204" pitchFamily="34" charset="-122"/>
                <a:ea typeface="微软雅黑" panose="020B0503020204020204" pitchFamily="34" charset="-122"/>
                <a:cs typeface="+mn-ea"/>
                <a:sym typeface="+mn-lt"/>
              </a:endParaRPr>
            </a:p>
          </p:txBody>
        </p:sp>
        <p:sp>
          <p:nvSpPr>
            <p:cNvPr id="170" name="椭圆 169"/>
            <p:cNvSpPr/>
            <p:nvPr/>
          </p:nvSpPr>
          <p:spPr>
            <a:xfrm>
              <a:off x="5005748" y="1603806"/>
              <a:ext cx="75840" cy="7584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accent3">
                    <a:lumMod val="50000"/>
                  </a:schemeClr>
                </a:solidFill>
                <a:latin typeface="微软雅黑" panose="020B0503020204020204" pitchFamily="34" charset="-122"/>
                <a:ea typeface="微软雅黑" panose="020B0503020204020204" pitchFamily="34" charset="-122"/>
                <a:cs typeface="+mn-ea"/>
                <a:sym typeface="+mn-lt"/>
              </a:endParaRPr>
            </a:p>
          </p:txBody>
        </p:sp>
      </p:grpSp>
      <p:sp>
        <p:nvSpPr>
          <p:cNvPr id="187" name="TextBox 186"/>
          <p:cNvSpPr txBox="1"/>
          <p:nvPr/>
        </p:nvSpPr>
        <p:spPr>
          <a:xfrm>
            <a:off x="5365702" y="2713827"/>
            <a:ext cx="2230535" cy="1393833"/>
          </a:xfrm>
          <a:prstGeom prst="rect">
            <a:avLst/>
          </a:prstGeom>
          <a:noFill/>
        </p:spPr>
        <p:txBody>
          <a:bodyPr wrap="square" lIns="68571" tIns="34285" rIns="68571" bIns="34285" rtlCol="0">
            <a:spAutoFit/>
          </a:bodyPr>
          <a:lstStyle/>
          <a:p>
            <a:pPr algn="l">
              <a:lnSpc>
                <a:spcPct val="200000"/>
              </a:lnSpc>
            </a:pPr>
            <a:r>
              <a:rPr lang="zh-CN" altLang="en-US" sz="1600" dirty="0">
                <a:solidFill>
                  <a:schemeClr val="accent3">
                    <a:lumMod val="50000"/>
                  </a:schemeClr>
                </a:solidFill>
                <a:latin typeface="微软雅黑" panose="020B0503020204020204" pitchFamily="34" charset="-122"/>
                <a:ea typeface="微软雅黑" panose="020B0503020204020204" pitchFamily="34" charset="-122"/>
                <a:cs typeface="+mn-ea"/>
                <a:sym typeface="+mn-lt"/>
              </a:rPr>
              <a:t>确定纳税义务发生时间</a:t>
            </a:r>
            <a:endParaRPr lang="en-US" altLang="zh-CN" sz="1600" b="0" dirty="0">
              <a:solidFill>
                <a:schemeClr val="accent3">
                  <a:lumMod val="50000"/>
                </a:schemeClr>
              </a:solidFill>
              <a:latin typeface="微软雅黑" panose="020B0503020204020204" pitchFamily="34" charset="-122"/>
              <a:ea typeface="微软雅黑" panose="020B0503020204020204" pitchFamily="34" charset="-122"/>
              <a:cs typeface="+mn-ea"/>
              <a:sym typeface="+mn-lt"/>
            </a:endParaRPr>
          </a:p>
          <a:p>
            <a:pPr>
              <a:lnSpc>
                <a:spcPct val="200000"/>
              </a:lnSpc>
            </a:pPr>
            <a:r>
              <a:rPr lang="zh-CN" altLang="en-US" sz="1600" dirty="0">
                <a:solidFill>
                  <a:schemeClr val="accent3">
                    <a:lumMod val="50000"/>
                  </a:schemeClr>
                </a:solidFill>
                <a:latin typeface="微软雅黑" panose="020B0503020204020204" pitchFamily="34" charset="-122"/>
                <a:ea typeface="微软雅黑" panose="020B0503020204020204" pitchFamily="34" charset="-122"/>
                <a:cs typeface="+mn-ea"/>
                <a:sym typeface="+mn-lt"/>
              </a:rPr>
              <a:t>开票的注意事项</a:t>
            </a:r>
            <a:endParaRPr lang="en-US" altLang="zh-CN" sz="1600" b="0" dirty="0">
              <a:solidFill>
                <a:schemeClr val="accent3">
                  <a:lumMod val="50000"/>
                </a:schemeClr>
              </a:solidFill>
              <a:latin typeface="微软雅黑" panose="020B0503020204020204" pitchFamily="34" charset="-122"/>
              <a:ea typeface="微软雅黑" panose="020B0503020204020204" pitchFamily="34" charset="-122"/>
              <a:cs typeface="+mn-ea"/>
              <a:sym typeface="+mn-lt"/>
            </a:endParaRPr>
          </a:p>
          <a:p>
            <a:pPr>
              <a:lnSpc>
                <a:spcPct val="200000"/>
              </a:lnSpc>
            </a:pPr>
            <a:endParaRPr lang="en-US" altLang="zh-CN" sz="1300" b="0" dirty="0">
              <a:solidFill>
                <a:schemeClr val="accent3">
                  <a:lumMod val="50000"/>
                </a:schemeClr>
              </a:solidFill>
              <a:latin typeface="微软雅黑" panose="020B0503020204020204" pitchFamily="34" charset="-122"/>
              <a:ea typeface="微软雅黑" panose="020B0503020204020204" pitchFamily="34" charset="-122"/>
              <a:cs typeface="+mn-ea"/>
              <a:sym typeface="+mn-lt"/>
            </a:endParaRPr>
          </a:p>
        </p:txBody>
      </p:sp>
      <p:sp>
        <p:nvSpPr>
          <p:cNvPr id="72" name="TextBox 71"/>
          <p:cNvSpPr txBox="1"/>
          <p:nvPr/>
        </p:nvSpPr>
        <p:spPr>
          <a:xfrm>
            <a:off x="2318865" y="1443852"/>
            <a:ext cx="488939" cy="1200700"/>
          </a:xfrm>
          <a:prstGeom prst="rect">
            <a:avLst/>
          </a:prstGeom>
          <a:noFill/>
        </p:spPr>
        <p:txBody>
          <a:bodyPr wrap="square" rtlCol="0">
            <a:spAutoFit/>
          </a:bodyPr>
          <a:lstStyle/>
          <a:p>
            <a:pPr algn="ctr"/>
            <a:r>
              <a:rPr lang="en-US" altLang="zh-CN" sz="7200" b="1" dirty="0">
                <a:ln w="18415" cmpd="sng">
                  <a:solidFill>
                    <a:srgbClr val="FFFFFF"/>
                  </a:solidFill>
                  <a:prstDash val="solid"/>
                </a:ln>
                <a:solidFill>
                  <a:schemeClr val="accent1"/>
                </a:solidFill>
                <a:effectLst>
                  <a:outerShdw blurRad="63500" dir="3600000" algn="tl" rotWithShape="0">
                    <a:srgbClr val="000000">
                      <a:alpha val="70000"/>
                    </a:srgbClr>
                  </a:outerShdw>
                </a:effectLst>
                <a:latin typeface="微软雅黑" panose="020B0503020204020204" pitchFamily="34" charset="-122"/>
                <a:ea typeface="微软雅黑" panose="020B0503020204020204" pitchFamily="34" charset="-122"/>
                <a:cs typeface="+mn-ea"/>
                <a:sym typeface="+mn-lt"/>
              </a:rPr>
              <a:t>1</a:t>
            </a:r>
            <a:endParaRPr lang="zh-CN" altLang="en-US" sz="7200" b="1" dirty="0">
              <a:ln w="18415" cmpd="sng">
                <a:solidFill>
                  <a:srgbClr val="FFFFFF"/>
                </a:solidFill>
                <a:prstDash val="solid"/>
              </a:ln>
              <a:solidFill>
                <a:schemeClr val="accent1"/>
              </a:solidFill>
              <a:effectLst>
                <a:outerShdw blurRad="63500" dir="3600000" algn="tl" rotWithShape="0">
                  <a:srgbClr val="000000">
                    <a:alpha val="70000"/>
                  </a:srgbClr>
                </a:outerShdw>
              </a:effectLst>
              <a:latin typeface="微软雅黑" panose="020B0503020204020204" pitchFamily="34" charset="-122"/>
              <a:ea typeface="微软雅黑" panose="020B0503020204020204" pitchFamily="34" charset="-122"/>
              <a:cs typeface="+mn-ea"/>
              <a:sym typeface="+mn-lt"/>
            </a:endParaRPr>
          </a:p>
        </p:txBody>
      </p:sp>
      <p:sp>
        <p:nvSpPr>
          <p:cNvPr id="17" name="页脚占位符 16"/>
          <p:cNvSpPr>
            <a:spLocks noGrp="1"/>
          </p:cNvSpPr>
          <p:nvPr>
            <p:ph type="ftr" sz="quarter" idx="11"/>
          </p:nvPr>
        </p:nvSpPr>
        <p:spPr/>
        <p:txBody>
          <a:bodyPr/>
          <a:p>
            <a:r>
              <a:rPr lang="zh-CN" altLang="en-US"/>
              <a:t>财税-</a:t>
            </a:r>
            <a:r>
              <a:rPr lang="zh-CN" altLang="en-US">
                <a:hlinkClick r:id="rId3" tooltip=""/>
              </a:rPr>
              <a:t>www.caishui.org</a:t>
            </a:r>
            <a:endParaRPr lang="zh-CN" altLang="en-US"/>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17"/>
                                        </p:tgtEl>
                                        <p:attrNameLst>
                                          <p:attrName>style.visibility</p:attrName>
                                        </p:attrNameLst>
                                      </p:cBhvr>
                                      <p:to>
                                        <p:strVal val="visible"/>
                                      </p:to>
                                    </p:set>
                                    <p:anim calcmode="lin" valueType="num">
                                      <p:cBhvr>
                                        <p:cTn id="7" dur="500" fill="hold"/>
                                        <p:tgtEl>
                                          <p:spTgt spid="117"/>
                                        </p:tgtEl>
                                        <p:attrNameLst>
                                          <p:attrName>ppt_w</p:attrName>
                                        </p:attrNameLst>
                                      </p:cBhvr>
                                      <p:tavLst>
                                        <p:tav tm="0">
                                          <p:val>
                                            <p:fltVal val="0"/>
                                          </p:val>
                                        </p:tav>
                                        <p:tav tm="100000">
                                          <p:val>
                                            <p:strVal val="#ppt_w"/>
                                          </p:val>
                                        </p:tav>
                                      </p:tavLst>
                                    </p:anim>
                                    <p:anim calcmode="lin" valueType="num">
                                      <p:cBhvr>
                                        <p:cTn id="8" dur="500" fill="hold"/>
                                        <p:tgtEl>
                                          <p:spTgt spid="117"/>
                                        </p:tgtEl>
                                        <p:attrNameLst>
                                          <p:attrName>ppt_h</p:attrName>
                                        </p:attrNameLst>
                                      </p:cBhvr>
                                      <p:tavLst>
                                        <p:tav tm="0">
                                          <p:val>
                                            <p:fltVal val="0"/>
                                          </p:val>
                                        </p:tav>
                                        <p:tav tm="100000">
                                          <p:val>
                                            <p:strVal val="#ppt_h"/>
                                          </p:val>
                                        </p:tav>
                                      </p:tavLst>
                                    </p:anim>
                                    <p:animEffect transition="in" filter="fade">
                                      <p:cBhvr>
                                        <p:cTn id="9" dur="500"/>
                                        <p:tgtEl>
                                          <p:spTgt spid="117"/>
                                        </p:tgtEl>
                                      </p:cBhvr>
                                    </p:animEffect>
                                  </p:childTnLst>
                                </p:cTn>
                              </p:par>
                              <p:par>
                                <p:cTn id="10" presetID="42" presetClass="entr" presetSubtype="0" fill="hold" nodeType="withEffect">
                                  <p:stCondLst>
                                    <p:cond delay="0"/>
                                  </p:stCondLst>
                                  <p:childTnLst>
                                    <p:set>
                                      <p:cBhvr>
                                        <p:cTn id="11" dur="1" fill="hold">
                                          <p:stCondLst>
                                            <p:cond delay="0"/>
                                          </p:stCondLst>
                                        </p:cTn>
                                        <p:tgtEl>
                                          <p:spTgt spid="118"/>
                                        </p:tgtEl>
                                        <p:attrNameLst>
                                          <p:attrName>style.visibility</p:attrName>
                                        </p:attrNameLst>
                                      </p:cBhvr>
                                      <p:to>
                                        <p:strVal val="visible"/>
                                      </p:to>
                                    </p:set>
                                    <p:animEffect transition="in" filter="fade">
                                      <p:cBhvr>
                                        <p:cTn id="12" dur="500"/>
                                        <p:tgtEl>
                                          <p:spTgt spid="118"/>
                                        </p:tgtEl>
                                      </p:cBhvr>
                                    </p:animEffect>
                                    <p:anim calcmode="lin" valueType="num">
                                      <p:cBhvr>
                                        <p:cTn id="13" dur="500" fill="hold"/>
                                        <p:tgtEl>
                                          <p:spTgt spid="118"/>
                                        </p:tgtEl>
                                        <p:attrNameLst>
                                          <p:attrName>ppt_x</p:attrName>
                                        </p:attrNameLst>
                                      </p:cBhvr>
                                      <p:tavLst>
                                        <p:tav tm="0">
                                          <p:val>
                                            <p:strVal val="#ppt_x"/>
                                          </p:val>
                                        </p:tav>
                                        <p:tav tm="100000">
                                          <p:val>
                                            <p:strVal val="#ppt_x"/>
                                          </p:val>
                                        </p:tav>
                                      </p:tavLst>
                                    </p:anim>
                                    <p:anim calcmode="lin" valueType="num">
                                      <p:cBhvr>
                                        <p:cTn id="14" dur="500" fill="hold"/>
                                        <p:tgtEl>
                                          <p:spTgt spid="118"/>
                                        </p:tgtEl>
                                        <p:attrNameLst>
                                          <p:attrName>ppt_y</p:attrName>
                                        </p:attrNameLst>
                                      </p:cBhvr>
                                      <p:tavLst>
                                        <p:tav tm="0">
                                          <p:val>
                                            <p:strVal val="#ppt_y+.1"/>
                                          </p:val>
                                        </p:tav>
                                        <p:tav tm="100000">
                                          <p:val>
                                            <p:strVal val="#ppt_y"/>
                                          </p:val>
                                        </p:tav>
                                      </p:tavLst>
                                    </p:anim>
                                  </p:childTnLst>
                                </p:cTn>
                              </p:par>
                            </p:childTnLst>
                          </p:cTn>
                        </p:par>
                        <p:par>
                          <p:cTn id="15" fill="hold">
                            <p:stCondLst>
                              <p:cond delay="500"/>
                            </p:stCondLst>
                            <p:childTnLst>
                              <p:par>
                                <p:cTn id="16" presetID="31" presetClass="entr" presetSubtype="0" fill="hold" grpId="0" nodeType="afterEffect">
                                  <p:stCondLst>
                                    <p:cond delay="0"/>
                                  </p:stCondLst>
                                  <p:childTnLst>
                                    <p:set>
                                      <p:cBhvr>
                                        <p:cTn id="17" dur="1" fill="hold">
                                          <p:stCondLst>
                                            <p:cond delay="0"/>
                                          </p:stCondLst>
                                        </p:cTn>
                                        <p:tgtEl>
                                          <p:spTgt spid="72"/>
                                        </p:tgtEl>
                                        <p:attrNameLst>
                                          <p:attrName>style.visibility</p:attrName>
                                        </p:attrNameLst>
                                      </p:cBhvr>
                                      <p:to>
                                        <p:strVal val="visible"/>
                                      </p:to>
                                    </p:set>
                                    <p:anim calcmode="lin" valueType="num">
                                      <p:cBhvr>
                                        <p:cTn id="18" dur="500" fill="hold"/>
                                        <p:tgtEl>
                                          <p:spTgt spid="72"/>
                                        </p:tgtEl>
                                        <p:attrNameLst>
                                          <p:attrName>ppt_w</p:attrName>
                                        </p:attrNameLst>
                                      </p:cBhvr>
                                      <p:tavLst>
                                        <p:tav tm="0">
                                          <p:val>
                                            <p:fltVal val="0"/>
                                          </p:val>
                                        </p:tav>
                                        <p:tav tm="100000">
                                          <p:val>
                                            <p:strVal val="#ppt_w"/>
                                          </p:val>
                                        </p:tav>
                                      </p:tavLst>
                                    </p:anim>
                                    <p:anim calcmode="lin" valueType="num">
                                      <p:cBhvr>
                                        <p:cTn id="19" dur="500" fill="hold"/>
                                        <p:tgtEl>
                                          <p:spTgt spid="72"/>
                                        </p:tgtEl>
                                        <p:attrNameLst>
                                          <p:attrName>ppt_h</p:attrName>
                                        </p:attrNameLst>
                                      </p:cBhvr>
                                      <p:tavLst>
                                        <p:tav tm="0">
                                          <p:val>
                                            <p:fltVal val="0"/>
                                          </p:val>
                                        </p:tav>
                                        <p:tav tm="100000">
                                          <p:val>
                                            <p:strVal val="#ppt_h"/>
                                          </p:val>
                                        </p:tav>
                                      </p:tavLst>
                                    </p:anim>
                                    <p:anim calcmode="lin" valueType="num">
                                      <p:cBhvr>
                                        <p:cTn id="20" dur="500" fill="hold"/>
                                        <p:tgtEl>
                                          <p:spTgt spid="72"/>
                                        </p:tgtEl>
                                        <p:attrNameLst>
                                          <p:attrName>style.rotation</p:attrName>
                                        </p:attrNameLst>
                                      </p:cBhvr>
                                      <p:tavLst>
                                        <p:tav tm="0">
                                          <p:val>
                                            <p:fltVal val="90"/>
                                          </p:val>
                                        </p:tav>
                                        <p:tav tm="100000">
                                          <p:val>
                                            <p:fltVal val="0"/>
                                          </p:val>
                                        </p:tav>
                                      </p:tavLst>
                                    </p:anim>
                                    <p:animEffect transition="in" filter="fade">
                                      <p:cBhvr>
                                        <p:cTn id="21" dur="500"/>
                                        <p:tgtEl>
                                          <p:spTgt spid="72"/>
                                        </p:tgtEl>
                                      </p:cBhvr>
                                    </p:animEffect>
                                  </p:childTnLst>
                                </p:cTn>
                              </p:par>
                              <p:par>
                                <p:cTn id="22" presetID="22" presetClass="entr" presetSubtype="8" fill="hold" grpId="0" nodeType="withEffect">
                                  <p:stCondLst>
                                    <p:cond delay="400"/>
                                  </p:stCondLst>
                                  <p:childTnLst>
                                    <p:set>
                                      <p:cBhvr>
                                        <p:cTn id="23" dur="1" fill="hold">
                                          <p:stCondLst>
                                            <p:cond delay="0"/>
                                          </p:stCondLst>
                                        </p:cTn>
                                        <p:tgtEl>
                                          <p:spTgt spid="123"/>
                                        </p:tgtEl>
                                        <p:attrNameLst>
                                          <p:attrName>style.visibility</p:attrName>
                                        </p:attrNameLst>
                                      </p:cBhvr>
                                      <p:to>
                                        <p:strVal val="visible"/>
                                      </p:to>
                                    </p:set>
                                    <p:animEffect transition="in" filter="wipe(left)">
                                      <p:cBhvr>
                                        <p:cTn id="24" dur="700"/>
                                        <p:tgtEl>
                                          <p:spTgt spid="123"/>
                                        </p:tgtEl>
                                      </p:cBhvr>
                                    </p:animEffect>
                                  </p:childTnLst>
                                </p:cTn>
                              </p:par>
                              <p:par>
                                <p:cTn id="25" presetID="22" presetClass="entr" presetSubtype="8" fill="hold" grpId="0" nodeType="withEffect">
                                  <p:stCondLst>
                                    <p:cond delay="400"/>
                                  </p:stCondLst>
                                  <p:childTnLst>
                                    <p:set>
                                      <p:cBhvr>
                                        <p:cTn id="26" dur="1" fill="hold">
                                          <p:stCondLst>
                                            <p:cond delay="0"/>
                                          </p:stCondLst>
                                        </p:cTn>
                                        <p:tgtEl>
                                          <p:spTgt spid="124"/>
                                        </p:tgtEl>
                                        <p:attrNameLst>
                                          <p:attrName>style.visibility</p:attrName>
                                        </p:attrNameLst>
                                      </p:cBhvr>
                                      <p:to>
                                        <p:strVal val="visible"/>
                                      </p:to>
                                    </p:set>
                                    <p:animEffect transition="in" filter="wipe(left)">
                                      <p:cBhvr>
                                        <p:cTn id="27" dur="700"/>
                                        <p:tgtEl>
                                          <p:spTgt spid="124"/>
                                        </p:tgtEl>
                                      </p:cBhvr>
                                    </p:animEffect>
                                  </p:childTnLst>
                                </p:cTn>
                              </p:par>
                            </p:childTnLst>
                          </p:cTn>
                        </p:par>
                        <p:par>
                          <p:cTn id="28" fill="hold">
                            <p:stCondLst>
                              <p:cond delay="1000"/>
                            </p:stCondLst>
                            <p:childTnLst>
                              <p:par>
                                <p:cTn id="29" presetID="23" presetClass="entr" presetSubtype="528" fill="hold" nodeType="after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p:cTn id="31" dur="500" fill="hold"/>
                                        <p:tgtEl>
                                          <p:spTgt spid="2"/>
                                        </p:tgtEl>
                                        <p:attrNameLst>
                                          <p:attrName>ppt_w</p:attrName>
                                        </p:attrNameLst>
                                      </p:cBhvr>
                                      <p:tavLst>
                                        <p:tav tm="0">
                                          <p:val>
                                            <p:fltVal val="0"/>
                                          </p:val>
                                        </p:tav>
                                        <p:tav tm="100000">
                                          <p:val>
                                            <p:strVal val="#ppt_w"/>
                                          </p:val>
                                        </p:tav>
                                      </p:tavLst>
                                    </p:anim>
                                    <p:anim calcmode="lin" valueType="num">
                                      <p:cBhvr>
                                        <p:cTn id="32" dur="500" fill="hold"/>
                                        <p:tgtEl>
                                          <p:spTgt spid="2"/>
                                        </p:tgtEl>
                                        <p:attrNameLst>
                                          <p:attrName>ppt_h</p:attrName>
                                        </p:attrNameLst>
                                      </p:cBhvr>
                                      <p:tavLst>
                                        <p:tav tm="0">
                                          <p:val>
                                            <p:fltVal val="0"/>
                                          </p:val>
                                        </p:tav>
                                        <p:tav tm="100000">
                                          <p:val>
                                            <p:strVal val="#ppt_h"/>
                                          </p:val>
                                        </p:tav>
                                      </p:tavLst>
                                    </p:anim>
                                    <p:anim calcmode="lin" valueType="num">
                                      <p:cBhvr>
                                        <p:cTn id="33" dur="500" fill="hold"/>
                                        <p:tgtEl>
                                          <p:spTgt spid="2"/>
                                        </p:tgtEl>
                                        <p:attrNameLst>
                                          <p:attrName>ppt_x</p:attrName>
                                        </p:attrNameLst>
                                      </p:cBhvr>
                                      <p:tavLst>
                                        <p:tav tm="0">
                                          <p:val>
                                            <p:fltVal val="0.5"/>
                                          </p:val>
                                        </p:tav>
                                        <p:tav tm="100000">
                                          <p:val>
                                            <p:strVal val="#ppt_x"/>
                                          </p:val>
                                        </p:tav>
                                      </p:tavLst>
                                    </p:anim>
                                    <p:anim calcmode="lin" valueType="num">
                                      <p:cBhvr>
                                        <p:cTn id="34" dur="500" fill="hold"/>
                                        <p:tgtEl>
                                          <p:spTgt spid="2"/>
                                        </p:tgtEl>
                                        <p:attrNameLst>
                                          <p:attrName>ppt_y</p:attrName>
                                        </p:attrNameLst>
                                      </p:cBhvr>
                                      <p:tavLst>
                                        <p:tav tm="0">
                                          <p:val>
                                            <p:fltVal val="0.5"/>
                                          </p:val>
                                        </p:tav>
                                        <p:tav tm="100000">
                                          <p:val>
                                            <p:strVal val="#ppt_y"/>
                                          </p:val>
                                        </p:tav>
                                      </p:tavLst>
                                    </p:anim>
                                  </p:childTnLst>
                                </p:cTn>
                              </p:par>
                              <p:par>
                                <p:cTn id="35" presetID="23" presetClass="entr" presetSubtype="528" fill="hold" nodeType="withEffect">
                                  <p:stCondLst>
                                    <p:cond delay="300"/>
                                  </p:stCondLst>
                                  <p:childTnLst>
                                    <p:set>
                                      <p:cBhvr>
                                        <p:cTn id="36" dur="1" fill="hold">
                                          <p:stCondLst>
                                            <p:cond delay="0"/>
                                          </p:stCondLst>
                                        </p:cTn>
                                        <p:tgtEl>
                                          <p:spTgt spid="3"/>
                                        </p:tgtEl>
                                        <p:attrNameLst>
                                          <p:attrName>style.visibility</p:attrName>
                                        </p:attrNameLst>
                                      </p:cBhvr>
                                      <p:to>
                                        <p:strVal val="visible"/>
                                      </p:to>
                                    </p:set>
                                    <p:anim calcmode="lin" valueType="num">
                                      <p:cBhvr>
                                        <p:cTn id="37" dur="500" fill="hold"/>
                                        <p:tgtEl>
                                          <p:spTgt spid="3"/>
                                        </p:tgtEl>
                                        <p:attrNameLst>
                                          <p:attrName>ppt_w</p:attrName>
                                        </p:attrNameLst>
                                      </p:cBhvr>
                                      <p:tavLst>
                                        <p:tav tm="0">
                                          <p:val>
                                            <p:fltVal val="0"/>
                                          </p:val>
                                        </p:tav>
                                        <p:tav tm="100000">
                                          <p:val>
                                            <p:strVal val="#ppt_w"/>
                                          </p:val>
                                        </p:tav>
                                      </p:tavLst>
                                    </p:anim>
                                    <p:anim calcmode="lin" valueType="num">
                                      <p:cBhvr>
                                        <p:cTn id="38" dur="500" fill="hold"/>
                                        <p:tgtEl>
                                          <p:spTgt spid="3"/>
                                        </p:tgtEl>
                                        <p:attrNameLst>
                                          <p:attrName>ppt_h</p:attrName>
                                        </p:attrNameLst>
                                      </p:cBhvr>
                                      <p:tavLst>
                                        <p:tav tm="0">
                                          <p:val>
                                            <p:fltVal val="0"/>
                                          </p:val>
                                        </p:tav>
                                        <p:tav tm="100000">
                                          <p:val>
                                            <p:strVal val="#ppt_h"/>
                                          </p:val>
                                        </p:tav>
                                      </p:tavLst>
                                    </p:anim>
                                    <p:anim calcmode="lin" valueType="num">
                                      <p:cBhvr>
                                        <p:cTn id="39" dur="500" fill="hold"/>
                                        <p:tgtEl>
                                          <p:spTgt spid="3"/>
                                        </p:tgtEl>
                                        <p:attrNameLst>
                                          <p:attrName>ppt_x</p:attrName>
                                        </p:attrNameLst>
                                      </p:cBhvr>
                                      <p:tavLst>
                                        <p:tav tm="0">
                                          <p:val>
                                            <p:fltVal val="0.5"/>
                                          </p:val>
                                        </p:tav>
                                        <p:tav tm="100000">
                                          <p:val>
                                            <p:strVal val="#ppt_x"/>
                                          </p:val>
                                        </p:tav>
                                      </p:tavLst>
                                    </p:anim>
                                    <p:anim calcmode="lin" valueType="num">
                                      <p:cBhvr>
                                        <p:cTn id="40" dur="500" fill="hold"/>
                                        <p:tgtEl>
                                          <p:spTgt spid="3"/>
                                        </p:tgtEl>
                                        <p:attrNameLst>
                                          <p:attrName>ppt_y</p:attrName>
                                        </p:attrNameLst>
                                      </p:cBhvr>
                                      <p:tavLst>
                                        <p:tav tm="0">
                                          <p:val>
                                            <p:fltVal val="0.5"/>
                                          </p:val>
                                        </p:tav>
                                        <p:tav tm="100000">
                                          <p:val>
                                            <p:strVal val="#ppt_y"/>
                                          </p:val>
                                        </p:tav>
                                      </p:tavLst>
                                    </p:anim>
                                  </p:childTnLst>
                                </p:cTn>
                              </p:par>
                              <p:par>
                                <p:cTn id="41" presetID="23" presetClass="entr" presetSubtype="528" fill="hold" nodeType="withEffect">
                                  <p:stCondLst>
                                    <p:cond delay="700"/>
                                  </p:stCondLst>
                                  <p:childTnLst>
                                    <p:set>
                                      <p:cBhvr>
                                        <p:cTn id="42" dur="1" fill="hold">
                                          <p:stCondLst>
                                            <p:cond delay="0"/>
                                          </p:stCondLst>
                                        </p:cTn>
                                        <p:tgtEl>
                                          <p:spTgt spid="4"/>
                                        </p:tgtEl>
                                        <p:attrNameLst>
                                          <p:attrName>style.visibility</p:attrName>
                                        </p:attrNameLst>
                                      </p:cBhvr>
                                      <p:to>
                                        <p:strVal val="visible"/>
                                      </p:to>
                                    </p:set>
                                    <p:anim calcmode="lin" valueType="num">
                                      <p:cBhvr>
                                        <p:cTn id="43" dur="500" fill="hold"/>
                                        <p:tgtEl>
                                          <p:spTgt spid="4"/>
                                        </p:tgtEl>
                                        <p:attrNameLst>
                                          <p:attrName>ppt_w</p:attrName>
                                        </p:attrNameLst>
                                      </p:cBhvr>
                                      <p:tavLst>
                                        <p:tav tm="0">
                                          <p:val>
                                            <p:fltVal val="0"/>
                                          </p:val>
                                        </p:tav>
                                        <p:tav tm="100000">
                                          <p:val>
                                            <p:strVal val="#ppt_w"/>
                                          </p:val>
                                        </p:tav>
                                      </p:tavLst>
                                    </p:anim>
                                    <p:anim calcmode="lin" valueType="num">
                                      <p:cBhvr>
                                        <p:cTn id="44" dur="500" fill="hold"/>
                                        <p:tgtEl>
                                          <p:spTgt spid="4"/>
                                        </p:tgtEl>
                                        <p:attrNameLst>
                                          <p:attrName>ppt_h</p:attrName>
                                        </p:attrNameLst>
                                      </p:cBhvr>
                                      <p:tavLst>
                                        <p:tav tm="0">
                                          <p:val>
                                            <p:fltVal val="0"/>
                                          </p:val>
                                        </p:tav>
                                        <p:tav tm="100000">
                                          <p:val>
                                            <p:strVal val="#ppt_h"/>
                                          </p:val>
                                        </p:tav>
                                      </p:tavLst>
                                    </p:anim>
                                    <p:anim calcmode="lin" valueType="num">
                                      <p:cBhvr>
                                        <p:cTn id="45" dur="500" fill="hold"/>
                                        <p:tgtEl>
                                          <p:spTgt spid="4"/>
                                        </p:tgtEl>
                                        <p:attrNameLst>
                                          <p:attrName>ppt_x</p:attrName>
                                        </p:attrNameLst>
                                      </p:cBhvr>
                                      <p:tavLst>
                                        <p:tav tm="0">
                                          <p:val>
                                            <p:fltVal val="0.5"/>
                                          </p:val>
                                        </p:tav>
                                        <p:tav tm="100000">
                                          <p:val>
                                            <p:strVal val="#ppt_x"/>
                                          </p:val>
                                        </p:tav>
                                      </p:tavLst>
                                    </p:anim>
                                    <p:anim calcmode="lin" valueType="num">
                                      <p:cBhvr>
                                        <p:cTn id="46" dur="500" fill="hold"/>
                                        <p:tgtEl>
                                          <p:spTgt spid="4"/>
                                        </p:tgtEl>
                                        <p:attrNameLst>
                                          <p:attrName>ppt_y</p:attrName>
                                        </p:attrNameLst>
                                      </p:cBhvr>
                                      <p:tavLst>
                                        <p:tav tm="0">
                                          <p:val>
                                            <p:fltVal val="0.5"/>
                                          </p:val>
                                        </p:tav>
                                        <p:tav tm="100000">
                                          <p:val>
                                            <p:strVal val="#ppt_y"/>
                                          </p:val>
                                        </p:tav>
                                      </p:tavLst>
                                    </p:anim>
                                  </p:childTnLst>
                                </p:cTn>
                              </p:par>
                              <p:par>
                                <p:cTn id="47" presetID="23" presetClass="entr" presetSubtype="528" fill="hold" nodeType="withEffect">
                                  <p:stCondLst>
                                    <p:cond delay="300"/>
                                  </p:stCondLst>
                                  <p:childTnLst>
                                    <p:set>
                                      <p:cBhvr>
                                        <p:cTn id="48" dur="1" fill="hold">
                                          <p:stCondLst>
                                            <p:cond delay="0"/>
                                          </p:stCondLst>
                                        </p:cTn>
                                        <p:tgtEl>
                                          <p:spTgt spid="5"/>
                                        </p:tgtEl>
                                        <p:attrNameLst>
                                          <p:attrName>style.visibility</p:attrName>
                                        </p:attrNameLst>
                                      </p:cBhvr>
                                      <p:to>
                                        <p:strVal val="visible"/>
                                      </p:to>
                                    </p:set>
                                    <p:anim calcmode="lin" valueType="num">
                                      <p:cBhvr>
                                        <p:cTn id="49" dur="500" fill="hold"/>
                                        <p:tgtEl>
                                          <p:spTgt spid="5"/>
                                        </p:tgtEl>
                                        <p:attrNameLst>
                                          <p:attrName>ppt_w</p:attrName>
                                        </p:attrNameLst>
                                      </p:cBhvr>
                                      <p:tavLst>
                                        <p:tav tm="0">
                                          <p:val>
                                            <p:fltVal val="0"/>
                                          </p:val>
                                        </p:tav>
                                        <p:tav tm="100000">
                                          <p:val>
                                            <p:strVal val="#ppt_w"/>
                                          </p:val>
                                        </p:tav>
                                      </p:tavLst>
                                    </p:anim>
                                    <p:anim calcmode="lin" valueType="num">
                                      <p:cBhvr>
                                        <p:cTn id="50" dur="500" fill="hold"/>
                                        <p:tgtEl>
                                          <p:spTgt spid="5"/>
                                        </p:tgtEl>
                                        <p:attrNameLst>
                                          <p:attrName>ppt_h</p:attrName>
                                        </p:attrNameLst>
                                      </p:cBhvr>
                                      <p:tavLst>
                                        <p:tav tm="0">
                                          <p:val>
                                            <p:fltVal val="0"/>
                                          </p:val>
                                        </p:tav>
                                        <p:tav tm="100000">
                                          <p:val>
                                            <p:strVal val="#ppt_h"/>
                                          </p:val>
                                        </p:tav>
                                      </p:tavLst>
                                    </p:anim>
                                    <p:anim calcmode="lin" valueType="num">
                                      <p:cBhvr>
                                        <p:cTn id="51" dur="500" fill="hold"/>
                                        <p:tgtEl>
                                          <p:spTgt spid="5"/>
                                        </p:tgtEl>
                                        <p:attrNameLst>
                                          <p:attrName>ppt_x</p:attrName>
                                        </p:attrNameLst>
                                      </p:cBhvr>
                                      <p:tavLst>
                                        <p:tav tm="0">
                                          <p:val>
                                            <p:fltVal val="0.5"/>
                                          </p:val>
                                        </p:tav>
                                        <p:tav tm="100000">
                                          <p:val>
                                            <p:strVal val="#ppt_x"/>
                                          </p:val>
                                        </p:tav>
                                      </p:tavLst>
                                    </p:anim>
                                    <p:anim calcmode="lin" valueType="num">
                                      <p:cBhvr>
                                        <p:cTn id="52" dur="500" fill="hold"/>
                                        <p:tgtEl>
                                          <p:spTgt spid="5"/>
                                        </p:tgtEl>
                                        <p:attrNameLst>
                                          <p:attrName>ppt_y</p:attrName>
                                        </p:attrNameLst>
                                      </p:cBhvr>
                                      <p:tavLst>
                                        <p:tav tm="0">
                                          <p:val>
                                            <p:fltVal val="0.5"/>
                                          </p:val>
                                        </p:tav>
                                        <p:tav tm="100000">
                                          <p:val>
                                            <p:strVal val="#ppt_y"/>
                                          </p:val>
                                        </p:tav>
                                      </p:tavLst>
                                    </p:anim>
                                  </p:childTnLst>
                                </p:cTn>
                              </p:par>
                              <p:par>
                                <p:cTn id="53" presetID="23" presetClass="entr" presetSubtype="528" fill="hold" nodeType="withEffect">
                                  <p:stCondLst>
                                    <p:cond delay="100"/>
                                  </p:stCondLst>
                                  <p:childTnLst>
                                    <p:set>
                                      <p:cBhvr>
                                        <p:cTn id="54" dur="1" fill="hold">
                                          <p:stCondLst>
                                            <p:cond delay="0"/>
                                          </p:stCondLst>
                                        </p:cTn>
                                        <p:tgtEl>
                                          <p:spTgt spid="6"/>
                                        </p:tgtEl>
                                        <p:attrNameLst>
                                          <p:attrName>style.visibility</p:attrName>
                                        </p:attrNameLst>
                                      </p:cBhvr>
                                      <p:to>
                                        <p:strVal val="visible"/>
                                      </p:to>
                                    </p:set>
                                    <p:anim calcmode="lin" valueType="num">
                                      <p:cBhvr>
                                        <p:cTn id="55" dur="500" fill="hold"/>
                                        <p:tgtEl>
                                          <p:spTgt spid="6"/>
                                        </p:tgtEl>
                                        <p:attrNameLst>
                                          <p:attrName>ppt_w</p:attrName>
                                        </p:attrNameLst>
                                      </p:cBhvr>
                                      <p:tavLst>
                                        <p:tav tm="0">
                                          <p:val>
                                            <p:fltVal val="0"/>
                                          </p:val>
                                        </p:tav>
                                        <p:tav tm="100000">
                                          <p:val>
                                            <p:strVal val="#ppt_w"/>
                                          </p:val>
                                        </p:tav>
                                      </p:tavLst>
                                    </p:anim>
                                    <p:anim calcmode="lin" valueType="num">
                                      <p:cBhvr>
                                        <p:cTn id="56" dur="500" fill="hold"/>
                                        <p:tgtEl>
                                          <p:spTgt spid="6"/>
                                        </p:tgtEl>
                                        <p:attrNameLst>
                                          <p:attrName>ppt_h</p:attrName>
                                        </p:attrNameLst>
                                      </p:cBhvr>
                                      <p:tavLst>
                                        <p:tav tm="0">
                                          <p:val>
                                            <p:fltVal val="0"/>
                                          </p:val>
                                        </p:tav>
                                        <p:tav tm="100000">
                                          <p:val>
                                            <p:strVal val="#ppt_h"/>
                                          </p:val>
                                        </p:tav>
                                      </p:tavLst>
                                    </p:anim>
                                    <p:anim calcmode="lin" valueType="num">
                                      <p:cBhvr>
                                        <p:cTn id="57" dur="500" fill="hold"/>
                                        <p:tgtEl>
                                          <p:spTgt spid="6"/>
                                        </p:tgtEl>
                                        <p:attrNameLst>
                                          <p:attrName>ppt_x</p:attrName>
                                        </p:attrNameLst>
                                      </p:cBhvr>
                                      <p:tavLst>
                                        <p:tav tm="0">
                                          <p:val>
                                            <p:fltVal val="0.5"/>
                                          </p:val>
                                        </p:tav>
                                        <p:tav tm="100000">
                                          <p:val>
                                            <p:strVal val="#ppt_x"/>
                                          </p:val>
                                        </p:tav>
                                      </p:tavLst>
                                    </p:anim>
                                    <p:anim calcmode="lin" valueType="num">
                                      <p:cBhvr>
                                        <p:cTn id="58" dur="500" fill="hold"/>
                                        <p:tgtEl>
                                          <p:spTgt spid="6"/>
                                        </p:tgtEl>
                                        <p:attrNameLst>
                                          <p:attrName>ppt_y</p:attrName>
                                        </p:attrNameLst>
                                      </p:cBhvr>
                                      <p:tavLst>
                                        <p:tav tm="0">
                                          <p:val>
                                            <p:fltVal val="0.5"/>
                                          </p:val>
                                        </p:tav>
                                        <p:tav tm="100000">
                                          <p:val>
                                            <p:strVal val="#ppt_y"/>
                                          </p:val>
                                        </p:tav>
                                      </p:tavLst>
                                    </p:anim>
                                  </p:childTnLst>
                                </p:cTn>
                              </p:par>
                              <p:par>
                                <p:cTn id="59" presetID="23" presetClass="entr" presetSubtype="528" fill="hold" nodeType="withEffect">
                                  <p:stCondLst>
                                    <p:cond delay="600"/>
                                  </p:stCondLst>
                                  <p:childTnLst>
                                    <p:set>
                                      <p:cBhvr>
                                        <p:cTn id="60" dur="1" fill="hold">
                                          <p:stCondLst>
                                            <p:cond delay="0"/>
                                          </p:stCondLst>
                                        </p:cTn>
                                        <p:tgtEl>
                                          <p:spTgt spid="7"/>
                                        </p:tgtEl>
                                        <p:attrNameLst>
                                          <p:attrName>style.visibility</p:attrName>
                                        </p:attrNameLst>
                                      </p:cBhvr>
                                      <p:to>
                                        <p:strVal val="visible"/>
                                      </p:to>
                                    </p:set>
                                    <p:anim calcmode="lin" valueType="num">
                                      <p:cBhvr>
                                        <p:cTn id="61" dur="500" fill="hold"/>
                                        <p:tgtEl>
                                          <p:spTgt spid="7"/>
                                        </p:tgtEl>
                                        <p:attrNameLst>
                                          <p:attrName>ppt_w</p:attrName>
                                        </p:attrNameLst>
                                      </p:cBhvr>
                                      <p:tavLst>
                                        <p:tav tm="0">
                                          <p:val>
                                            <p:fltVal val="0"/>
                                          </p:val>
                                        </p:tav>
                                        <p:tav tm="100000">
                                          <p:val>
                                            <p:strVal val="#ppt_w"/>
                                          </p:val>
                                        </p:tav>
                                      </p:tavLst>
                                    </p:anim>
                                    <p:anim calcmode="lin" valueType="num">
                                      <p:cBhvr>
                                        <p:cTn id="62" dur="500" fill="hold"/>
                                        <p:tgtEl>
                                          <p:spTgt spid="7"/>
                                        </p:tgtEl>
                                        <p:attrNameLst>
                                          <p:attrName>ppt_h</p:attrName>
                                        </p:attrNameLst>
                                      </p:cBhvr>
                                      <p:tavLst>
                                        <p:tav tm="0">
                                          <p:val>
                                            <p:fltVal val="0"/>
                                          </p:val>
                                        </p:tav>
                                        <p:tav tm="100000">
                                          <p:val>
                                            <p:strVal val="#ppt_h"/>
                                          </p:val>
                                        </p:tav>
                                      </p:tavLst>
                                    </p:anim>
                                    <p:anim calcmode="lin" valueType="num">
                                      <p:cBhvr>
                                        <p:cTn id="63" dur="500" fill="hold"/>
                                        <p:tgtEl>
                                          <p:spTgt spid="7"/>
                                        </p:tgtEl>
                                        <p:attrNameLst>
                                          <p:attrName>ppt_x</p:attrName>
                                        </p:attrNameLst>
                                      </p:cBhvr>
                                      <p:tavLst>
                                        <p:tav tm="0">
                                          <p:val>
                                            <p:fltVal val="0.5"/>
                                          </p:val>
                                        </p:tav>
                                        <p:tav tm="100000">
                                          <p:val>
                                            <p:strVal val="#ppt_x"/>
                                          </p:val>
                                        </p:tav>
                                      </p:tavLst>
                                    </p:anim>
                                    <p:anim calcmode="lin" valueType="num">
                                      <p:cBhvr>
                                        <p:cTn id="64" dur="500" fill="hold"/>
                                        <p:tgtEl>
                                          <p:spTgt spid="7"/>
                                        </p:tgtEl>
                                        <p:attrNameLst>
                                          <p:attrName>ppt_y</p:attrName>
                                        </p:attrNameLst>
                                      </p:cBhvr>
                                      <p:tavLst>
                                        <p:tav tm="0">
                                          <p:val>
                                            <p:fltVal val="0.5"/>
                                          </p:val>
                                        </p:tav>
                                        <p:tav tm="100000">
                                          <p:val>
                                            <p:strVal val="#ppt_y"/>
                                          </p:val>
                                        </p:tav>
                                      </p:tavLst>
                                    </p:anim>
                                  </p:childTnLst>
                                </p:cTn>
                              </p:par>
                              <p:par>
                                <p:cTn id="65" presetID="23" presetClass="entr" presetSubtype="528" fill="hold" nodeType="withEffect">
                                  <p:stCondLst>
                                    <p:cond delay="300"/>
                                  </p:stCondLst>
                                  <p:childTnLst>
                                    <p:set>
                                      <p:cBhvr>
                                        <p:cTn id="66" dur="1" fill="hold">
                                          <p:stCondLst>
                                            <p:cond delay="0"/>
                                          </p:stCondLst>
                                        </p:cTn>
                                        <p:tgtEl>
                                          <p:spTgt spid="8"/>
                                        </p:tgtEl>
                                        <p:attrNameLst>
                                          <p:attrName>style.visibility</p:attrName>
                                        </p:attrNameLst>
                                      </p:cBhvr>
                                      <p:to>
                                        <p:strVal val="visible"/>
                                      </p:to>
                                    </p:set>
                                    <p:anim calcmode="lin" valueType="num">
                                      <p:cBhvr>
                                        <p:cTn id="67" dur="500" fill="hold"/>
                                        <p:tgtEl>
                                          <p:spTgt spid="8"/>
                                        </p:tgtEl>
                                        <p:attrNameLst>
                                          <p:attrName>ppt_w</p:attrName>
                                        </p:attrNameLst>
                                      </p:cBhvr>
                                      <p:tavLst>
                                        <p:tav tm="0">
                                          <p:val>
                                            <p:fltVal val="0"/>
                                          </p:val>
                                        </p:tav>
                                        <p:tav tm="100000">
                                          <p:val>
                                            <p:strVal val="#ppt_w"/>
                                          </p:val>
                                        </p:tav>
                                      </p:tavLst>
                                    </p:anim>
                                    <p:anim calcmode="lin" valueType="num">
                                      <p:cBhvr>
                                        <p:cTn id="68" dur="500" fill="hold"/>
                                        <p:tgtEl>
                                          <p:spTgt spid="8"/>
                                        </p:tgtEl>
                                        <p:attrNameLst>
                                          <p:attrName>ppt_h</p:attrName>
                                        </p:attrNameLst>
                                      </p:cBhvr>
                                      <p:tavLst>
                                        <p:tav tm="0">
                                          <p:val>
                                            <p:fltVal val="0"/>
                                          </p:val>
                                        </p:tav>
                                        <p:tav tm="100000">
                                          <p:val>
                                            <p:strVal val="#ppt_h"/>
                                          </p:val>
                                        </p:tav>
                                      </p:tavLst>
                                    </p:anim>
                                    <p:anim calcmode="lin" valueType="num">
                                      <p:cBhvr>
                                        <p:cTn id="69" dur="500" fill="hold"/>
                                        <p:tgtEl>
                                          <p:spTgt spid="8"/>
                                        </p:tgtEl>
                                        <p:attrNameLst>
                                          <p:attrName>ppt_x</p:attrName>
                                        </p:attrNameLst>
                                      </p:cBhvr>
                                      <p:tavLst>
                                        <p:tav tm="0">
                                          <p:val>
                                            <p:fltVal val="0.5"/>
                                          </p:val>
                                        </p:tav>
                                        <p:tav tm="100000">
                                          <p:val>
                                            <p:strVal val="#ppt_x"/>
                                          </p:val>
                                        </p:tav>
                                      </p:tavLst>
                                    </p:anim>
                                    <p:anim calcmode="lin" valueType="num">
                                      <p:cBhvr>
                                        <p:cTn id="70" dur="500" fill="hold"/>
                                        <p:tgtEl>
                                          <p:spTgt spid="8"/>
                                        </p:tgtEl>
                                        <p:attrNameLst>
                                          <p:attrName>ppt_y</p:attrName>
                                        </p:attrNameLst>
                                      </p:cBhvr>
                                      <p:tavLst>
                                        <p:tav tm="0">
                                          <p:val>
                                            <p:fltVal val="0.5"/>
                                          </p:val>
                                        </p:tav>
                                        <p:tav tm="100000">
                                          <p:val>
                                            <p:strVal val="#ppt_y"/>
                                          </p:val>
                                        </p:tav>
                                      </p:tavLst>
                                    </p:anim>
                                  </p:childTnLst>
                                </p:cTn>
                              </p:par>
                              <p:par>
                                <p:cTn id="71" presetID="23" presetClass="entr" presetSubtype="528" fill="hold" nodeType="withEffect">
                                  <p:stCondLst>
                                    <p:cond delay="300"/>
                                  </p:stCondLst>
                                  <p:childTnLst>
                                    <p:set>
                                      <p:cBhvr>
                                        <p:cTn id="72" dur="1" fill="hold">
                                          <p:stCondLst>
                                            <p:cond delay="0"/>
                                          </p:stCondLst>
                                        </p:cTn>
                                        <p:tgtEl>
                                          <p:spTgt spid="9"/>
                                        </p:tgtEl>
                                        <p:attrNameLst>
                                          <p:attrName>style.visibility</p:attrName>
                                        </p:attrNameLst>
                                      </p:cBhvr>
                                      <p:to>
                                        <p:strVal val="visible"/>
                                      </p:to>
                                    </p:set>
                                    <p:anim calcmode="lin" valueType="num">
                                      <p:cBhvr>
                                        <p:cTn id="73" dur="500" fill="hold"/>
                                        <p:tgtEl>
                                          <p:spTgt spid="9"/>
                                        </p:tgtEl>
                                        <p:attrNameLst>
                                          <p:attrName>ppt_w</p:attrName>
                                        </p:attrNameLst>
                                      </p:cBhvr>
                                      <p:tavLst>
                                        <p:tav tm="0">
                                          <p:val>
                                            <p:fltVal val="0"/>
                                          </p:val>
                                        </p:tav>
                                        <p:tav tm="100000">
                                          <p:val>
                                            <p:strVal val="#ppt_w"/>
                                          </p:val>
                                        </p:tav>
                                      </p:tavLst>
                                    </p:anim>
                                    <p:anim calcmode="lin" valueType="num">
                                      <p:cBhvr>
                                        <p:cTn id="74" dur="500" fill="hold"/>
                                        <p:tgtEl>
                                          <p:spTgt spid="9"/>
                                        </p:tgtEl>
                                        <p:attrNameLst>
                                          <p:attrName>ppt_h</p:attrName>
                                        </p:attrNameLst>
                                      </p:cBhvr>
                                      <p:tavLst>
                                        <p:tav tm="0">
                                          <p:val>
                                            <p:fltVal val="0"/>
                                          </p:val>
                                        </p:tav>
                                        <p:tav tm="100000">
                                          <p:val>
                                            <p:strVal val="#ppt_h"/>
                                          </p:val>
                                        </p:tav>
                                      </p:tavLst>
                                    </p:anim>
                                    <p:anim calcmode="lin" valueType="num">
                                      <p:cBhvr>
                                        <p:cTn id="75" dur="500" fill="hold"/>
                                        <p:tgtEl>
                                          <p:spTgt spid="9"/>
                                        </p:tgtEl>
                                        <p:attrNameLst>
                                          <p:attrName>ppt_x</p:attrName>
                                        </p:attrNameLst>
                                      </p:cBhvr>
                                      <p:tavLst>
                                        <p:tav tm="0">
                                          <p:val>
                                            <p:fltVal val="0.5"/>
                                          </p:val>
                                        </p:tav>
                                        <p:tav tm="100000">
                                          <p:val>
                                            <p:strVal val="#ppt_x"/>
                                          </p:val>
                                        </p:tav>
                                      </p:tavLst>
                                    </p:anim>
                                    <p:anim calcmode="lin" valueType="num">
                                      <p:cBhvr>
                                        <p:cTn id="76" dur="500" fill="hold"/>
                                        <p:tgtEl>
                                          <p:spTgt spid="9"/>
                                        </p:tgtEl>
                                        <p:attrNameLst>
                                          <p:attrName>ppt_y</p:attrName>
                                        </p:attrNameLst>
                                      </p:cBhvr>
                                      <p:tavLst>
                                        <p:tav tm="0">
                                          <p:val>
                                            <p:fltVal val="0.5"/>
                                          </p:val>
                                        </p:tav>
                                        <p:tav tm="100000">
                                          <p:val>
                                            <p:strVal val="#ppt_y"/>
                                          </p:val>
                                        </p:tav>
                                      </p:tavLst>
                                    </p:anim>
                                  </p:childTnLst>
                                </p:cTn>
                              </p:par>
                              <p:par>
                                <p:cTn id="77" presetID="23" presetClass="entr" presetSubtype="528" fill="hold" nodeType="withEffect">
                                  <p:stCondLst>
                                    <p:cond delay="600"/>
                                  </p:stCondLst>
                                  <p:childTnLst>
                                    <p:set>
                                      <p:cBhvr>
                                        <p:cTn id="78" dur="1" fill="hold">
                                          <p:stCondLst>
                                            <p:cond delay="0"/>
                                          </p:stCondLst>
                                        </p:cTn>
                                        <p:tgtEl>
                                          <p:spTgt spid="10"/>
                                        </p:tgtEl>
                                        <p:attrNameLst>
                                          <p:attrName>style.visibility</p:attrName>
                                        </p:attrNameLst>
                                      </p:cBhvr>
                                      <p:to>
                                        <p:strVal val="visible"/>
                                      </p:to>
                                    </p:set>
                                    <p:anim calcmode="lin" valueType="num">
                                      <p:cBhvr>
                                        <p:cTn id="79" dur="500" fill="hold"/>
                                        <p:tgtEl>
                                          <p:spTgt spid="10"/>
                                        </p:tgtEl>
                                        <p:attrNameLst>
                                          <p:attrName>ppt_w</p:attrName>
                                        </p:attrNameLst>
                                      </p:cBhvr>
                                      <p:tavLst>
                                        <p:tav tm="0">
                                          <p:val>
                                            <p:fltVal val="0"/>
                                          </p:val>
                                        </p:tav>
                                        <p:tav tm="100000">
                                          <p:val>
                                            <p:strVal val="#ppt_w"/>
                                          </p:val>
                                        </p:tav>
                                      </p:tavLst>
                                    </p:anim>
                                    <p:anim calcmode="lin" valueType="num">
                                      <p:cBhvr>
                                        <p:cTn id="80" dur="500" fill="hold"/>
                                        <p:tgtEl>
                                          <p:spTgt spid="10"/>
                                        </p:tgtEl>
                                        <p:attrNameLst>
                                          <p:attrName>ppt_h</p:attrName>
                                        </p:attrNameLst>
                                      </p:cBhvr>
                                      <p:tavLst>
                                        <p:tav tm="0">
                                          <p:val>
                                            <p:fltVal val="0"/>
                                          </p:val>
                                        </p:tav>
                                        <p:tav tm="100000">
                                          <p:val>
                                            <p:strVal val="#ppt_h"/>
                                          </p:val>
                                        </p:tav>
                                      </p:tavLst>
                                    </p:anim>
                                    <p:anim calcmode="lin" valueType="num">
                                      <p:cBhvr>
                                        <p:cTn id="81" dur="500" fill="hold"/>
                                        <p:tgtEl>
                                          <p:spTgt spid="10"/>
                                        </p:tgtEl>
                                        <p:attrNameLst>
                                          <p:attrName>ppt_x</p:attrName>
                                        </p:attrNameLst>
                                      </p:cBhvr>
                                      <p:tavLst>
                                        <p:tav tm="0">
                                          <p:val>
                                            <p:fltVal val="0.5"/>
                                          </p:val>
                                        </p:tav>
                                        <p:tav tm="100000">
                                          <p:val>
                                            <p:strVal val="#ppt_x"/>
                                          </p:val>
                                        </p:tav>
                                      </p:tavLst>
                                    </p:anim>
                                    <p:anim calcmode="lin" valueType="num">
                                      <p:cBhvr>
                                        <p:cTn id="82" dur="500" fill="hold"/>
                                        <p:tgtEl>
                                          <p:spTgt spid="10"/>
                                        </p:tgtEl>
                                        <p:attrNameLst>
                                          <p:attrName>ppt_y</p:attrName>
                                        </p:attrNameLst>
                                      </p:cBhvr>
                                      <p:tavLst>
                                        <p:tav tm="0">
                                          <p:val>
                                            <p:fltVal val="0.5"/>
                                          </p:val>
                                        </p:tav>
                                        <p:tav tm="100000">
                                          <p:val>
                                            <p:strVal val="#ppt_y"/>
                                          </p:val>
                                        </p:tav>
                                      </p:tavLst>
                                    </p:anim>
                                  </p:childTnLst>
                                </p:cTn>
                              </p:par>
                              <p:par>
                                <p:cTn id="83" presetID="23" presetClass="entr" presetSubtype="528" fill="hold" nodeType="withEffect">
                                  <p:stCondLst>
                                    <p:cond delay="600"/>
                                  </p:stCondLst>
                                  <p:childTnLst>
                                    <p:set>
                                      <p:cBhvr>
                                        <p:cTn id="84" dur="1" fill="hold">
                                          <p:stCondLst>
                                            <p:cond delay="0"/>
                                          </p:stCondLst>
                                        </p:cTn>
                                        <p:tgtEl>
                                          <p:spTgt spid="11"/>
                                        </p:tgtEl>
                                        <p:attrNameLst>
                                          <p:attrName>style.visibility</p:attrName>
                                        </p:attrNameLst>
                                      </p:cBhvr>
                                      <p:to>
                                        <p:strVal val="visible"/>
                                      </p:to>
                                    </p:set>
                                    <p:anim calcmode="lin" valueType="num">
                                      <p:cBhvr>
                                        <p:cTn id="85" dur="500" fill="hold"/>
                                        <p:tgtEl>
                                          <p:spTgt spid="11"/>
                                        </p:tgtEl>
                                        <p:attrNameLst>
                                          <p:attrName>ppt_w</p:attrName>
                                        </p:attrNameLst>
                                      </p:cBhvr>
                                      <p:tavLst>
                                        <p:tav tm="0">
                                          <p:val>
                                            <p:fltVal val="0"/>
                                          </p:val>
                                        </p:tav>
                                        <p:tav tm="100000">
                                          <p:val>
                                            <p:strVal val="#ppt_w"/>
                                          </p:val>
                                        </p:tav>
                                      </p:tavLst>
                                    </p:anim>
                                    <p:anim calcmode="lin" valueType="num">
                                      <p:cBhvr>
                                        <p:cTn id="86" dur="500" fill="hold"/>
                                        <p:tgtEl>
                                          <p:spTgt spid="11"/>
                                        </p:tgtEl>
                                        <p:attrNameLst>
                                          <p:attrName>ppt_h</p:attrName>
                                        </p:attrNameLst>
                                      </p:cBhvr>
                                      <p:tavLst>
                                        <p:tav tm="0">
                                          <p:val>
                                            <p:fltVal val="0"/>
                                          </p:val>
                                        </p:tav>
                                        <p:tav tm="100000">
                                          <p:val>
                                            <p:strVal val="#ppt_h"/>
                                          </p:val>
                                        </p:tav>
                                      </p:tavLst>
                                    </p:anim>
                                    <p:anim calcmode="lin" valueType="num">
                                      <p:cBhvr>
                                        <p:cTn id="87" dur="500" fill="hold"/>
                                        <p:tgtEl>
                                          <p:spTgt spid="11"/>
                                        </p:tgtEl>
                                        <p:attrNameLst>
                                          <p:attrName>ppt_x</p:attrName>
                                        </p:attrNameLst>
                                      </p:cBhvr>
                                      <p:tavLst>
                                        <p:tav tm="0">
                                          <p:val>
                                            <p:fltVal val="0.5"/>
                                          </p:val>
                                        </p:tav>
                                        <p:tav tm="100000">
                                          <p:val>
                                            <p:strVal val="#ppt_x"/>
                                          </p:val>
                                        </p:tav>
                                      </p:tavLst>
                                    </p:anim>
                                    <p:anim calcmode="lin" valueType="num">
                                      <p:cBhvr>
                                        <p:cTn id="88" dur="500" fill="hold"/>
                                        <p:tgtEl>
                                          <p:spTgt spid="11"/>
                                        </p:tgtEl>
                                        <p:attrNameLst>
                                          <p:attrName>ppt_y</p:attrName>
                                        </p:attrNameLst>
                                      </p:cBhvr>
                                      <p:tavLst>
                                        <p:tav tm="0">
                                          <p:val>
                                            <p:fltVal val="0.5"/>
                                          </p:val>
                                        </p:tav>
                                        <p:tav tm="100000">
                                          <p:val>
                                            <p:strVal val="#ppt_y"/>
                                          </p:val>
                                        </p:tav>
                                      </p:tavLst>
                                    </p:anim>
                                  </p:childTnLst>
                                </p:cTn>
                              </p:par>
                              <p:par>
                                <p:cTn id="89" presetID="23" presetClass="entr" presetSubtype="528" fill="hold" nodeType="withEffect">
                                  <p:stCondLst>
                                    <p:cond delay="300"/>
                                  </p:stCondLst>
                                  <p:childTnLst>
                                    <p:set>
                                      <p:cBhvr>
                                        <p:cTn id="90" dur="1" fill="hold">
                                          <p:stCondLst>
                                            <p:cond delay="0"/>
                                          </p:stCondLst>
                                        </p:cTn>
                                        <p:tgtEl>
                                          <p:spTgt spid="12"/>
                                        </p:tgtEl>
                                        <p:attrNameLst>
                                          <p:attrName>style.visibility</p:attrName>
                                        </p:attrNameLst>
                                      </p:cBhvr>
                                      <p:to>
                                        <p:strVal val="visible"/>
                                      </p:to>
                                    </p:set>
                                    <p:anim calcmode="lin" valueType="num">
                                      <p:cBhvr>
                                        <p:cTn id="91" dur="500" fill="hold"/>
                                        <p:tgtEl>
                                          <p:spTgt spid="12"/>
                                        </p:tgtEl>
                                        <p:attrNameLst>
                                          <p:attrName>ppt_w</p:attrName>
                                        </p:attrNameLst>
                                      </p:cBhvr>
                                      <p:tavLst>
                                        <p:tav tm="0">
                                          <p:val>
                                            <p:fltVal val="0"/>
                                          </p:val>
                                        </p:tav>
                                        <p:tav tm="100000">
                                          <p:val>
                                            <p:strVal val="#ppt_w"/>
                                          </p:val>
                                        </p:tav>
                                      </p:tavLst>
                                    </p:anim>
                                    <p:anim calcmode="lin" valueType="num">
                                      <p:cBhvr>
                                        <p:cTn id="92" dur="500" fill="hold"/>
                                        <p:tgtEl>
                                          <p:spTgt spid="12"/>
                                        </p:tgtEl>
                                        <p:attrNameLst>
                                          <p:attrName>ppt_h</p:attrName>
                                        </p:attrNameLst>
                                      </p:cBhvr>
                                      <p:tavLst>
                                        <p:tav tm="0">
                                          <p:val>
                                            <p:fltVal val="0"/>
                                          </p:val>
                                        </p:tav>
                                        <p:tav tm="100000">
                                          <p:val>
                                            <p:strVal val="#ppt_h"/>
                                          </p:val>
                                        </p:tav>
                                      </p:tavLst>
                                    </p:anim>
                                    <p:anim calcmode="lin" valueType="num">
                                      <p:cBhvr>
                                        <p:cTn id="93" dur="500" fill="hold"/>
                                        <p:tgtEl>
                                          <p:spTgt spid="12"/>
                                        </p:tgtEl>
                                        <p:attrNameLst>
                                          <p:attrName>ppt_x</p:attrName>
                                        </p:attrNameLst>
                                      </p:cBhvr>
                                      <p:tavLst>
                                        <p:tav tm="0">
                                          <p:val>
                                            <p:fltVal val="0.5"/>
                                          </p:val>
                                        </p:tav>
                                        <p:tav tm="100000">
                                          <p:val>
                                            <p:strVal val="#ppt_x"/>
                                          </p:val>
                                        </p:tav>
                                      </p:tavLst>
                                    </p:anim>
                                    <p:anim calcmode="lin" valueType="num">
                                      <p:cBhvr>
                                        <p:cTn id="94" dur="500" fill="hold"/>
                                        <p:tgtEl>
                                          <p:spTgt spid="12"/>
                                        </p:tgtEl>
                                        <p:attrNameLst>
                                          <p:attrName>ppt_y</p:attrName>
                                        </p:attrNameLst>
                                      </p:cBhvr>
                                      <p:tavLst>
                                        <p:tav tm="0">
                                          <p:val>
                                            <p:fltVal val="0.5"/>
                                          </p:val>
                                        </p:tav>
                                        <p:tav tm="100000">
                                          <p:val>
                                            <p:strVal val="#ppt_y"/>
                                          </p:val>
                                        </p:tav>
                                      </p:tavLst>
                                    </p:anim>
                                  </p:childTnLst>
                                </p:cTn>
                              </p:par>
                              <p:par>
                                <p:cTn id="95" presetID="23" presetClass="entr" presetSubtype="528" fill="hold" nodeType="withEffect">
                                  <p:stCondLst>
                                    <p:cond delay="600"/>
                                  </p:stCondLst>
                                  <p:childTnLst>
                                    <p:set>
                                      <p:cBhvr>
                                        <p:cTn id="96" dur="1" fill="hold">
                                          <p:stCondLst>
                                            <p:cond delay="0"/>
                                          </p:stCondLst>
                                        </p:cTn>
                                        <p:tgtEl>
                                          <p:spTgt spid="13"/>
                                        </p:tgtEl>
                                        <p:attrNameLst>
                                          <p:attrName>style.visibility</p:attrName>
                                        </p:attrNameLst>
                                      </p:cBhvr>
                                      <p:to>
                                        <p:strVal val="visible"/>
                                      </p:to>
                                    </p:set>
                                    <p:anim calcmode="lin" valueType="num">
                                      <p:cBhvr>
                                        <p:cTn id="97" dur="500" fill="hold"/>
                                        <p:tgtEl>
                                          <p:spTgt spid="13"/>
                                        </p:tgtEl>
                                        <p:attrNameLst>
                                          <p:attrName>ppt_w</p:attrName>
                                        </p:attrNameLst>
                                      </p:cBhvr>
                                      <p:tavLst>
                                        <p:tav tm="0">
                                          <p:val>
                                            <p:fltVal val="0"/>
                                          </p:val>
                                        </p:tav>
                                        <p:tav tm="100000">
                                          <p:val>
                                            <p:strVal val="#ppt_w"/>
                                          </p:val>
                                        </p:tav>
                                      </p:tavLst>
                                    </p:anim>
                                    <p:anim calcmode="lin" valueType="num">
                                      <p:cBhvr>
                                        <p:cTn id="98" dur="500" fill="hold"/>
                                        <p:tgtEl>
                                          <p:spTgt spid="13"/>
                                        </p:tgtEl>
                                        <p:attrNameLst>
                                          <p:attrName>ppt_h</p:attrName>
                                        </p:attrNameLst>
                                      </p:cBhvr>
                                      <p:tavLst>
                                        <p:tav tm="0">
                                          <p:val>
                                            <p:fltVal val="0"/>
                                          </p:val>
                                        </p:tav>
                                        <p:tav tm="100000">
                                          <p:val>
                                            <p:strVal val="#ppt_h"/>
                                          </p:val>
                                        </p:tav>
                                      </p:tavLst>
                                    </p:anim>
                                    <p:anim calcmode="lin" valueType="num">
                                      <p:cBhvr>
                                        <p:cTn id="99" dur="500" fill="hold"/>
                                        <p:tgtEl>
                                          <p:spTgt spid="13"/>
                                        </p:tgtEl>
                                        <p:attrNameLst>
                                          <p:attrName>ppt_x</p:attrName>
                                        </p:attrNameLst>
                                      </p:cBhvr>
                                      <p:tavLst>
                                        <p:tav tm="0">
                                          <p:val>
                                            <p:fltVal val="0.5"/>
                                          </p:val>
                                        </p:tav>
                                        <p:tav tm="100000">
                                          <p:val>
                                            <p:strVal val="#ppt_x"/>
                                          </p:val>
                                        </p:tav>
                                      </p:tavLst>
                                    </p:anim>
                                    <p:anim calcmode="lin" valueType="num">
                                      <p:cBhvr>
                                        <p:cTn id="100" dur="500" fill="hold"/>
                                        <p:tgtEl>
                                          <p:spTgt spid="13"/>
                                        </p:tgtEl>
                                        <p:attrNameLst>
                                          <p:attrName>ppt_y</p:attrName>
                                        </p:attrNameLst>
                                      </p:cBhvr>
                                      <p:tavLst>
                                        <p:tav tm="0">
                                          <p:val>
                                            <p:fltVal val="0.5"/>
                                          </p:val>
                                        </p:tav>
                                        <p:tav tm="100000">
                                          <p:val>
                                            <p:strVal val="#ppt_y"/>
                                          </p:val>
                                        </p:tav>
                                      </p:tavLst>
                                    </p:anim>
                                  </p:childTnLst>
                                </p:cTn>
                              </p:par>
                              <p:par>
                                <p:cTn id="101" presetID="23" presetClass="entr" presetSubtype="528" fill="hold" nodeType="withEffect">
                                  <p:stCondLst>
                                    <p:cond delay="600"/>
                                  </p:stCondLst>
                                  <p:childTnLst>
                                    <p:set>
                                      <p:cBhvr>
                                        <p:cTn id="102" dur="1" fill="hold">
                                          <p:stCondLst>
                                            <p:cond delay="0"/>
                                          </p:stCondLst>
                                        </p:cTn>
                                        <p:tgtEl>
                                          <p:spTgt spid="14"/>
                                        </p:tgtEl>
                                        <p:attrNameLst>
                                          <p:attrName>style.visibility</p:attrName>
                                        </p:attrNameLst>
                                      </p:cBhvr>
                                      <p:to>
                                        <p:strVal val="visible"/>
                                      </p:to>
                                    </p:set>
                                    <p:anim calcmode="lin" valueType="num">
                                      <p:cBhvr>
                                        <p:cTn id="103" dur="500" fill="hold"/>
                                        <p:tgtEl>
                                          <p:spTgt spid="14"/>
                                        </p:tgtEl>
                                        <p:attrNameLst>
                                          <p:attrName>ppt_w</p:attrName>
                                        </p:attrNameLst>
                                      </p:cBhvr>
                                      <p:tavLst>
                                        <p:tav tm="0">
                                          <p:val>
                                            <p:fltVal val="0"/>
                                          </p:val>
                                        </p:tav>
                                        <p:tav tm="100000">
                                          <p:val>
                                            <p:strVal val="#ppt_w"/>
                                          </p:val>
                                        </p:tav>
                                      </p:tavLst>
                                    </p:anim>
                                    <p:anim calcmode="lin" valueType="num">
                                      <p:cBhvr>
                                        <p:cTn id="104" dur="500" fill="hold"/>
                                        <p:tgtEl>
                                          <p:spTgt spid="14"/>
                                        </p:tgtEl>
                                        <p:attrNameLst>
                                          <p:attrName>ppt_h</p:attrName>
                                        </p:attrNameLst>
                                      </p:cBhvr>
                                      <p:tavLst>
                                        <p:tav tm="0">
                                          <p:val>
                                            <p:fltVal val="0"/>
                                          </p:val>
                                        </p:tav>
                                        <p:tav tm="100000">
                                          <p:val>
                                            <p:strVal val="#ppt_h"/>
                                          </p:val>
                                        </p:tav>
                                      </p:tavLst>
                                    </p:anim>
                                    <p:anim calcmode="lin" valueType="num">
                                      <p:cBhvr>
                                        <p:cTn id="105" dur="500" fill="hold"/>
                                        <p:tgtEl>
                                          <p:spTgt spid="14"/>
                                        </p:tgtEl>
                                        <p:attrNameLst>
                                          <p:attrName>ppt_x</p:attrName>
                                        </p:attrNameLst>
                                      </p:cBhvr>
                                      <p:tavLst>
                                        <p:tav tm="0">
                                          <p:val>
                                            <p:fltVal val="0.5"/>
                                          </p:val>
                                        </p:tav>
                                        <p:tav tm="100000">
                                          <p:val>
                                            <p:strVal val="#ppt_x"/>
                                          </p:val>
                                        </p:tav>
                                      </p:tavLst>
                                    </p:anim>
                                    <p:anim calcmode="lin" valueType="num">
                                      <p:cBhvr>
                                        <p:cTn id="106" dur="500" fill="hold"/>
                                        <p:tgtEl>
                                          <p:spTgt spid="14"/>
                                        </p:tgtEl>
                                        <p:attrNameLst>
                                          <p:attrName>ppt_y</p:attrName>
                                        </p:attrNameLst>
                                      </p:cBhvr>
                                      <p:tavLst>
                                        <p:tav tm="0">
                                          <p:val>
                                            <p:fltVal val="0.5"/>
                                          </p:val>
                                        </p:tav>
                                        <p:tav tm="100000">
                                          <p:val>
                                            <p:strVal val="#ppt_y"/>
                                          </p:val>
                                        </p:tav>
                                      </p:tavLst>
                                    </p:anim>
                                  </p:childTnLst>
                                </p:cTn>
                              </p:par>
                              <p:par>
                                <p:cTn id="107" presetID="26" presetClass="emph" presetSubtype="0" repeatCount="3000" fill="hold" nodeType="withEffect">
                                  <p:stCondLst>
                                    <p:cond delay="600"/>
                                  </p:stCondLst>
                                  <p:childTnLst>
                                    <p:animEffect transition="out" filter="fade">
                                      <p:cBhvr>
                                        <p:cTn id="108" dur="500" tmFilter="0, 0; .2, .5; .8, .5; 1, 0"/>
                                        <p:tgtEl>
                                          <p:spTgt spid="2"/>
                                        </p:tgtEl>
                                      </p:cBhvr>
                                    </p:animEffect>
                                    <p:animScale>
                                      <p:cBhvr>
                                        <p:cTn id="109" dur="250" autoRev="1" fill="hold"/>
                                        <p:tgtEl>
                                          <p:spTgt spid="2"/>
                                        </p:tgtEl>
                                      </p:cBhvr>
                                      <p:by x="105000" y="105000"/>
                                    </p:animScale>
                                  </p:childTnLst>
                                </p:cTn>
                              </p:par>
                              <p:par>
                                <p:cTn id="110" presetID="26" presetClass="emph" presetSubtype="0" repeatCount="3000" fill="hold" nodeType="withEffect">
                                  <p:stCondLst>
                                    <p:cond delay="710"/>
                                  </p:stCondLst>
                                  <p:childTnLst>
                                    <p:animEffect transition="out" filter="fade">
                                      <p:cBhvr>
                                        <p:cTn id="111" dur="500" tmFilter="0, 0; .2, .5; .8, .5; 1, 0"/>
                                        <p:tgtEl>
                                          <p:spTgt spid="9"/>
                                        </p:tgtEl>
                                      </p:cBhvr>
                                    </p:animEffect>
                                    <p:animScale>
                                      <p:cBhvr>
                                        <p:cTn id="112" dur="250" autoRev="1" fill="hold"/>
                                        <p:tgtEl>
                                          <p:spTgt spid="9"/>
                                        </p:tgtEl>
                                      </p:cBhvr>
                                      <p:by x="105000" y="105000"/>
                                    </p:animScale>
                                  </p:childTnLst>
                                </p:cTn>
                              </p:par>
                              <p:par>
                                <p:cTn id="113" presetID="26" presetClass="emph" presetSubtype="0" repeatCount="3000" fill="hold" nodeType="withEffect">
                                  <p:stCondLst>
                                    <p:cond delay="410"/>
                                  </p:stCondLst>
                                  <p:childTnLst>
                                    <p:animEffect transition="out" filter="fade">
                                      <p:cBhvr>
                                        <p:cTn id="114" dur="500" tmFilter="0, 0; .2, .5; .8, .5; 1, 0"/>
                                        <p:tgtEl>
                                          <p:spTgt spid="11"/>
                                        </p:tgtEl>
                                      </p:cBhvr>
                                    </p:animEffect>
                                    <p:animScale>
                                      <p:cBhvr>
                                        <p:cTn id="115" dur="250" autoRev="1" fill="hold"/>
                                        <p:tgtEl>
                                          <p:spTgt spid="11"/>
                                        </p:tgtEl>
                                      </p:cBhvr>
                                      <p:by x="105000" y="105000"/>
                                    </p:animScale>
                                  </p:childTnLst>
                                </p:cTn>
                              </p:par>
                              <p:par>
                                <p:cTn id="116" presetID="26" presetClass="emph" presetSubtype="0" repeatCount="3000" fill="hold" nodeType="withEffect">
                                  <p:stCondLst>
                                    <p:cond delay="810"/>
                                  </p:stCondLst>
                                  <p:childTnLst>
                                    <p:animEffect transition="out" filter="fade">
                                      <p:cBhvr>
                                        <p:cTn id="117" dur="500" tmFilter="0, 0; .2, .5; .8, .5; 1, 0"/>
                                        <p:tgtEl>
                                          <p:spTgt spid="12"/>
                                        </p:tgtEl>
                                      </p:cBhvr>
                                    </p:animEffect>
                                    <p:animScale>
                                      <p:cBhvr>
                                        <p:cTn id="118" dur="250" autoRev="1" fill="hold"/>
                                        <p:tgtEl>
                                          <p:spTgt spid="12"/>
                                        </p:tgtEl>
                                      </p:cBhvr>
                                      <p:by x="105000" y="105000"/>
                                    </p:animScale>
                                  </p:childTnLst>
                                </p:cTn>
                              </p:par>
                            </p:childTnLst>
                          </p:cTn>
                        </p:par>
                        <p:par>
                          <p:cTn id="119" fill="hold">
                            <p:stCondLst>
                              <p:cond delay="1500"/>
                            </p:stCondLst>
                            <p:childTnLst>
                              <p:par>
                                <p:cTn id="120" presetID="23" presetClass="entr" presetSubtype="32" fill="hold" nodeType="afterEffect">
                                  <p:stCondLst>
                                    <p:cond delay="0"/>
                                  </p:stCondLst>
                                  <p:childTnLst>
                                    <p:set>
                                      <p:cBhvr>
                                        <p:cTn id="121" dur="1" fill="hold">
                                          <p:stCondLst>
                                            <p:cond delay="0"/>
                                          </p:stCondLst>
                                        </p:cTn>
                                        <p:tgtEl>
                                          <p:spTgt spid="15"/>
                                        </p:tgtEl>
                                        <p:attrNameLst>
                                          <p:attrName>style.visibility</p:attrName>
                                        </p:attrNameLst>
                                      </p:cBhvr>
                                      <p:to>
                                        <p:strVal val="visible"/>
                                      </p:to>
                                    </p:set>
                                    <p:anim calcmode="lin" valueType="num">
                                      <p:cBhvr>
                                        <p:cTn id="122" dur="500" fill="hold"/>
                                        <p:tgtEl>
                                          <p:spTgt spid="15"/>
                                        </p:tgtEl>
                                        <p:attrNameLst>
                                          <p:attrName>ppt_w</p:attrName>
                                        </p:attrNameLst>
                                      </p:cBhvr>
                                      <p:tavLst>
                                        <p:tav tm="0">
                                          <p:val>
                                            <p:strVal val="4*#ppt_w"/>
                                          </p:val>
                                        </p:tav>
                                        <p:tav tm="100000">
                                          <p:val>
                                            <p:strVal val="#ppt_w"/>
                                          </p:val>
                                        </p:tav>
                                      </p:tavLst>
                                    </p:anim>
                                    <p:anim calcmode="lin" valueType="num">
                                      <p:cBhvr>
                                        <p:cTn id="123" dur="500" fill="hold"/>
                                        <p:tgtEl>
                                          <p:spTgt spid="15"/>
                                        </p:tgtEl>
                                        <p:attrNameLst>
                                          <p:attrName>ppt_h</p:attrName>
                                        </p:attrNameLst>
                                      </p:cBhvr>
                                      <p:tavLst>
                                        <p:tav tm="0">
                                          <p:val>
                                            <p:strVal val="4*#ppt_h"/>
                                          </p:val>
                                        </p:tav>
                                        <p:tav tm="100000">
                                          <p:val>
                                            <p:strVal val="#ppt_h"/>
                                          </p:val>
                                        </p:tav>
                                      </p:tavLst>
                                    </p:anim>
                                  </p:childTnLst>
                                </p:cTn>
                              </p:par>
                              <p:par>
                                <p:cTn id="124" presetID="23" presetClass="entr" presetSubtype="32" fill="hold" nodeType="withEffect">
                                  <p:stCondLst>
                                    <p:cond delay="200"/>
                                  </p:stCondLst>
                                  <p:childTnLst>
                                    <p:set>
                                      <p:cBhvr>
                                        <p:cTn id="125" dur="1" fill="hold">
                                          <p:stCondLst>
                                            <p:cond delay="0"/>
                                          </p:stCondLst>
                                        </p:cTn>
                                        <p:tgtEl>
                                          <p:spTgt spid="16"/>
                                        </p:tgtEl>
                                        <p:attrNameLst>
                                          <p:attrName>style.visibility</p:attrName>
                                        </p:attrNameLst>
                                      </p:cBhvr>
                                      <p:to>
                                        <p:strVal val="visible"/>
                                      </p:to>
                                    </p:set>
                                    <p:anim calcmode="lin" valueType="num">
                                      <p:cBhvr>
                                        <p:cTn id="126" dur="500" fill="hold"/>
                                        <p:tgtEl>
                                          <p:spTgt spid="16"/>
                                        </p:tgtEl>
                                        <p:attrNameLst>
                                          <p:attrName>ppt_w</p:attrName>
                                        </p:attrNameLst>
                                      </p:cBhvr>
                                      <p:tavLst>
                                        <p:tav tm="0">
                                          <p:val>
                                            <p:strVal val="4*#ppt_w"/>
                                          </p:val>
                                        </p:tav>
                                        <p:tav tm="100000">
                                          <p:val>
                                            <p:strVal val="#ppt_w"/>
                                          </p:val>
                                        </p:tav>
                                      </p:tavLst>
                                    </p:anim>
                                    <p:anim calcmode="lin" valueType="num">
                                      <p:cBhvr>
                                        <p:cTn id="127" dur="500" fill="hold"/>
                                        <p:tgtEl>
                                          <p:spTgt spid="16"/>
                                        </p:tgtEl>
                                        <p:attrNameLst>
                                          <p:attrName>ppt_h</p:attrName>
                                        </p:attrNameLst>
                                      </p:cBhvr>
                                      <p:tavLst>
                                        <p:tav tm="0">
                                          <p:val>
                                            <p:strVal val="4*#ppt_h"/>
                                          </p:val>
                                        </p:tav>
                                        <p:tav tm="100000">
                                          <p:val>
                                            <p:strVal val="#ppt_h"/>
                                          </p:val>
                                        </p:tav>
                                      </p:tavLst>
                                    </p:anim>
                                  </p:childTnLst>
                                </p:cTn>
                              </p:par>
                            </p:childTnLst>
                          </p:cTn>
                        </p:par>
                        <p:par>
                          <p:cTn id="128" fill="hold">
                            <p:stCondLst>
                              <p:cond delay="2000"/>
                            </p:stCondLst>
                            <p:childTnLst>
                              <p:par>
                                <p:cTn id="129" presetID="22" presetClass="entr" presetSubtype="8" fill="hold" grpId="0" nodeType="afterEffect">
                                  <p:stCondLst>
                                    <p:cond delay="0"/>
                                  </p:stCondLst>
                                  <p:childTnLst>
                                    <p:set>
                                      <p:cBhvr>
                                        <p:cTn id="130" dur="1" fill="hold">
                                          <p:stCondLst>
                                            <p:cond delay="0"/>
                                          </p:stCondLst>
                                        </p:cTn>
                                        <p:tgtEl>
                                          <p:spTgt spid="187"/>
                                        </p:tgtEl>
                                        <p:attrNameLst>
                                          <p:attrName>style.visibility</p:attrName>
                                        </p:attrNameLst>
                                      </p:cBhvr>
                                      <p:to>
                                        <p:strVal val="visible"/>
                                      </p:to>
                                    </p:set>
                                    <p:animEffect transition="in" filter="wipe(left)">
                                      <p:cBhvr>
                                        <p:cTn id="131" dur="500"/>
                                        <p:tgtEl>
                                          <p:spTgt spid="1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 grpId="0"/>
      <p:bldP spid="124" grpId="0"/>
      <p:bldP spid="187" grpId="0"/>
      <p:bldP spid="7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标题 33"/>
          <p:cNvSpPr>
            <a:spLocks noGrp="1"/>
          </p:cNvSpPr>
          <p:nvPr>
            <p:ph type="title"/>
          </p:nvPr>
        </p:nvSpPr>
        <p:spPr/>
        <p:txBody>
          <a:bodyPr>
            <a:normAutofit/>
          </a:bodyPr>
          <a:lstStyle/>
          <a:p>
            <a:r>
              <a:rPr lang="zh-CN" altLang="en-US" sz="2800" dirty="0"/>
              <a:t>出口发票开具</a:t>
            </a:r>
            <a:endParaRPr lang="zh-CN" altLang="en-US" sz="2800" dirty="0"/>
          </a:p>
        </p:txBody>
      </p:sp>
      <p:sp>
        <p:nvSpPr>
          <p:cNvPr id="36" name="内容占位符 35"/>
          <p:cNvSpPr>
            <a:spLocks noGrp="1"/>
          </p:cNvSpPr>
          <p:nvPr>
            <p:ph idx="1"/>
          </p:nvPr>
        </p:nvSpPr>
        <p:spPr>
          <a:xfrm>
            <a:off x="457200" y="916360"/>
            <a:ext cx="8229600" cy="3679681"/>
          </a:xfrm>
        </p:spPr>
        <p:txBody>
          <a:bodyPr>
            <a:normAutofit lnSpcReduction="10000"/>
          </a:bodyPr>
          <a:lstStyle/>
          <a:p>
            <a:r>
              <a:rPr lang="zh-CN" altLang="en-US" sz="1400" dirty="0" smtClean="0"/>
              <a:t>根据</a:t>
            </a:r>
            <a:r>
              <a:rPr lang="en-US" altLang="zh-CN" sz="1400" dirty="0" smtClean="0"/>
              <a:t>《</a:t>
            </a:r>
            <a:r>
              <a:rPr lang="zh-CN" altLang="en-US" sz="1400" dirty="0" smtClean="0"/>
              <a:t>中华人民共和国增值税暂行条例</a:t>
            </a:r>
            <a:r>
              <a:rPr lang="en-US" altLang="zh-CN" sz="1400" dirty="0" smtClean="0"/>
              <a:t>》</a:t>
            </a:r>
            <a:r>
              <a:rPr lang="zh-CN" altLang="en-US" sz="1400" dirty="0" smtClean="0"/>
              <a:t>第十九条 </a:t>
            </a:r>
            <a:r>
              <a:rPr lang="zh-CN" altLang="en-US" sz="1400" dirty="0" smtClean="0">
                <a:solidFill>
                  <a:srgbClr val="00B050"/>
                </a:solidFill>
              </a:rPr>
              <a:t>增值税纳税义务发生时间：</a:t>
            </a:r>
            <a:r>
              <a:rPr lang="en-US" altLang="zh-CN" sz="1400" dirty="0" smtClean="0"/>
              <a:t>(</a:t>
            </a:r>
            <a:r>
              <a:rPr lang="zh-CN" altLang="en-US" sz="1400" dirty="0" smtClean="0"/>
              <a:t>一</a:t>
            </a:r>
            <a:r>
              <a:rPr lang="en-US" altLang="zh-CN" sz="1400" dirty="0" smtClean="0"/>
              <a:t>)</a:t>
            </a:r>
            <a:r>
              <a:rPr lang="zh-CN" altLang="en-US" sz="1400" dirty="0" smtClean="0"/>
              <a:t>销售货物或者应</a:t>
            </a:r>
            <a:endParaRPr lang="en-US" altLang="zh-CN" sz="1400" dirty="0" smtClean="0"/>
          </a:p>
          <a:p>
            <a:pPr>
              <a:buNone/>
            </a:pPr>
            <a:r>
              <a:rPr lang="zh-CN" altLang="en-US" sz="1400" dirty="0" smtClean="0"/>
              <a:t>税劳务，为收讫销售款项或者取得索取销售款项凭据的当天</a:t>
            </a:r>
            <a:r>
              <a:rPr lang="en-US" altLang="zh-CN" sz="1400" dirty="0" smtClean="0"/>
              <a:t>;</a:t>
            </a:r>
            <a:r>
              <a:rPr lang="zh-CN" altLang="en-US" sz="1400" dirty="0" smtClean="0"/>
              <a:t>先开具发票的，为开具发票的当天。</a:t>
            </a:r>
            <a:r>
              <a:rPr lang="en-US" altLang="zh-CN" sz="1400" dirty="0" smtClean="0"/>
              <a:t>(</a:t>
            </a:r>
            <a:r>
              <a:rPr lang="zh-CN" altLang="en-US" sz="1400" dirty="0" smtClean="0"/>
              <a:t>二</a:t>
            </a:r>
            <a:r>
              <a:rPr lang="en-US" altLang="zh-CN" sz="1400" dirty="0" smtClean="0"/>
              <a:t>)</a:t>
            </a:r>
            <a:r>
              <a:rPr lang="zh-CN" altLang="en-US" sz="1400" dirty="0" smtClean="0"/>
              <a:t>进</a:t>
            </a:r>
            <a:endParaRPr lang="en-US" altLang="zh-CN" sz="1400" dirty="0" smtClean="0"/>
          </a:p>
          <a:p>
            <a:pPr>
              <a:buNone/>
            </a:pPr>
            <a:r>
              <a:rPr lang="zh-CN" altLang="en-US" sz="1400" dirty="0" smtClean="0"/>
              <a:t>口货物，为报关进口的当天。</a:t>
            </a:r>
            <a:br>
              <a:rPr lang="zh-CN" altLang="en-US" sz="1400" dirty="0" smtClean="0"/>
            </a:br>
            <a:endParaRPr lang="en-US" altLang="zh-CN" sz="1400" dirty="0" smtClean="0"/>
          </a:p>
          <a:p>
            <a:r>
              <a:rPr lang="zh-CN" altLang="en-US" sz="1400" dirty="0" smtClean="0"/>
              <a:t>根据</a:t>
            </a:r>
            <a:r>
              <a:rPr lang="en-US" altLang="zh-CN" sz="1400" dirty="0"/>
              <a:t>2016  36</a:t>
            </a:r>
            <a:r>
              <a:rPr lang="zh-CN" altLang="en-US" sz="1400" dirty="0"/>
              <a:t>号文第四十五条：</a:t>
            </a:r>
            <a:endParaRPr lang="en-US" altLang="zh-CN" sz="1400" dirty="0"/>
          </a:p>
          <a:p>
            <a:pPr marL="0" indent="0">
              <a:buNone/>
            </a:pPr>
            <a:r>
              <a:rPr lang="en-US" altLang="zh-CN" sz="1400" dirty="0">
                <a:solidFill>
                  <a:srgbClr val="00B050"/>
                </a:solidFill>
              </a:rPr>
              <a:t>       </a:t>
            </a:r>
            <a:r>
              <a:rPr lang="zh-CN" altLang="en-US" sz="1400" dirty="0">
                <a:solidFill>
                  <a:srgbClr val="00B050"/>
                </a:solidFill>
              </a:rPr>
              <a:t>增值税纳税义务、扣缴义务发生时间为</a:t>
            </a:r>
            <a:r>
              <a:rPr lang="zh-CN" altLang="en-US" sz="1400" dirty="0"/>
              <a:t>：（一）纳税人发生应税行为并收讫销售款项或者取得索取</a:t>
            </a:r>
            <a:endParaRPr lang="en-US" altLang="zh-CN" sz="1400" dirty="0"/>
          </a:p>
          <a:p>
            <a:pPr marL="0" indent="0">
              <a:buNone/>
            </a:pPr>
            <a:r>
              <a:rPr lang="zh-CN" altLang="en-US" sz="1400" dirty="0"/>
              <a:t>销售款项凭据的当天；先开具发票的，为开具发票的当天。</a:t>
            </a:r>
            <a:endParaRPr lang="zh-CN" altLang="en-US" sz="1400" dirty="0"/>
          </a:p>
          <a:p>
            <a:pPr marL="0" indent="0">
              <a:buNone/>
            </a:pPr>
            <a:r>
              <a:rPr lang="zh-CN" altLang="en-US" sz="1400" dirty="0"/>
              <a:t>      收讫销售款项，是指纳税人销售服务、无形资产、不动产过程中或者完成后收到款项。</a:t>
            </a:r>
            <a:endParaRPr lang="zh-CN" altLang="en-US" sz="1400" dirty="0"/>
          </a:p>
          <a:p>
            <a:pPr marL="0" indent="0">
              <a:buNone/>
            </a:pPr>
            <a:r>
              <a:rPr lang="zh-CN" altLang="en-US" sz="1400" dirty="0"/>
              <a:t>      取得索取销售款项凭据的当天，是指书面合同确定的付款日期；未签订书面合同或者书面合同未确</a:t>
            </a:r>
            <a:endParaRPr lang="en-US" altLang="zh-CN" sz="1400" dirty="0"/>
          </a:p>
          <a:p>
            <a:pPr marL="0" indent="0">
              <a:buNone/>
            </a:pPr>
            <a:r>
              <a:rPr lang="zh-CN" altLang="en-US" sz="1400" dirty="0"/>
              <a:t>定付款日期的，为服务、无形资产转让完成的当天或者不动产权属变更的当天。</a:t>
            </a:r>
            <a:endParaRPr lang="zh-CN" altLang="en-US" sz="1400" dirty="0"/>
          </a:p>
          <a:p>
            <a:endParaRPr lang="en-US" altLang="zh-CN" sz="1400" dirty="0"/>
          </a:p>
          <a:p>
            <a:r>
              <a:rPr lang="zh-CN" altLang="en-US" sz="1400" dirty="0"/>
              <a:t>纳税人应在纳税义务发生后及时开票。</a:t>
            </a:r>
            <a:r>
              <a:rPr lang="zh-CN" altLang="en-US" sz="1400" dirty="0">
                <a:solidFill>
                  <a:srgbClr val="00B050"/>
                </a:solidFill>
              </a:rPr>
              <a:t>出口行为不得开具增值税专用发票，应开具增值税普通发票</a:t>
            </a:r>
            <a:r>
              <a:rPr lang="zh-CN" altLang="en-US" sz="1400" dirty="0"/>
              <a:t>。</a:t>
            </a:r>
            <a:endParaRPr lang="zh-CN" altLang="en-US" sz="1400" dirty="0"/>
          </a:p>
          <a:p>
            <a:r>
              <a:rPr lang="zh-CN" altLang="en-US" sz="1400" dirty="0"/>
              <a:t>开票时，销售额以人民币计算。纳税人按照人民币以外的货币结算销售额的，应当折合成人民币计算，</a:t>
            </a:r>
            <a:r>
              <a:rPr lang="zh-CN" altLang="en-US" sz="1400" dirty="0">
                <a:solidFill>
                  <a:srgbClr val="00B050"/>
                </a:solidFill>
              </a:rPr>
              <a:t>折合率可以选择销售额发生的当天或者当月</a:t>
            </a:r>
            <a:r>
              <a:rPr lang="en-US" altLang="zh-CN" sz="1400" dirty="0">
                <a:solidFill>
                  <a:srgbClr val="00B050"/>
                </a:solidFill>
              </a:rPr>
              <a:t>1</a:t>
            </a:r>
            <a:r>
              <a:rPr lang="zh-CN" altLang="en-US" sz="1400" dirty="0">
                <a:solidFill>
                  <a:srgbClr val="00B050"/>
                </a:solidFill>
              </a:rPr>
              <a:t>日的人民币汇率中间价</a:t>
            </a:r>
            <a:r>
              <a:rPr lang="zh-CN" altLang="en-US" sz="1400" dirty="0"/>
              <a:t>。纳税人应当在事先确定采用何种折合率，确定后</a:t>
            </a:r>
            <a:r>
              <a:rPr lang="en-US" altLang="zh-CN" sz="1400" dirty="0"/>
              <a:t>12</a:t>
            </a:r>
            <a:r>
              <a:rPr lang="zh-CN" altLang="en-US" sz="1400" dirty="0"/>
              <a:t>个月内不得变更。</a:t>
            </a:r>
            <a:endParaRPr lang="zh-CN" altLang="en-US" sz="1400" dirty="0"/>
          </a:p>
          <a:p>
            <a:endParaRPr lang="zh-CN" altLang="en-US" sz="1400" dirty="0"/>
          </a:p>
        </p:txBody>
      </p:sp>
      <p:sp>
        <p:nvSpPr>
          <p:cNvPr id="2" name="页脚占位符 1"/>
          <p:cNvSpPr>
            <a:spLocks noGrp="1"/>
          </p:cNvSpPr>
          <p:nvPr>
            <p:ph type="ftr" sz="quarter" idx="11"/>
          </p:nvPr>
        </p:nvSpPr>
        <p:spPr/>
        <p:txBody>
          <a:bodyPr/>
          <a:p>
            <a:r>
              <a:rPr lang="zh-CN" altLang="en-US"/>
              <a:t>财税-</a:t>
            </a:r>
            <a:r>
              <a:rPr lang="zh-CN" altLang="en-US">
                <a:hlinkClick r:id="rId1" tooltip=""/>
              </a:rPr>
              <a:t>www.caishui.org</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2800" dirty="0" smtClean="0"/>
              <a:t>出口发票开具</a:t>
            </a:r>
            <a:endParaRPr lang="zh-CN" altLang="en-US" sz="2800" dirty="0"/>
          </a:p>
        </p:txBody>
      </p:sp>
      <p:sp>
        <p:nvSpPr>
          <p:cNvPr id="3" name="内容占位符 2"/>
          <p:cNvSpPr>
            <a:spLocks noGrp="1"/>
          </p:cNvSpPr>
          <p:nvPr>
            <p:ph idx="1"/>
          </p:nvPr>
        </p:nvSpPr>
        <p:spPr>
          <a:xfrm>
            <a:off x="457200" y="929470"/>
            <a:ext cx="8229600" cy="3666571"/>
          </a:xfrm>
        </p:spPr>
        <p:txBody>
          <a:bodyPr>
            <a:normAutofit/>
          </a:bodyPr>
          <a:lstStyle/>
          <a:p>
            <a:pPr>
              <a:buNone/>
            </a:pPr>
            <a:endParaRPr lang="en-US" altLang="zh-CN" sz="1400" dirty="0" smtClean="0"/>
          </a:p>
          <a:p>
            <a:r>
              <a:rPr lang="zh-CN" altLang="en-US" sz="1400" dirty="0" smtClean="0"/>
              <a:t>根据</a:t>
            </a:r>
            <a:r>
              <a:rPr lang="en-US" altLang="zh-CN" sz="1400" dirty="0" smtClean="0"/>
              <a:t>《</a:t>
            </a:r>
            <a:r>
              <a:rPr lang="zh-CN" altLang="en-US" sz="1400" dirty="0" smtClean="0"/>
              <a:t>财政部 国家税务总局关于出口货物劳务增值税和消费税政策的通知</a:t>
            </a:r>
            <a:r>
              <a:rPr lang="en-US" altLang="zh-CN" sz="1400" dirty="0" smtClean="0"/>
              <a:t>》</a:t>
            </a:r>
            <a:r>
              <a:rPr lang="zh-CN" altLang="en-US" sz="1400" dirty="0" smtClean="0"/>
              <a:t>（财税</a:t>
            </a:r>
            <a:r>
              <a:rPr lang="en-US" altLang="zh-CN" sz="1400" dirty="0" smtClean="0"/>
              <a:t>2012  39</a:t>
            </a:r>
            <a:r>
              <a:rPr lang="zh-CN" altLang="en-US" sz="1400" dirty="0" smtClean="0"/>
              <a:t>号）第四条第（一）项 ：“生产企业出口货物劳务（进料加工复出口货物除外）增值税退（免）税的计税依据，为出口货物劳务的实际离岸价（</a:t>
            </a:r>
            <a:r>
              <a:rPr lang="en-US" altLang="zh-CN" sz="1400" dirty="0" smtClean="0"/>
              <a:t>FOB</a:t>
            </a:r>
            <a:r>
              <a:rPr lang="zh-CN" altLang="en-US" sz="1400" dirty="0" smtClean="0"/>
              <a:t>）。</a:t>
            </a:r>
            <a:r>
              <a:rPr lang="zh-CN" altLang="en-US" sz="1400" dirty="0" smtClean="0">
                <a:solidFill>
                  <a:srgbClr val="00B050"/>
                </a:solidFill>
              </a:rPr>
              <a:t>实际离岸价应以出口发票上的离岸价为准，但如果出口发票不能反映实际离岸价，主管税务机关有权予以核定。</a:t>
            </a:r>
            <a:r>
              <a:rPr lang="zh-CN" altLang="en-US" sz="1400" dirty="0" smtClean="0"/>
              <a:t>”</a:t>
            </a:r>
            <a:endParaRPr lang="en-US" altLang="zh-CN" sz="1400" dirty="0" smtClean="0"/>
          </a:p>
          <a:p>
            <a:r>
              <a:rPr lang="zh-CN" altLang="en-US" sz="1400" dirty="0" smtClean="0"/>
              <a:t>如果是按照</a:t>
            </a:r>
            <a:r>
              <a:rPr lang="en-US" altLang="zh-CN" sz="1400" dirty="0" smtClean="0"/>
              <a:t>FOB</a:t>
            </a:r>
            <a:r>
              <a:rPr lang="zh-CN" altLang="en-US" sz="1400" dirty="0" smtClean="0"/>
              <a:t>价开具出口发票，则直接开具在金额栏内；如果按照</a:t>
            </a:r>
            <a:r>
              <a:rPr lang="en-US" altLang="zh-CN" sz="1400" dirty="0" smtClean="0"/>
              <a:t>CIF</a:t>
            </a:r>
            <a:r>
              <a:rPr lang="zh-CN" altLang="en-US" sz="1400" dirty="0" smtClean="0"/>
              <a:t>价开具出口发票，则需要在备注栏注明</a:t>
            </a:r>
            <a:r>
              <a:rPr lang="en-US" altLang="zh-CN" sz="1400" dirty="0" smtClean="0"/>
              <a:t>FOB</a:t>
            </a:r>
            <a:r>
              <a:rPr lang="zh-CN" altLang="en-US" sz="1400" dirty="0" smtClean="0"/>
              <a:t>价和运保费金额。</a:t>
            </a:r>
            <a:endParaRPr lang="en-US" altLang="zh-CN" sz="1400" dirty="0" smtClean="0"/>
          </a:p>
          <a:p>
            <a:pPr>
              <a:buNone/>
            </a:pPr>
            <a:endParaRPr lang="en-US" altLang="zh-CN" sz="1400" dirty="0" smtClean="0">
              <a:solidFill>
                <a:srgbClr val="FF0000"/>
              </a:solidFill>
            </a:endParaRPr>
          </a:p>
          <a:p>
            <a:pPr>
              <a:buNone/>
            </a:pPr>
            <a:r>
              <a:rPr lang="zh-CN" altLang="en-US" sz="1400" dirty="0" smtClean="0">
                <a:solidFill>
                  <a:srgbClr val="FF0000"/>
                </a:solidFill>
              </a:rPr>
              <a:t>注意：</a:t>
            </a:r>
            <a:r>
              <a:rPr lang="zh-CN" altLang="en-US" sz="1400" dirty="0" smtClean="0">
                <a:solidFill>
                  <a:schemeClr val="tx2"/>
                </a:solidFill>
              </a:rPr>
              <a:t>有的企业存在误区，认为在出口退税系统申报退税后，才在</a:t>
            </a:r>
            <a:r>
              <a:rPr lang="en-US" altLang="zh-CN" sz="1400" dirty="0" smtClean="0">
                <a:solidFill>
                  <a:schemeClr val="tx2"/>
                </a:solidFill>
              </a:rPr>
              <a:t>《</a:t>
            </a:r>
            <a:r>
              <a:rPr lang="zh-CN" altLang="en-US" sz="1400" dirty="0" smtClean="0">
                <a:solidFill>
                  <a:schemeClr val="tx2"/>
                </a:solidFill>
              </a:rPr>
              <a:t>增值税申报表</a:t>
            </a:r>
            <a:r>
              <a:rPr lang="en-US" altLang="zh-CN" sz="1400" dirty="0" smtClean="0">
                <a:solidFill>
                  <a:schemeClr val="tx2"/>
                </a:solidFill>
              </a:rPr>
              <a:t>》</a:t>
            </a:r>
            <a:r>
              <a:rPr lang="zh-CN" altLang="en-US" sz="1400" dirty="0" smtClean="0">
                <a:solidFill>
                  <a:schemeClr val="tx2"/>
                </a:solidFill>
              </a:rPr>
              <a:t>中申报出口销售额。实际上，纳税义务发生，企业正常开具出口发票后，就应该在开票的次月填写</a:t>
            </a:r>
            <a:r>
              <a:rPr lang="en-US" altLang="zh-CN" sz="1400" dirty="0" smtClean="0">
                <a:solidFill>
                  <a:schemeClr val="tx2"/>
                </a:solidFill>
              </a:rPr>
              <a:t>《</a:t>
            </a:r>
            <a:r>
              <a:rPr lang="zh-CN" altLang="en-US" sz="1400" dirty="0" smtClean="0">
                <a:solidFill>
                  <a:schemeClr val="tx2"/>
                </a:solidFill>
              </a:rPr>
              <a:t>增值税申报表</a:t>
            </a:r>
            <a:r>
              <a:rPr lang="en-US" altLang="zh-CN" sz="1400" dirty="0" smtClean="0">
                <a:solidFill>
                  <a:schemeClr val="tx2"/>
                </a:solidFill>
              </a:rPr>
              <a:t>》</a:t>
            </a:r>
            <a:r>
              <a:rPr lang="zh-CN" altLang="en-US" sz="1400" dirty="0" smtClean="0">
                <a:solidFill>
                  <a:schemeClr val="tx2"/>
                </a:solidFill>
              </a:rPr>
              <a:t>了。</a:t>
            </a:r>
            <a:endParaRPr lang="en-US" altLang="zh-CN" sz="1400" dirty="0" smtClean="0">
              <a:solidFill>
                <a:schemeClr val="tx2"/>
              </a:solidFill>
            </a:endParaRPr>
          </a:p>
          <a:p>
            <a:pPr>
              <a:buNone/>
            </a:pPr>
            <a:endParaRPr lang="en-US" altLang="zh-CN" sz="1400" dirty="0" smtClean="0"/>
          </a:p>
          <a:p>
            <a:pPr>
              <a:buNone/>
            </a:pPr>
            <a:r>
              <a:rPr lang="en-US" altLang="zh-CN" sz="1400" dirty="0" smtClean="0"/>
              <a:t>       </a:t>
            </a:r>
            <a:r>
              <a:rPr lang="zh-CN" altLang="en-US" sz="1400" dirty="0" smtClean="0"/>
              <a:t>根据</a:t>
            </a:r>
            <a:r>
              <a:rPr lang="en-US" altLang="zh-CN" sz="1400" dirty="0" smtClean="0"/>
              <a:t>《</a:t>
            </a:r>
            <a:r>
              <a:rPr lang="zh-CN" altLang="en-US" sz="1400" dirty="0" smtClean="0"/>
              <a:t>国家税务总局关于增值税发票管理若干事项的公告</a:t>
            </a:r>
            <a:r>
              <a:rPr lang="en-US" altLang="zh-CN" sz="1400" dirty="0" smtClean="0"/>
              <a:t>》</a:t>
            </a:r>
            <a:r>
              <a:rPr lang="zh-CN" altLang="en-US" sz="1400" dirty="0" smtClean="0"/>
              <a:t>（国家税务总局公告</a:t>
            </a:r>
            <a:r>
              <a:rPr lang="en-US" altLang="zh-CN" sz="1400" dirty="0" smtClean="0"/>
              <a:t>2017</a:t>
            </a:r>
            <a:r>
              <a:rPr lang="zh-CN" altLang="en-US" sz="1400" dirty="0" smtClean="0"/>
              <a:t>年第</a:t>
            </a:r>
            <a:r>
              <a:rPr lang="en-US" altLang="zh-CN" sz="1400" dirty="0" smtClean="0"/>
              <a:t>45</a:t>
            </a:r>
            <a:r>
              <a:rPr lang="zh-CN" altLang="en-US" sz="1400" dirty="0" smtClean="0"/>
              <a:t>号）：自</a:t>
            </a:r>
            <a:r>
              <a:rPr lang="en-US" altLang="zh-CN" sz="1400" dirty="0" smtClean="0"/>
              <a:t>2018</a:t>
            </a:r>
            <a:r>
              <a:rPr lang="zh-CN" altLang="en-US" sz="1400" dirty="0" smtClean="0"/>
              <a:t>年</a:t>
            </a:r>
            <a:r>
              <a:rPr lang="en-US" altLang="zh-CN" sz="1400" dirty="0" smtClean="0"/>
              <a:t>1</a:t>
            </a:r>
            <a:r>
              <a:rPr lang="zh-CN" altLang="en-US" sz="1400" dirty="0" smtClean="0"/>
              <a:t>月</a:t>
            </a:r>
            <a:r>
              <a:rPr lang="en-US" altLang="zh-CN" sz="1400" dirty="0" smtClean="0"/>
              <a:t>1</a:t>
            </a:r>
            <a:r>
              <a:rPr lang="zh-CN" altLang="en-US" sz="1400" dirty="0" smtClean="0"/>
              <a:t>日起，纳税人通过增值税发票管理新系统开具增值税发票</a:t>
            </a:r>
            <a:r>
              <a:rPr lang="en-US" altLang="zh-CN" sz="1400" dirty="0" smtClean="0"/>
              <a:t>(</a:t>
            </a:r>
            <a:r>
              <a:rPr lang="zh-CN" altLang="en-US" sz="1400" dirty="0" smtClean="0"/>
              <a:t>包括：增值税专用发票、增值税普通发票、增值税电子普通发票</a:t>
            </a:r>
            <a:r>
              <a:rPr lang="en-US" altLang="zh-CN" sz="1400" dirty="0" smtClean="0"/>
              <a:t>)</a:t>
            </a:r>
            <a:r>
              <a:rPr lang="zh-CN" altLang="en-US" sz="1400" dirty="0" smtClean="0"/>
              <a:t>时，商品和服务税收分类编码对应的简称会自动显示并打印在发票票面“货物或应税劳务、服务名称”或“项目”栏次中。</a:t>
            </a:r>
            <a:endParaRPr lang="en-US" altLang="zh-CN" sz="1400" dirty="0" smtClean="0"/>
          </a:p>
          <a:p>
            <a:pPr>
              <a:buNone/>
            </a:pPr>
            <a:endParaRPr lang="zh-CN" altLang="en-US" sz="1400" dirty="0">
              <a:solidFill>
                <a:schemeClr val="tx2"/>
              </a:solidFill>
            </a:endParaRPr>
          </a:p>
        </p:txBody>
      </p:sp>
      <p:sp>
        <p:nvSpPr>
          <p:cNvPr id="4" name="页脚占位符 3"/>
          <p:cNvSpPr>
            <a:spLocks noGrp="1"/>
          </p:cNvSpPr>
          <p:nvPr>
            <p:ph type="ftr" sz="quarter" idx="11"/>
          </p:nvPr>
        </p:nvSpPr>
        <p:spPr/>
        <p:txBody>
          <a:bodyPr/>
          <a:p>
            <a:r>
              <a:rPr lang="zh-CN" altLang="en-US"/>
              <a:t>财税-www.caishui.org</a:t>
            </a:r>
            <a:endParaRPr lang="zh-CN" altLang="en-US"/>
          </a:p>
        </p:txBody>
      </p:sp>
    </p:spTree>
  </p:cSld>
  <p:clrMapOvr>
    <a:masterClrMapping/>
  </p:clrMapOvr>
  <p:transition>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7" name="Picture 2" descr="C:\Users\Administrator\Desktop\微立体创业计划\001.pn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1191578" y="1026228"/>
            <a:ext cx="1967244" cy="1967585"/>
          </a:xfrm>
          <a:prstGeom prst="rect">
            <a:avLst/>
          </a:prstGeom>
          <a:noFill/>
          <a:effectLst/>
          <a:extLst>
            <a:ext uri="{909E8E84-426E-40DD-AFC4-6F175D3DCCD1}">
              <a14:hiddenFill xmlns:a14="http://schemas.microsoft.com/office/drawing/2010/main">
                <a:solidFill>
                  <a:srgbClr val="FFFFFF"/>
                </a:solidFill>
              </a14:hiddenFill>
            </a:ext>
          </a:extLst>
        </p:spPr>
      </p:pic>
      <p:pic>
        <p:nvPicPr>
          <p:cNvPr id="118" name="Picture 3" descr="C:\Users\Administrator\Desktop\微立体创业计划\00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94514" y="812781"/>
            <a:ext cx="2230535" cy="2230922"/>
          </a:xfrm>
          <a:prstGeom prst="rect">
            <a:avLst/>
          </a:prstGeom>
          <a:noFill/>
          <a:effectLst>
            <a:outerShdw blurRad="292100" dist="177800" dir="2460000" sx="99000" sy="99000" algn="l" rotWithShape="0">
              <a:prstClr val="black">
                <a:alpha val="39000"/>
              </a:prstClr>
            </a:outerShdw>
          </a:effectLst>
          <a:extLst>
            <a:ext uri="{909E8E84-426E-40DD-AFC4-6F175D3DCCD1}">
              <a14:hiddenFill xmlns:a14="http://schemas.microsoft.com/office/drawing/2010/main">
                <a:solidFill>
                  <a:srgbClr val="FFFFFF"/>
                </a:solidFill>
              </a14:hiddenFill>
            </a:ext>
          </a:extLst>
        </p:spPr>
      </p:pic>
      <p:sp>
        <p:nvSpPr>
          <p:cNvPr id="123" name="Rectangle 4"/>
          <p:cNvSpPr txBox="1">
            <a:spLocks noChangeArrowheads="1"/>
          </p:cNvSpPr>
          <p:nvPr/>
        </p:nvSpPr>
        <p:spPr bwMode="auto">
          <a:xfrm>
            <a:off x="1439651" y="3028127"/>
            <a:ext cx="2340260" cy="50405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71" tIns="34285" rIns="68571" bIns="34285"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anose="02010609030101010101"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r>
              <a:rPr lang="zh-CN" altLang="en-US" sz="2400" dirty="0">
                <a:solidFill>
                  <a:schemeClr val="accent2"/>
                </a:solidFill>
                <a:latin typeface="微软雅黑" panose="020B0503020204020204" pitchFamily="34" charset="-122"/>
                <a:ea typeface="微软雅黑" panose="020B0503020204020204" pitchFamily="34" charset="-122"/>
                <a:cs typeface="+mn-ea"/>
                <a:sym typeface="+mn-lt"/>
              </a:rPr>
              <a:t>出口</a:t>
            </a:r>
            <a:r>
              <a:rPr lang="zh-CN" altLang="en-US" sz="2400" dirty="0" smtClean="0">
                <a:solidFill>
                  <a:schemeClr val="accent2"/>
                </a:solidFill>
                <a:latin typeface="微软雅黑" panose="020B0503020204020204" pitchFamily="34" charset="-122"/>
                <a:ea typeface="微软雅黑" panose="020B0503020204020204" pitchFamily="34" charset="-122"/>
                <a:cs typeface="+mn-ea"/>
                <a:sym typeface="+mn-lt"/>
              </a:rPr>
              <a:t>企业退税增值税申报实务</a:t>
            </a:r>
            <a:endParaRPr lang="zh-CN" altLang="en-US" sz="2400" dirty="0">
              <a:solidFill>
                <a:schemeClr val="accent2"/>
              </a:solidFill>
              <a:latin typeface="微软雅黑" panose="020B0503020204020204" pitchFamily="34" charset="-122"/>
              <a:ea typeface="微软雅黑" panose="020B0503020204020204" pitchFamily="34" charset="-122"/>
              <a:cs typeface="+mn-ea"/>
              <a:sym typeface="+mn-lt"/>
            </a:endParaRPr>
          </a:p>
        </p:txBody>
      </p:sp>
      <p:sp>
        <p:nvSpPr>
          <p:cNvPr id="124" name="Rectangle 4"/>
          <p:cNvSpPr txBox="1">
            <a:spLocks noChangeArrowheads="1"/>
          </p:cNvSpPr>
          <p:nvPr/>
        </p:nvSpPr>
        <p:spPr bwMode="auto">
          <a:xfrm>
            <a:off x="1564828" y="3788682"/>
            <a:ext cx="2033884"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71" tIns="34285" rIns="68571" bIns="34285"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anose="02010609030101010101"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lgn="just">
              <a:lnSpc>
                <a:spcPct val="125000"/>
              </a:lnSpc>
            </a:pPr>
            <a:r>
              <a:rPr lang="en-US" altLang="zh-CN" sz="900" b="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The best preparation for tomorrow is doing your best today.</a:t>
            </a:r>
            <a:endParaRPr lang="zh-CN" altLang="en-US" sz="900" b="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endParaRPr>
          </a:p>
        </p:txBody>
      </p:sp>
      <p:grpSp>
        <p:nvGrpSpPr>
          <p:cNvPr id="2" name="组合 124"/>
          <p:cNvGrpSpPr/>
          <p:nvPr/>
        </p:nvGrpSpPr>
        <p:grpSpPr>
          <a:xfrm>
            <a:off x="6284904" y="4264732"/>
            <a:ext cx="1026023" cy="1026201"/>
            <a:chOff x="304800" y="673100"/>
            <a:chExt cx="4000500" cy="4000500"/>
          </a:xfrm>
          <a:effectLst>
            <a:outerShdw blurRad="444500" dist="254000" dir="8100000" algn="tr" rotWithShape="0">
              <a:prstClr val="black">
                <a:alpha val="50000"/>
              </a:prstClr>
            </a:outerShdw>
          </a:effectLst>
        </p:grpSpPr>
        <p:sp>
          <p:nvSpPr>
            <p:cNvPr id="126" name="同心圆 12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27" name="椭圆 126"/>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3" name="组合 127"/>
          <p:cNvGrpSpPr/>
          <p:nvPr/>
        </p:nvGrpSpPr>
        <p:grpSpPr>
          <a:xfrm>
            <a:off x="4758016" y="4606644"/>
            <a:ext cx="538351" cy="538444"/>
            <a:chOff x="304800" y="673100"/>
            <a:chExt cx="4000500" cy="4000500"/>
          </a:xfrm>
          <a:effectLst>
            <a:outerShdw blurRad="444500" dist="254000" dir="8100000" algn="tr" rotWithShape="0">
              <a:prstClr val="black">
                <a:alpha val="50000"/>
              </a:prstClr>
            </a:outerShdw>
          </a:effectLst>
        </p:grpSpPr>
        <p:sp>
          <p:nvSpPr>
            <p:cNvPr id="129" name="同心圆 12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30" name="椭圆 129"/>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4" name="组合 130"/>
          <p:cNvGrpSpPr/>
          <p:nvPr/>
        </p:nvGrpSpPr>
        <p:grpSpPr>
          <a:xfrm>
            <a:off x="5436689" y="4921761"/>
            <a:ext cx="746998" cy="747128"/>
            <a:chOff x="304800" y="673100"/>
            <a:chExt cx="4000500" cy="4000500"/>
          </a:xfrm>
          <a:effectLst>
            <a:outerShdw blurRad="444500" dist="254000" dir="8100000" algn="tr" rotWithShape="0">
              <a:prstClr val="black">
                <a:alpha val="50000"/>
              </a:prstClr>
            </a:outerShdw>
          </a:effectLst>
        </p:grpSpPr>
        <p:sp>
          <p:nvSpPr>
            <p:cNvPr id="132" name="同心圆 13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33" name="椭圆 132"/>
            <p:cNvSpPr/>
            <p:nvPr/>
          </p:nvSpPr>
          <p:spPr>
            <a:xfrm>
              <a:off x="392112" y="760412"/>
              <a:ext cx="3825874" cy="3825874"/>
            </a:xfrm>
            <a:prstGeom prst="ellipse">
              <a:avLst/>
            </a:prstGeom>
            <a:solidFill>
              <a:srgbClr val="123E61"/>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5" name="组合 133"/>
          <p:cNvGrpSpPr/>
          <p:nvPr/>
        </p:nvGrpSpPr>
        <p:grpSpPr>
          <a:xfrm>
            <a:off x="7758789" y="4731882"/>
            <a:ext cx="540868" cy="540962"/>
            <a:chOff x="304800" y="673100"/>
            <a:chExt cx="4000500" cy="4000500"/>
          </a:xfrm>
          <a:effectLst>
            <a:outerShdw blurRad="444500" dist="254000" dir="8100000" algn="tr" rotWithShape="0">
              <a:prstClr val="black">
                <a:alpha val="50000"/>
              </a:prstClr>
            </a:outerShdw>
          </a:effectLst>
        </p:grpSpPr>
        <p:sp>
          <p:nvSpPr>
            <p:cNvPr id="135" name="同心圆 13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36" name="椭圆 13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6" name="组合 136"/>
          <p:cNvGrpSpPr/>
          <p:nvPr/>
        </p:nvGrpSpPr>
        <p:grpSpPr>
          <a:xfrm>
            <a:off x="766439" y="5040489"/>
            <a:ext cx="588755" cy="588857"/>
            <a:chOff x="304800" y="673100"/>
            <a:chExt cx="4000500" cy="4000500"/>
          </a:xfrm>
          <a:effectLst>
            <a:outerShdw blurRad="444500" dist="254000" dir="8100000" algn="tr" rotWithShape="0">
              <a:prstClr val="black">
                <a:alpha val="50000"/>
              </a:prstClr>
            </a:outerShdw>
          </a:effectLst>
        </p:grpSpPr>
        <p:sp>
          <p:nvSpPr>
            <p:cNvPr id="138" name="同心圆 13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39" name="椭圆 138"/>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7" name="组合 139"/>
          <p:cNvGrpSpPr/>
          <p:nvPr/>
        </p:nvGrpSpPr>
        <p:grpSpPr>
          <a:xfrm>
            <a:off x="3962506" y="4529853"/>
            <a:ext cx="252447" cy="252491"/>
            <a:chOff x="304800" y="673100"/>
            <a:chExt cx="4000500" cy="4000500"/>
          </a:xfrm>
          <a:effectLst>
            <a:outerShdw blurRad="444500" dist="254000" dir="8100000" algn="tr" rotWithShape="0">
              <a:prstClr val="black">
                <a:alpha val="50000"/>
              </a:prstClr>
            </a:outerShdw>
          </a:effectLst>
        </p:grpSpPr>
        <p:sp>
          <p:nvSpPr>
            <p:cNvPr id="141" name="同心圆 14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42" name="椭圆 141"/>
            <p:cNvSpPr/>
            <p:nvPr/>
          </p:nvSpPr>
          <p:spPr>
            <a:xfrm>
              <a:off x="392112" y="760412"/>
              <a:ext cx="3825874" cy="3825874"/>
            </a:xfrm>
            <a:prstGeom prst="ellipse">
              <a:avLst/>
            </a:prstGeom>
            <a:solidFill>
              <a:srgbClr val="123E61"/>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8" name="组合 142"/>
          <p:cNvGrpSpPr/>
          <p:nvPr/>
        </p:nvGrpSpPr>
        <p:grpSpPr>
          <a:xfrm>
            <a:off x="3181252" y="4327052"/>
            <a:ext cx="528983" cy="529075"/>
            <a:chOff x="304800" y="673100"/>
            <a:chExt cx="4000500" cy="4000500"/>
          </a:xfrm>
          <a:effectLst>
            <a:outerShdw blurRad="444500" dist="254000" dir="8100000" algn="tr" rotWithShape="0">
              <a:prstClr val="black">
                <a:alpha val="50000"/>
              </a:prstClr>
            </a:outerShdw>
          </a:effectLst>
        </p:grpSpPr>
        <p:sp>
          <p:nvSpPr>
            <p:cNvPr id="144" name="同心圆 143"/>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45" name="椭圆 144"/>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9" name="组合 145"/>
          <p:cNvGrpSpPr/>
          <p:nvPr/>
        </p:nvGrpSpPr>
        <p:grpSpPr>
          <a:xfrm>
            <a:off x="8463984" y="3831665"/>
            <a:ext cx="1044954" cy="1045136"/>
            <a:chOff x="304800" y="673100"/>
            <a:chExt cx="4000500" cy="4000500"/>
          </a:xfrm>
          <a:effectLst>
            <a:outerShdw blurRad="444500" dist="254000" dir="8100000" algn="tr" rotWithShape="0">
              <a:prstClr val="black">
                <a:alpha val="50000"/>
              </a:prstClr>
            </a:outerShdw>
          </a:effectLst>
        </p:grpSpPr>
        <p:sp>
          <p:nvSpPr>
            <p:cNvPr id="147" name="同心圆 146"/>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48" name="椭圆 147"/>
            <p:cNvSpPr/>
            <p:nvPr/>
          </p:nvSpPr>
          <p:spPr>
            <a:xfrm>
              <a:off x="392112" y="760412"/>
              <a:ext cx="3825874" cy="3825874"/>
            </a:xfrm>
            <a:prstGeom prst="ellipse">
              <a:avLst/>
            </a:prstGeom>
            <a:solidFill>
              <a:srgbClr val="123E61"/>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10" name="组合 148"/>
          <p:cNvGrpSpPr/>
          <p:nvPr/>
        </p:nvGrpSpPr>
        <p:grpSpPr>
          <a:xfrm>
            <a:off x="4419627" y="4325144"/>
            <a:ext cx="223041" cy="223080"/>
            <a:chOff x="304800" y="673100"/>
            <a:chExt cx="4000500" cy="4000500"/>
          </a:xfrm>
          <a:effectLst>
            <a:outerShdw blurRad="444500" dist="254000" dir="8100000" algn="tr" rotWithShape="0">
              <a:prstClr val="black">
                <a:alpha val="50000"/>
              </a:prstClr>
            </a:outerShdw>
          </a:effectLst>
        </p:grpSpPr>
        <p:sp>
          <p:nvSpPr>
            <p:cNvPr id="150" name="同心圆 149"/>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51" name="椭圆 150"/>
            <p:cNvSpPr/>
            <p:nvPr/>
          </p:nvSpPr>
          <p:spPr>
            <a:xfrm>
              <a:off x="392112" y="760412"/>
              <a:ext cx="3825874" cy="3825874"/>
            </a:xfrm>
            <a:prstGeom prst="ellipse">
              <a:avLst/>
            </a:prstGeom>
            <a:solidFill>
              <a:srgbClr val="123E61"/>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11" name="组合 151"/>
          <p:cNvGrpSpPr/>
          <p:nvPr/>
        </p:nvGrpSpPr>
        <p:grpSpPr>
          <a:xfrm>
            <a:off x="1943138" y="4706145"/>
            <a:ext cx="962576" cy="962743"/>
            <a:chOff x="304800" y="673100"/>
            <a:chExt cx="4000500" cy="4000500"/>
          </a:xfrm>
          <a:effectLst>
            <a:outerShdw blurRad="444500" dist="254000" dir="8100000" algn="tr" rotWithShape="0">
              <a:prstClr val="black">
                <a:alpha val="50000"/>
              </a:prstClr>
            </a:outerShdw>
          </a:effectLst>
        </p:grpSpPr>
        <p:sp>
          <p:nvSpPr>
            <p:cNvPr id="153" name="同心圆 15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54" name="椭圆 153"/>
            <p:cNvSpPr/>
            <p:nvPr/>
          </p:nvSpPr>
          <p:spPr>
            <a:xfrm>
              <a:off x="392112" y="760412"/>
              <a:ext cx="3825873" cy="3825873"/>
            </a:xfrm>
            <a:prstGeom prst="ellipse">
              <a:avLst/>
            </a:prstGeom>
            <a:solidFill>
              <a:srgbClr val="123E61"/>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12" name="组合 154"/>
          <p:cNvGrpSpPr/>
          <p:nvPr/>
        </p:nvGrpSpPr>
        <p:grpSpPr>
          <a:xfrm>
            <a:off x="1275194" y="4606645"/>
            <a:ext cx="520102" cy="520192"/>
            <a:chOff x="304800" y="673100"/>
            <a:chExt cx="4000500" cy="4000500"/>
          </a:xfrm>
          <a:effectLst>
            <a:outerShdw blurRad="444500" dist="254000" dir="8100000" algn="tr" rotWithShape="0">
              <a:prstClr val="black">
                <a:alpha val="50000"/>
              </a:prstClr>
            </a:outerShdw>
          </a:effectLst>
        </p:grpSpPr>
        <p:sp>
          <p:nvSpPr>
            <p:cNvPr id="156" name="同心圆 15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57" name="椭圆 156"/>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13" name="组合 157"/>
          <p:cNvGrpSpPr/>
          <p:nvPr/>
        </p:nvGrpSpPr>
        <p:grpSpPr>
          <a:xfrm>
            <a:off x="291078" y="4921760"/>
            <a:ext cx="316822" cy="316877"/>
            <a:chOff x="304800" y="673100"/>
            <a:chExt cx="4000500" cy="4000500"/>
          </a:xfrm>
          <a:effectLst>
            <a:outerShdw blurRad="444500" dist="254000" dir="8100000" algn="tr" rotWithShape="0">
              <a:prstClr val="black">
                <a:alpha val="50000"/>
              </a:prstClr>
            </a:outerShdw>
          </a:effectLst>
        </p:grpSpPr>
        <p:sp>
          <p:nvSpPr>
            <p:cNvPr id="159" name="同心圆 15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60" name="椭圆 159"/>
            <p:cNvSpPr/>
            <p:nvPr/>
          </p:nvSpPr>
          <p:spPr>
            <a:xfrm>
              <a:off x="392112" y="760412"/>
              <a:ext cx="3825874" cy="3825874"/>
            </a:xfrm>
            <a:prstGeom prst="ellipse">
              <a:avLst/>
            </a:prstGeom>
            <a:solidFill>
              <a:srgbClr val="123E61"/>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14" name="组合 160"/>
          <p:cNvGrpSpPr/>
          <p:nvPr/>
        </p:nvGrpSpPr>
        <p:grpSpPr>
          <a:xfrm>
            <a:off x="117144" y="4738452"/>
            <a:ext cx="158410" cy="158438"/>
            <a:chOff x="304800" y="673100"/>
            <a:chExt cx="4000500" cy="4000500"/>
          </a:xfrm>
          <a:effectLst>
            <a:outerShdw blurRad="444500" dist="254000" dir="8100000" algn="tr" rotWithShape="0">
              <a:prstClr val="black">
                <a:alpha val="50000"/>
              </a:prstClr>
            </a:outerShdw>
          </a:effectLst>
        </p:grpSpPr>
        <p:sp>
          <p:nvSpPr>
            <p:cNvPr id="162" name="同心圆 16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63" name="椭圆 162"/>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17" name="组合 171"/>
          <p:cNvGrpSpPr/>
          <p:nvPr/>
        </p:nvGrpSpPr>
        <p:grpSpPr>
          <a:xfrm>
            <a:off x="5436689" y="3362960"/>
            <a:ext cx="143991" cy="144016"/>
            <a:chOff x="4971660" y="1569718"/>
            <a:chExt cx="144016" cy="144016"/>
          </a:xfrm>
          <a:solidFill>
            <a:schemeClr val="accent1"/>
          </a:solidFill>
        </p:grpSpPr>
        <p:sp>
          <p:nvSpPr>
            <p:cNvPr id="173" name="椭圆 172"/>
            <p:cNvSpPr/>
            <p:nvPr/>
          </p:nvSpPr>
          <p:spPr>
            <a:xfrm>
              <a:off x="4971660" y="1569718"/>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accent3">
                    <a:lumMod val="50000"/>
                  </a:schemeClr>
                </a:solidFill>
                <a:latin typeface="微软雅黑" panose="020B0503020204020204" pitchFamily="34" charset="-122"/>
                <a:ea typeface="微软雅黑" panose="020B0503020204020204" pitchFamily="34" charset="-122"/>
                <a:cs typeface="+mn-ea"/>
                <a:sym typeface="+mn-lt"/>
              </a:endParaRPr>
            </a:p>
          </p:txBody>
        </p:sp>
        <p:sp>
          <p:nvSpPr>
            <p:cNvPr id="174" name="椭圆 173"/>
            <p:cNvSpPr/>
            <p:nvPr/>
          </p:nvSpPr>
          <p:spPr>
            <a:xfrm>
              <a:off x="5005748" y="1603806"/>
              <a:ext cx="75840" cy="7584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accent3">
                    <a:lumMod val="50000"/>
                  </a:schemeClr>
                </a:solidFill>
                <a:latin typeface="微软雅黑" panose="020B0503020204020204" pitchFamily="34" charset="-122"/>
                <a:ea typeface="微软雅黑" panose="020B0503020204020204" pitchFamily="34" charset="-122"/>
                <a:cs typeface="+mn-ea"/>
                <a:sym typeface="+mn-lt"/>
              </a:endParaRPr>
            </a:p>
          </p:txBody>
        </p:sp>
      </p:grpSp>
      <p:grpSp>
        <p:nvGrpSpPr>
          <p:cNvPr id="18" name="组合 174"/>
          <p:cNvGrpSpPr/>
          <p:nvPr/>
        </p:nvGrpSpPr>
        <p:grpSpPr>
          <a:xfrm>
            <a:off x="5436688" y="3765611"/>
            <a:ext cx="143991" cy="144016"/>
            <a:chOff x="4971660" y="1569718"/>
            <a:chExt cx="144016" cy="144016"/>
          </a:xfrm>
          <a:solidFill>
            <a:schemeClr val="accent1"/>
          </a:solidFill>
        </p:grpSpPr>
        <p:sp>
          <p:nvSpPr>
            <p:cNvPr id="176" name="椭圆 175"/>
            <p:cNvSpPr/>
            <p:nvPr/>
          </p:nvSpPr>
          <p:spPr>
            <a:xfrm>
              <a:off x="4971660" y="1569718"/>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accent3">
                    <a:lumMod val="50000"/>
                  </a:schemeClr>
                </a:solidFill>
                <a:latin typeface="微软雅黑" panose="020B0503020204020204" pitchFamily="34" charset="-122"/>
                <a:ea typeface="微软雅黑" panose="020B0503020204020204" pitchFamily="34" charset="-122"/>
                <a:cs typeface="+mn-ea"/>
                <a:sym typeface="+mn-lt"/>
              </a:endParaRPr>
            </a:p>
          </p:txBody>
        </p:sp>
        <p:sp>
          <p:nvSpPr>
            <p:cNvPr id="177" name="椭圆 176"/>
            <p:cNvSpPr/>
            <p:nvPr/>
          </p:nvSpPr>
          <p:spPr>
            <a:xfrm>
              <a:off x="5005748" y="1603806"/>
              <a:ext cx="75840" cy="7584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accent3">
                    <a:lumMod val="50000"/>
                  </a:schemeClr>
                </a:solidFill>
                <a:latin typeface="微软雅黑" panose="020B0503020204020204" pitchFamily="34" charset="-122"/>
                <a:ea typeface="微软雅黑" panose="020B0503020204020204" pitchFamily="34" charset="-122"/>
                <a:cs typeface="+mn-ea"/>
                <a:sym typeface="+mn-lt"/>
              </a:endParaRPr>
            </a:p>
          </p:txBody>
        </p:sp>
      </p:grpSp>
      <p:sp>
        <p:nvSpPr>
          <p:cNvPr id="187" name="TextBox 186"/>
          <p:cNvSpPr txBox="1"/>
          <p:nvPr/>
        </p:nvSpPr>
        <p:spPr>
          <a:xfrm>
            <a:off x="5683100" y="2367338"/>
            <a:ext cx="2993508" cy="3270116"/>
          </a:xfrm>
          <a:prstGeom prst="rect">
            <a:avLst/>
          </a:prstGeom>
          <a:noFill/>
        </p:spPr>
        <p:txBody>
          <a:bodyPr wrap="square" lIns="68571" tIns="34285" rIns="68571" bIns="34285" rtlCol="0">
            <a:spAutoFit/>
          </a:bodyPr>
          <a:lstStyle/>
          <a:p>
            <a:pPr algn="l">
              <a:lnSpc>
                <a:spcPct val="200000"/>
              </a:lnSpc>
            </a:pPr>
            <a:endParaRPr lang="en-US" altLang="zh-CN" sz="1300" b="0" dirty="0">
              <a:solidFill>
                <a:schemeClr val="accent3">
                  <a:lumMod val="50000"/>
                </a:schemeClr>
              </a:solidFill>
              <a:latin typeface="微软雅黑" panose="020B0503020204020204" pitchFamily="34" charset="-122"/>
              <a:ea typeface="微软雅黑" panose="020B0503020204020204" pitchFamily="34" charset="-122"/>
              <a:cs typeface="+mn-ea"/>
              <a:sym typeface="+mn-lt"/>
            </a:endParaRPr>
          </a:p>
          <a:p>
            <a:pPr>
              <a:lnSpc>
                <a:spcPct val="200000"/>
              </a:lnSpc>
            </a:pPr>
            <a:endParaRPr lang="en-US" altLang="zh-CN" sz="1300" dirty="0" smtClean="0">
              <a:solidFill>
                <a:schemeClr val="accent3">
                  <a:lumMod val="50000"/>
                </a:schemeClr>
              </a:solidFill>
              <a:latin typeface="微软雅黑" panose="020B0503020204020204" pitchFamily="34" charset="-122"/>
              <a:ea typeface="微软雅黑" panose="020B0503020204020204" pitchFamily="34" charset="-122"/>
              <a:cs typeface="+mn-ea"/>
              <a:sym typeface="+mn-lt"/>
            </a:endParaRPr>
          </a:p>
          <a:p>
            <a:pPr>
              <a:lnSpc>
                <a:spcPct val="200000"/>
              </a:lnSpc>
            </a:pPr>
            <a:r>
              <a:rPr lang="zh-CN" altLang="en-US" sz="1300" dirty="0" smtClean="0">
                <a:solidFill>
                  <a:schemeClr val="accent3">
                    <a:lumMod val="50000"/>
                  </a:schemeClr>
                </a:solidFill>
                <a:latin typeface="微软雅黑" panose="020B0503020204020204" pitchFamily="34" charset="-122"/>
                <a:ea typeface="微软雅黑" panose="020B0503020204020204" pitchFamily="34" charset="-122"/>
                <a:cs typeface="+mn-ea"/>
                <a:sym typeface="+mn-lt"/>
              </a:rPr>
              <a:t>生产企业免抵退税的增值税申报</a:t>
            </a:r>
            <a:endParaRPr lang="en-US" altLang="zh-CN" sz="1300" dirty="0" smtClean="0">
              <a:solidFill>
                <a:schemeClr val="accent3">
                  <a:lumMod val="50000"/>
                </a:schemeClr>
              </a:solidFill>
              <a:latin typeface="微软雅黑" panose="020B0503020204020204" pitchFamily="34" charset="-122"/>
              <a:ea typeface="微软雅黑" panose="020B0503020204020204" pitchFamily="34" charset="-122"/>
              <a:cs typeface="+mn-ea"/>
              <a:sym typeface="+mn-lt"/>
            </a:endParaRPr>
          </a:p>
          <a:p>
            <a:pPr>
              <a:lnSpc>
                <a:spcPct val="200000"/>
              </a:lnSpc>
            </a:pPr>
            <a:r>
              <a:rPr lang="zh-CN" altLang="en-US" sz="1300" dirty="0" smtClean="0">
                <a:solidFill>
                  <a:schemeClr val="accent3">
                    <a:lumMod val="50000"/>
                  </a:schemeClr>
                </a:solidFill>
                <a:latin typeface="微软雅黑" panose="020B0503020204020204" pitchFamily="34" charset="-122"/>
                <a:ea typeface="微软雅黑" panose="020B0503020204020204" pitchFamily="34" charset="-122"/>
                <a:cs typeface="+mn-ea"/>
                <a:sym typeface="+mn-lt"/>
              </a:rPr>
              <a:t>外贸企业免退税的增值税申报</a:t>
            </a:r>
            <a:endParaRPr lang="en-US" altLang="zh-CN" sz="1300" dirty="0" smtClean="0">
              <a:solidFill>
                <a:schemeClr val="accent3">
                  <a:lumMod val="50000"/>
                </a:schemeClr>
              </a:solidFill>
              <a:latin typeface="微软雅黑" panose="020B0503020204020204" pitchFamily="34" charset="-122"/>
              <a:ea typeface="微软雅黑" panose="020B0503020204020204" pitchFamily="34" charset="-122"/>
              <a:cs typeface="+mn-ea"/>
              <a:sym typeface="+mn-lt"/>
            </a:endParaRPr>
          </a:p>
          <a:p>
            <a:pPr>
              <a:lnSpc>
                <a:spcPct val="200000"/>
              </a:lnSpc>
            </a:pPr>
            <a:endParaRPr lang="en-US" altLang="zh-CN" sz="1300" dirty="0" smtClean="0">
              <a:solidFill>
                <a:schemeClr val="accent3">
                  <a:lumMod val="50000"/>
                </a:schemeClr>
              </a:solidFill>
              <a:latin typeface="微软雅黑" panose="020B0503020204020204" pitchFamily="34" charset="-122"/>
              <a:ea typeface="微软雅黑" panose="020B0503020204020204" pitchFamily="34" charset="-122"/>
              <a:cs typeface="+mn-ea"/>
              <a:sym typeface="+mn-lt"/>
            </a:endParaRPr>
          </a:p>
          <a:p>
            <a:pPr>
              <a:lnSpc>
                <a:spcPct val="200000"/>
              </a:lnSpc>
            </a:pPr>
            <a:endParaRPr lang="en-US" altLang="zh-CN" sz="1300" b="0" dirty="0">
              <a:solidFill>
                <a:schemeClr val="accent3">
                  <a:lumMod val="50000"/>
                </a:schemeClr>
              </a:solidFill>
              <a:latin typeface="微软雅黑" panose="020B0503020204020204" pitchFamily="34" charset="-122"/>
              <a:ea typeface="微软雅黑" panose="020B0503020204020204" pitchFamily="34" charset="-122"/>
              <a:cs typeface="+mn-ea"/>
              <a:sym typeface="+mn-lt"/>
            </a:endParaRPr>
          </a:p>
          <a:p>
            <a:pPr>
              <a:lnSpc>
                <a:spcPct val="200000"/>
              </a:lnSpc>
            </a:pPr>
            <a:endParaRPr lang="en-US" altLang="zh-CN" sz="1300" b="0" dirty="0">
              <a:solidFill>
                <a:schemeClr val="accent3">
                  <a:lumMod val="50000"/>
                </a:schemeClr>
              </a:solidFill>
              <a:latin typeface="微软雅黑" panose="020B0503020204020204" pitchFamily="34" charset="-122"/>
              <a:ea typeface="微软雅黑" panose="020B0503020204020204" pitchFamily="34" charset="-122"/>
              <a:cs typeface="+mn-ea"/>
              <a:sym typeface="+mn-lt"/>
            </a:endParaRPr>
          </a:p>
          <a:p>
            <a:pPr>
              <a:lnSpc>
                <a:spcPct val="200000"/>
              </a:lnSpc>
            </a:pPr>
            <a:endParaRPr lang="en-US" altLang="zh-CN" sz="1300" b="0" dirty="0">
              <a:solidFill>
                <a:schemeClr val="accent3">
                  <a:lumMod val="50000"/>
                </a:schemeClr>
              </a:solidFill>
              <a:latin typeface="微软雅黑" panose="020B0503020204020204" pitchFamily="34" charset="-122"/>
              <a:ea typeface="微软雅黑" panose="020B0503020204020204" pitchFamily="34" charset="-122"/>
              <a:cs typeface="+mn-ea"/>
              <a:sym typeface="+mn-lt"/>
            </a:endParaRPr>
          </a:p>
        </p:txBody>
      </p:sp>
      <p:sp>
        <p:nvSpPr>
          <p:cNvPr id="72" name="TextBox 71"/>
          <p:cNvSpPr txBox="1"/>
          <p:nvPr/>
        </p:nvSpPr>
        <p:spPr>
          <a:xfrm>
            <a:off x="2318865" y="1443852"/>
            <a:ext cx="488939" cy="1200700"/>
          </a:xfrm>
          <a:prstGeom prst="rect">
            <a:avLst/>
          </a:prstGeom>
          <a:noFill/>
        </p:spPr>
        <p:txBody>
          <a:bodyPr wrap="square" rtlCol="0">
            <a:spAutoFit/>
          </a:bodyPr>
          <a:lstStyle/>
          <a:p>
            <a:pPr algn="ctr"/>
            <a:r>
              <a:rPr lang="en-US" altLang="zh-CN" sz="7200" b="1" dirty="0">
                <a:ln w="18415" cmpd="sng">
                  <a:solidFill>
                    <a:srgbClr val="FFFFFF"/>
                  </a:solidFill>
                  <a:prstDash val="solid"/>
                </a:ln>
                <a:solidFill>
                  <a:schemeClr val="accent1"/>
                </a:solidFill>
                <a:effectLst>
                  <a:outerShdw blurRad="63500" dir="3600000" algn="tl" rotWithShape="0">
                    <a:srgbClr val="000000">
                      <a:alpha val="70000"/>
                    </a:srgbClr>
                  </a:outerShdw>
                </a:effectLst>
                <a:latin typeface="微软雅黑" panose="020B0503020204020204" pitchFamily="34" charset="-122"/>
                <a:ea typeface="微软雅黑" panose="020B0503020204020204" pitchFamily="34" charset="-122"/>
                <a:cs typeface="+mn-ea"/>
                <a:sym typeface="+mn-lt"/>
              </a:rPr>
              <a:t>2</a:t>
            </a:r>
            <a:endParaRPr lang="zh-CN" altLang="en-US" sz="7200" b="1" dirty="0">
              <a:ln w="18415" cmpd="sng">
                <a:solidFill>
                  <a:srgbClr val="FFFFFF"/>
                </a:solidFill>
                <a:prstDash val="solid"/>
              </a:ln>
              <a:solidFill>
                <a:schemeClr val="accent1"/>
              </a:solidFill>
              <a:effectLst>
                <a:outerShdw blurRad="63500" dir="3600000" algn="tl" rotWithShape="0">
                  <a:srgbClr val="000000">
                    <a:alpha val="70000"/>
                  </a:srgbClr>
                </a:outerShdw>
              </a:effectLst>
              <a:latin typeface="微软雅黑" panose="020B0503020204020204" pitchFamily="34" charset="-122"/>
              <a:ea typeface="微软雅黑" panose="020B0503020204020204" pitchFamily="34" charset="-122"/>
              <a:cs typeface="+mn-ea"/>
              <a:sym typeface="+mn-lt"/>
            </a:endParaRPr>
          </a:p>
        </p:txBody>
      </p:sp>
      <p:sp>
        <p:nvSpPr>
          <p:cNvPr id="15" name="页脚占位符 14"/>
          <p:cNvSpPr>
            <a:spLocks noGrp="1"/>
          </p:cNvSpPr>
          <p:nvPr>
            <p:ph type="ftr" sz="quarter" idx="11"/>
          </p:nvPr>
        </p:nvSpPr>
        <p:spPr/>
        <p:txBody>
          <a:bodyPr/>
          <a:p>
            <a:r>
              <a:rPr lang="zh-CN" altLang="en-US"/>
              <a:t>财税-</a:t>
            </a:r>
            <a:r>
              <a:rPr lang="zh-CN" altLang="en-US">
                <a:hlinkClick r:id="rId3" tooltip=""/>
              </a:rPr>
              <a:t>www.caishui.org</a:t>
            </a:r>
            <a:endParaRPr lang="zh-CN" altLang="en-US"/>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17"/>
                                        </p:tgtEl>
                                        <p:attrNameLst>
                                          <p:attrName>style.visibility</p:attrName>
                                        </p:attrNameLst>
                                      </p:cBhvr>
                                      <p:to>
                                        <p:strVal val="visible"/>
                                      </p:to>
                                    </p:set>
                                    <p:anim calcmode="lin" valueType="num">
                                      <p:cBhvr>
                                        <p:cTn id="7" dur="500" fill="hold"/>
                                        <p:tgtEl>
                                          <p:spTgt spid="117"/>
                                        </p:tgtEl>
                                        <p:attrNameLst>
                                          <p:attrName>ppt_w</p:attrName>
                                        </p:attrNameLst>
                                      </p:cBhvr>
                                      <p:tavLst>
                                        <p:tav tm="0">
                                          <p:val>
                                            <p:fltVal val="0"/>
                                          </p:val>
                                        </p:tav>
                                        <p:tav tm="100000">
                                          <p:val>
                                            <p:strVal val="#ppt_w"/>
                                          </p:val>
                                        </p:tav>
                                      </p:tavLst>
                                    </p:anim>
                                    <p:anim calcmode="lin" valueType="num">
                                      <p:cBhvr>
                                        <p:cTn id="8" dur="500" fill="hold"/>
                                        <p:tgtEl>
                                          <p:spTgt spid="117"/>
                                        </p:tgtEl>
                                        <p:attrNameLst>
                                          <p:attrName>ppt_h</p:attrName>
                                        </p:attrNameLst>
                                      </p:cBhvr>
                                      <p:tavLst>
                                        <p:tav tm="0">
                                          <p:val>
                                            <p:fltVal val="0"/>
                                          </p:val>
                                        </p:tav>
                                        <p:tav tm="100000">
                                          <p:val>
                                            <p:strVal val="#ppt_h"/>
                                          </p:val>
                                        </p:tav>
                                      </p:tavLst>
                                    </p:anim>
                                    <p:animEffect transition="in" filter="fade">
                                      <p:cBhvr>
                                        <p:cTn id="9" dur="500"/>
                                        <p:tgtEl>
                                          <p:spTgt spid="117"/>
                                        </p:tgtEl>
                                      </p:cBhvr>
                                    </p:animEffect>
                                  </p:childTnLst>
                                </p:cTn>
                              </p:par>
                              <p:par>
                                <p:cTn id="10" presetID="42" presetClass="entr" presetSubtype="0" fill="hold" nodeType="withEffect">
                                  <p:stCondLst>
                                    <p:cond delay="0"/>
                                  </p:stCondLst>
                                  <p:childTnLst>
                                    <p:set>
                                      <p:cBhvr>
                                        <p:cTn id="11" dur="1" fill="hold">
                                          <p:stCondLst>
                                            <p:cond delay="0"/>
                                          </p:stCondLst>
                                        </p:cTn>
                                        <p:tgtEl>
                                          <p:spTgt spid="118"/>
                                        </p:tgtEl>
                                        <p:attrNameLst>
                                          <p:attrName>style.visibility</p:attrName>
                                        </p:attrNameLst>
                                      </p:cBhvr>
                                      <p:to>
                                        <p:strVal val="visible"/>
                                      </p:to>
                                    </p:set>
                                    <p:animEffect transition="in" filter="fade">
                                      <p:cBhvr>
                                        <p:cTn id="12" dur="500"/>
                                        <p:tgtEl>
                                          <p:spTgt spid="118"/>
                                        </p:tgtEl>
                                      </p:cBhvr>
                                    </p:animEffect>
                                    <p:anim calcmode="lin" valueType="num">
                                      <p:cBhvr>
                                        <p:cTn id="13" dur="500" fill="hold"/>
                                        <p:tgtEl>
                                          <p:spTgt spid="118"/>
                                        </p:tgtEl>
                                        <p:attrNameLst>
                                          <p:attrName>ppt_x</p:attrName>
                                        </p:attrNameLst>
                                      </p:cBhvr>
                                      <p:tavLst>
                                        <p:tav tm="0">
                                          <p:val>
                                            <p:strVal val="#ppt_x"/>
                                          </p:val>
                                        </p:tav>
                                        <p:tav tm="100000">
                                          <p:val>
                                            <p:strVal val="#ppt_x"/>
                                          </p:val>
                                        </p:tav>
                                      </p:tavLst>
                                    </p:anim>
                                    <p:anim calcmode="lin" valueType="num">
                                      <p:cBhvr>
                                        <p:cTn id="14" dur="500" fill="hold"/>
                                        <p:tgtEl>
                                          <p:spTgt spid="118"/>
                                        </p:tgtEl>
                                        <p:attrNameLst>
                                          <p:attrName>ppt_y</p:attrName>
                                        </p:attrNameLst>
                                      </p:cBhvr>
                                      <p:tavLst>
                                        <p:tav tm="0">
                                          <p:val>
                                            <p:strVal val="#ppt_y+.1"/>
                                          </p:val>
                                        </p:tav>
                                        <p:tav tm="100000">
                                          <p:val>
                                            <p:strVal val="#ppt_y"/>
                                          </p:val>
                                        </p:tav>
                                      </p:tavLst>
                                    </p:anim>
                                  </p:childTnLst>
                                </p:cTn>
                              </p:par>
                            </p:childTnLst>
                          </p:cTn>
                        </p:par>
                        <p:par>
                          <p:cTn id="15" fill="hold">
                            <p:stCondLst>
                              <p:cond delay="500"/>
                            </p:stCondLst>
                            <p:childTnLst>
                              <p:par>
                                <p:cTn id="16" presetID="31" presetClass="entr" presetSubtype="0" fill="hold" grpId="0" nodeType="afterEffect">
                                  <p:stCondLst>
                                    <p:cond delay="0"/>
                                  </p:stCondLst>
                                  <p:childTnLst>
                                    <p:set>
                                      <p:cBhvr>
                                        <p:cTn id="17" dur="1" fill="hold">
                                          <p:stCondLst>
                                            <p:cond delay="0"/>
                                          </p:stCondLst>
                                        </p:cTn>
                                        <p:tgtEl>
                                          <p:spTgt spid="72"/>
                                        </p:tgtEl>
                                        <p:attrNameLst>
                                          <p:attrName>style.visibility</p:attrName>
                                        </p:attrNameLst>
                                      </p:cBhvr>
                                      <p:to>
                                        <p:strVal val="visible"/>
                                      </p:to>
                                    </p:set>
                                    <p:anim calcmode="lin" valueType="num">
                                      <p:cBhvr>
                                        <p:cTn id="18" dur="500" fill="hold"/>
                                        <p:tgtEl>
                                          <p:spTgt spid="72"/>
                                        </p:tgtEl>
                                        <p:attrNameLst>
                                          <p:attrName>ppt_w</p:attrName>
                                        </p:attrNameLst>
                                      </p:cBhvr>
                                      <p:tavLst>
                                        <p:tav tm="0">
                                          <p:val>
                                            <p:fltVal val="0"/>
                                          </p:val>
                                        </p:tav>
                                        <p:tav tm="100000">
                                          <p:val>
                                            <p:strVal val="#ppt_w"/>
                                          </p:val>
                                        </p:tav>
                                      </p:tavLst>
                                    </p:anim>
                                    <p:anim calcmode="lin" valueType="num">
                                      <p:cBhvr>
                                        <p:cTn id="19" dur="500" fill="hold"/>
                                        <p:tgtEl>
                                          <p:spTgt spid="72"/>
                                        </p:tgtEl>
                                        <p:attrNameLst>
                                          <p:attrName>ppt_h</p:attrName>
                                        </p:attrNameLst>
                                      </p:cBhvr>
                                      <p:tavLst>
                                        <p:tav tm="0">
                                          <p:val>
                                            <p:fltVal val="0"/>
                                          </p:val>
                                        </p:tav>
                                        <p:tav tm="100000">
                                          <p:val>
                                            <p:strVal val="#ppt_h"/>
                                          </p:val>
                                        </p:tav>
                                      </p:tavLst>
                                    </p:anim>
                                    <p:anim calcmode="lin" valueType="num">
                                      <p:cBhvr>
                                        <p:cTn id="20" dur="500" fill="hold"/>
                                        <p:tgtEl>
                                          <p:spTgt spid="72"/>
                                        </p:tgtEl>
                                        <p:attrNameLst>
                                          <p:attrName>style.rotation</p:attrName>
                                        </p:attrNameLst>
                                      </p:cBhvr>
                                      <p:tavLst>
                                        <p:tav tm="0">
                                          <p:val>
                                            <p:fltVal val="90"/>
                                          </p:val>
                                        </p:tav>
                                        <p:tav tm="100000">
                                          <p:val>
                                            <p:fltVal val="0"/>
                                          </p:val>
                                        </p:tav>
                                      </p:tavLst>
                                    </p:anim>
                                    <p:animEffect transition="in" filter="fade">
                                      <p:cBhvr>
                                        <p:cTn id="21" dur="500"/>
                                        <p:tgtEl>
                                          <p:spTgt spid="72"/>
                                        </p:tgtEl>
                                      </p:cBhvr>
                                    </p:animEffect>
                                  </p:childTnLst>
                                </p:cTn>
                              </p:par>
                              <p:par>
                                <p:cTn id="22" presetID="22" presetClass="entr" presetSubtype="8" fill="hold" grpId="0" nodeType="withEffect">
                                  <p:stCondLst>
                                    <p:cond delay="400"/>
                                  </p:stCondLst>
                                  <p:childTnLst>
                                    <p:set>
                                      <p:cBhvr>
                                        <p:cTn id="23" dur="1" fill="hold">
                                          <p:stCondLst>
                                            <p:cond delay="0"/>
                                          </p:stCondLst>
                                        </p:cTn>
                                        <p:tgtEl>
                                          <p:spTgt spid="123"/>
                                        </p:tgtEl>
                                        <p:attrNameLst>
                                          <p:attrName>style.visibility</p:attrName>
                                        </p:attrNameLst>
                                      </p:cBhvr>
                                      <p:to>
                                        <p:strVal val="visible"/>
                                      </p:to>
                                    </p:set>
                                    <p:animEffect transition="in" filter="wipe(left)">
                                      <p:cBhvr>
                                        <p:cTn id="24" dur="700"/>
                                        <p:tgtEl>
                                          <p:spTgt spid="123"/>
                                        </p:tgtEl>
                                      </p:cBhvr>
                                    </p:animEffect>
                                  </p:childTnLst>
                                </p:cTn>
                              </p:par>
                              <p:par>
                                <p:cTn id="25" presetID="22" presetClass="entr" presetSubtype="8" fill="hold" grpId="0" nodeType="withEffect">
                                  <p:stCondLst>
                                    <p:cond delay="400"/>
                                  </p:stCondLst>
                                  <p:childTnLst>
                                    <p:set>
                                      <p:cBhvr>
                                        <p:cTn id="26" dur="1" fill="hold">
                                          <p:stCondLst>
                                            <p:cond delay="0"/>
                                          </p:stCondLst>
                                        </p:cTn>
                                        <p:tgtEl>
                                          <p:spTgt spid="124"/>
                                        </p:tgtEl>
                                        <p:attrNameLst>
                                          <p:attrName>style.visibility</p:attrName>
                                        </p:attrNameLst>
                                      </p:cBhvr>
                                      <p:to>
                                        <p:strVal val="visible"/>
                                      </p:to>
                                    </p:set>
                                    <p:animEffect transition="in" filter="wipe(left)">
                                      <p:cBhvr>
                                        <p:cTn id="27" dur="700"/>
                                        <p:tgtEl>
                                          <p:spTgt spid="124"/>
                                        </p:tgtEl>
                                      </p:cBhvr>
                                    </p:animEffect>
                                  </p:childTnLst>
                                </p:cTn>
                              </p:par>
                            </p:childTnLst>
                          </p:cTn>
                        </p:par>
                        <p:par>
                          <p:cTn id="28" fill="hold">
                            <p:stCondLst>
                              <p:cond delay="1000"/>
                            </p:stCondLst>
                            <p:childTnLst>
                              <p:par>
                                <p:cTn id="29" presetID="23" presetClass="entr" presetSubtype="528" fill="hold" nodeType="after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p:cTn id="31" dur="500" fill="hold"/>
                                        <p:tgtEl>
                                          <p:spTgt spid="2"/>
                                        </p:tgtEl>
                                        <p:attrNameLst>
                                          <p:attrName>ppt_w</p:attrName>
                                        </p:attrNameLst>
                                      </p:cBhvr>
                                      <p:tavLst>
                                        <p:tav tm="0">
                                          <p:val>
                                            <p:fltVal val="0"/>
                                          </p:val>
                                        </p:tav>
                                        <p:tav tm="100000">
                                          <p:val>
                                            <p:strVal val="#ppt_w"/>
                                          </p:val>
                                        </p:tav>
                                      </p:tavLst>
                                    </p:anim>
                                    <p:anim calcmode="lin" valueType="num">
                                      <p:cBhvr>
                                        <p:cTn id="32" dur="500" fill="hold"/>
                                        <p:tgtEl>
                                          <p:spTgt spid="2"/>
                                        </p:tgtEl>
                                        <p:attrNameLst>
                                          <p:attrName>ppt_h</p:attrName>
                                        </p:attrNameLst>
                                      </p:cBhvr>
                                      <p:tavLst>
                                        <p:tav tm="0">
                                          <p:val>
                                            <p:fltVal val="0"/>
                                          </p:val>
                                        </p:tav>
                                        <p:tav tm="100000">
                                          <p:val>
                                            <p:strVal val="#ppt_h"/>
                                          </p:val>
                                        </p:tav>
                                      </p:tavLst>
                                    </p:anim>
                                    <p:anim calcmode="lin" valueType="num">
                                      <p:cBhvr>
                                        <p:cTn id="33" dur="500" fill="hold"/>
                                        <p:tgtEl>
                                          <p:spTgt spid="2"/>
                                        </p:tgtEl>
                                        <p:attrNameLst>
                                          <p:attrName>ppt_x</p:attrName>
                                        </p:attrNameLst>
                                      </p:cBhvr>
                                      <p:tavLst>
                                        <p:tav tm="0">
                                          <p:val>
                                            <p:fltVal val="0.5"/>
                                          </p:val>
                                        </p:tav>
                                        <p:tav tm="100000">
                                          <p:val>
                                            <p:strVal val="#ppt_x"/>
                                          </p:val>
                                        </p:tav>
                                      </p:tavLst>
                                    </p:anim>
                                    <p:anim calcmode="lin" valueType="num">
                                      <p:cBhvr>
                                        <p:cTn id="34" dur="500" fill="hold"/>
                                        <p:tgtEl>
                                          <p:spTgt spid="2"/>
                                        </p:tgtEl>
                                        <p:attrNameLst>
                                          <p:attrName>ppt_y</p:attrName>
                                        </p:attrNameLst>
                                      </p:cBhvr>
                                      <p:tavLst>
                                        <p:tav tm="0">
                                          <p:val>
                                            <p:fltVal val="0.5"/>
                                          </p:val>
                                        </p:tav>
                                        <p:tav tm="100000">
                                          <p:val>
                                            <p:strVal val="#ppt_y"/>
                                          </p:val>
                                        </p:tav>
                                      </p:tavLst>
                                    </p:anim>
                                  </p:childTnLst>
                                </p:cTn>
                              </p:par>
                              <p:par>
                                <p:cTn id="35" presetID="23" presetClass="entr" presetSubtype="528" fill="hold" nodeType="withEffect">
                                  <p:stCondLst>
                                    <p:cond delay="300"/>
                                  </p:stCondLst>
                                  <p:childTnLst>
                                    <p:set>
                                      <p:cBhvr>
                                        <p:cTn id="36" dur="1" fill="hold">
                                          <p:stCondLst>
                                            <p:cond delay="0"/>
                                          </p:stCondLst>
                                        </p:cTn>
                                        <p:tgtEl>
                                          <p:spTgt spid="3"/>
                                        </p:tgtEl>
                                        <p:attrNameLst>
                                          <p:attrName>style.visibility</p:attrName>
                                        </p:attrNameLst>
                                      </p:cBhvr>
                                      <p:to>
                                        <p:strVal val="visible"/>
                                      </p:to>
                                    </p:set>
                                    <p:anim calcmode="lin" valueType="num">
                                      <p:cBhvr>
                                        <p:cTn id="37" dur="500" fill="hold"/>
                                        <p:tgtEl>
                                          <p:spTgt spid="3"/>
                                        </p:tgtEl>
                                        <p:attrNameLst>
                                          <p:attrName>ppt_w</p:attrName>
                                        </p:attrNameLst>
                                      </p:cBhvr>
                                      <p:tavLst>
                                        <p:tav tm="0">
                                          <p:val>
                                            <p:fltVal val="0"/>
                                          </p:val>
                                        </p:tav>
                                        <p:tav tm="100000">
                                          <p:val>
                                            <p:strVal val="#ppt_w"/>
                                          </p:val>
                                        </p:tav>
                                      </p:tavLst>
                                    </p:anim>
                                    <p:anim calcmode="lin" valueType="num">
                                      <p:cBhvr>
                                        <p:cTn id="38" dur="500" fill="hold"/>
                                        <p:tgtEl>
                                          <p:spTgt spid="3"/>
                                        </p:tgtEl>
                                        <p:attrNameLst>
                                          <p:attrName>ppt_h</p:attrName>
                                        </p:attrNameLst>
                                      </p:cBhvr>
                                      <p:tavLst>
                                        <p:tav tm="0">
                                          <p:val>
                                            <p:fltVal val="0"/>
                                          </p:val>
                                        </p:tav>
                                        <p:tav tm="100000">
                                          <p:val>
                                            <p:strVal val="#ppt_h"/>
                                          </p:val>
                                        </p:tav>
                                      </p:tavLst>
                                    </p:anim>
                                    <p:anim calcmode="lin" valueType="num">
                                      <p:cBhvr>
                                        <p:cTn id="39" dur="500" fill="hold"/>
                                        <p:tgtEl>
                                          <p:spTgt spid="3"/>
                                        </p:tgtEl>
                                        <p:attrNameLst>
                                          <p:attrName>ppt_x</p:attrName>
                                        </p:attrNameLst>
                                      </p:cBhvr>
                                      <p:tavLst>
                                        <p:tav tm="0">
                                          <p:val>
                                            <p:fltVal val="0.5"/>
                                          </p:val>
                                        </p:tav>
                                        <p:tav tm="100000">
                                          <p:val>
                                            <p:strVal val="#ppt_x"/>
                                          </p:val>
                                        </p:tav>
                                      </p:tavLst>
                                    </p:anim>
                                    <p:anim calcmode="lin" valueType="num">
                                      <p:cBhvr>
                                        <p:cTn id="40" dur="500" fill="hold"/>
                                        <p:tgtEl>
                                          <p:spTgt spid="3"/>
                                        </p:tgtEl>
                                        <p:attrNameLst>
                                          <p:attrName>ppt_y</p:attrName>
                                        </p:attrNameLst>
                                      </p:cBhvr>
                                      <p:tavLst>
                                        <p:tav tm="0">
                                          <p:val>
                                            <p:fltVal val="0.5"/>
                                          </p:val>
                                        </p:tav>
                                        <p:tav tm="100000">
                                          <p:val>
                                            <p:strVal val="#ppt_y"/>
                                          </p:val>
                                        </p:tav>
                                      </p:tavLst>
                                    </p:anim>
                                  </p:childTnLst>
                                </p:cTn>
                              </p:par>
                              <p:par>
                                <p:cTn id="41" presetID="23" presetClass="entr" presetSubtype="528" fill="hold" nodeType="withEffect">
                                  <p:stCondLst>
                                    <p:cond delay="700"/>
                                  </p:stCondLst>
                                  <p:childTnLst>
                                    <p:set>
                                      <p:cBhvr>
                                        <p:cTn id="42" dur="1" fill="hold">
                                          <p:stCondLst>
                                            <p:cond delay="0"/>
                                          </p:stCondLst>
                                        </p:cTn>
                                        <p:tgtEl>
                                          <p:spTgt spid="4"/>
                                        </p:tgtEl>
                                        <p:attrNameLst>
                                          <p:attrName>style.visibility</p:attrName>
                                        </p:attrNameLst>
                                      </p:cBhvr>
                                      <p:to>
                                        <p:strVal val="visible"/>
                                      </p:to>
                                    </p:set>
                                    <p:anim calcmode="lin" valueType="num">
                                      <p:cBhvr>
                                        <p:cTn id="43" dur="500" fill="hold"/>
                                        <p:tgtEl>
                                          <p:spTgt spid="4"/>
                                        </p:tgtEl>
                                        <p:attrNameLst>
                                          <p:attrName>ppt_w</p:attrName>
                                        </p:attrNameLst>
                                      </p:cBhvr>
                                      <p:tavLst>
                                        <p:tav tm="0">
                                          <p:val>
                                            <p:fltVal val="0"/>
                                          </p:val>
                                        </p:tav>
                                        <p:tav tm="100000">
                                          <p:val>
                                            <p:strVal val="#ppt_w"/>
                                          </p:val>
                                        </p:tav>
                                      </p:tavLst>
                                    </p:anim>
                                    <p:anim calcmode="lin" valueType="num">
                                      <p:cBhvr>
                                        <p:cTn id="44" dur="500" fill="hold"/>
                                        <p:tgtEl>
                                          <p:spTgt spid="4"/>
                                        </p:tgtEl>
                                        <p:attrNameLst>
                                          <p:attrName>ppt_h</p:attrName>
                                        </p:attrNameLst>
                                      </p:cBhvr>
                                      <p:tavLst>
                                        <p:tav tm="0">
                                          <p:val>
                                            <p:fltVal val="0"/>
                                          </p:val>
                                        </p:tav>
                                        <p:tav tm="100000">
                                          <p:val>
                                            <p:strVal val="#ppt_h"/>
                                          </p:val>
                                        </p:tav>
                                      </p:tavLst>
                                    </p:anim>
                                    <p:anim calcmode="lin" valueType="num">
                                      <p:cBhvr>
                                        <p:cTn id="45" dur="500" fill="hold"/>
                                        <p:tgtEl>
                                          <p:spTgt spid="4"/>
                                        </p:tgtEl>
                                        <p:attrNameLst>
                                          <p:attrName>ppt_x</p:attrName>
                                        </p:attrNameLst>
                                      </p:cBhvr>
                                      <p:tavLst>
                                        <p:tav tm="0">
                                          <p:val>
                                            <p:fltVal val="0.5"/>
                                          </p:val>
                                        </p:tav>
                                        <p:tav tm="100000">
                                          <p:val>
                                            <p:strVal val="#ppt_x"/>
                                          </p:val>
                                        </p:tav>
                                      </p:tavLst>
                                    </p:anim>
                                    <p:anim calcmode="lin" valueType="num">
                                      <p:cBhvr>
                                        <p:cTn id="46" dur="500" fill="hold"/>
                                        <p:tgtEl>
                                          <p:spTgt spid="4"/>
                                        </p:tgtEl>
                                        <p:attrNameLst>
                                          <p:attrName>ppt_y</p:attrName>
                                        </p:attrNameLst>
                                      </p:cBhvr>
                                      <p:tavLst>
                                        <p:tav tm="0">
                                          <p:val>
                                            <p:fltVal val="0.5"/>
                                          </p:val>
                                        </p:tav>
                                        <p:tav tm="100000">
                                          <p:val>
                                            <p:strVal val="#ppt_y"/>
                                          </p:val>
                                        </p:tav>
                                      </p:tavLst>
                                    </p:anim>
                                  </p:childTnLst>
                                </p:cTn>
                              </p:par>
                              <p:par>
                                <p:cTn id="47" presetID="23" presetClass="entr" presetSubtype="528" fill="hold" nodeType="withEffect">
                                  <p:stCondLst>
                                    <p:cond delay="300"/>
                                  </p:stCondLst>
                                  <p:childTnLst>
                                    <p:set>
                                      <p:cBhvr>
                                        <p:cTn id="48" dur="1" fill="hold">
                                          <p:stCondLst>
                                            <p:cond delay="0"/>
                                          </p:stCondLst>
                                        </p:cTn>
                                        <p:tgtEl>
                                          <p:spTgt spid="5"/>
                                        </p:tgtEl>
                                        <p:attrNameLst>
                                          <p:attrName>style.visibility</p:attrName>
                                        </p:attrNameLst>
                                      </p:cBhvr>
                                      <p:to>
                                        <p:strVal val="visible"/>
                                      </p:to>
                                    </p:set>
                                    <p:anim calcmode="lin" valueType="num">
                                      <p:cBhvr>
                                        <p:cTn id="49" dur="500" fill="hold"/>
                                        <p:tgtEl>
                                          <p:spTgt spid="5"/>
                                        </p:tgtEl>
                                        <p:attrNameLst>
                                          <p:attrName>ppt_w</p:attrName>
                                        </p:attrNameLst>
                                      </p:cBhvr>
                                      <p:tavLst>
                                        <p:tav tm="0">
                                          <p:val>
                                            <p:fltVal val="0"/>
                                          </p:val>
                                        </p:tav>
                                        <p:tav tm="100000">
                                          <p:val>
                                            <p:strVal val="#ppt_w"/>
                                          </p:val>
                                        </p:tav>
                                      </p:tavLst>
                                    </p:anim>
                                    <p:anim calcmode="lin" valueType="num">
                                      <p:cBhvr>
                                        <p:cTn id="50" dur="500" fill="hold"/>
                                        <p:tgtEl>
                                          <p:spTgt spid="5"/>
                                        </p:tgtEl>
                                        <p:attrNameLst>
                                          <p:attrName>ppt_h</p:attrName>
                                        </p:attrNameLst>
                                      </p:cBhvr>
                                      <p:tavLst>
                                        <p:tav tm="0">
                                          <p:val>
                                            <p:fltVal val="0"/>
                                          </p:val>
                                        </p:tav>
                                        <p:tav tm="100000">
                                          <p:val>
                                            <p:strVal val="#ppt_h"/>
                                          </p:val>
                                        </p:tav>
                                      </p:tavLst>
                                    </p:anim>
                                    <p:anim calcmode="lin" valueType="num">
                                      <p:cBhvr>
                                        <p:cTn id="51" dur="500" fill="hold"/>
                                        <p:tgtEl>
                                          <p:spTgt spid="5"/>
                                        </p:tgtEl>
                                        <p:attrNameLst>
                                          <p:attrName>ppt_x</p:attrName>
                                        </p:attrNameLst>
                                      </p:cBhvr>
                                      <p:tavLst>
                                        <p:tav tm="0">
                                          <p:val>
                                            <p:fltVal val="0.5"/>
                                          </p:val>
                                        </p:tav>
                                        <p:tav tm="100000">
                                          <p:val>
                                            <p:strVal val="#ppt_x"/>
                                          </p:val>
                                        </p:tav>
                                      </p:tavLst>
                                    </p:anim>
                                    <p:anim calcmode="lin" valueType="num">
                                      <p:cBhvr>
                                        <p:cTn id="52" dur="500" fill="hold"/>
                                        <p:tgtEl>
                                          <p:spTgt spid="5"/>
                                        </p:tgtEl>
                                        <p:attrNameLst>
                                          <p:attrName>ppt_y</p:attrName>
                                        </p:attrNameLst>
                                      </p:cBhvr>
                                      <p:tavLst>
                                        <p:tav tm="0">
                                          <p:val>
                                            <p:fltVal val="0.5"/>
                                          </p:val>
                                        </p:tav>
                                        <p:tav tm="100000">
                                          <p:val>
                                            <p:strVal val="#ppt_y"/>
                                          </p:val>
                                        </p:tav>
                                      </p:tavLst>
                                    </p:anim>
                                  </p:childTnLst>
                                </p:cTn>
                              </p:par>
                              <p:par>
                                <p:cTn id="53" presetID="23" presetClass="entr" presetSubtype="528" fill="hold" nodeType="withEffect">
                                  <p:stCondLst>
                                    <p:cond delay="100"/>
                                  </p:stCondLst>
                                  <p:childTnLst>
                                    <p:set>
                                      <p:cBhvr>
                                        <p:cTn id="54" dur="1" fill="hold">
                                          <p:stCondLst>
                                            <p:cond delay="0"/>
                                          </p:stCondLst>
                                        </p:cTn>
                                        <p:tgtEl>
                                          <p:spTgt spid="6"/>
                                        </p:tgtEl>
                                        <p:attrNameLst>
                                          <p:attrName>style.visibility</p:attrName>
                                        </p:attrNameLst>
                                      </p:cBhvr>
                                      <p:to>
                                        <p:strVal val="visible"/>
                                      </p:to>
                                    </p:set>
                                    <p:anim calcmode="lin" valueType="num">
                                      <p:cBhvr>
                                        <p:cTn id="55" dur="500" fill="hold"/>
                                        <p:tgtEl>
                                          <p:spTgt spid="6"/>
                                        </p:tgtEl>
                                        <p:attrNameLst>
                                          <p:attrName>ppt_w</p:attrName>
                                        </p:attrNameLst>
                                      </p:cBhvr>
                                      <p:tavLst>
                                        <p:tav tm="0">
                                          <p:val>
                                            <p:fltVal val="0"/>
                                          </p:val>
                                        </p:tav>
                                        <p:tav tm="100000">
                                          <p:val>
                                            <p:strVal val="#ppt_w"/>
                                          </p:val>
                                        </p:tav>
                                      </p:tavLst>
                                    </p:anim>
                                    <p:anim calcmode="lin" valueType="num">
                                      <p:cBhvr>
                                        <p:cTn id="56" dur="500" fill="hold"/>
                                        <p:tgtEl>
                                          <p:spTgt spid="6"/>
                                        </p:tgtEl>
                                        <p:attrNameLst>
                                          <p:attrName>ppt_h</p:attrName>
                                        </p:attrNameLst>
                                      </p:cBhvr>
                                      <p:tavLst>
                                        <p:tav tm="0">
                                          <p:val>
                                            <p:fltVal val="0"/>
                                          </p:val>
                                        </p:tav>
                                        <p:tav tm="100000">
                                          <p:val>
                                            <p:strVal val="#ppt_h"/>
                                          </p:val>
                                        </p:tav>
                                      </p:tavLst>
                                    </p:anim>
                                    <p:anim calcmode="lin" valueType="num">
                                      <p:cBhvr>
                                        <p:cTn id="57" dur="500" fill="hold"/>
                                        <p:tgtEl>
                                          <p:spTgt spid="6"/>
                                        </p:tgtEl>
                                        <p:attrNameLst>
                                          <p:attrName>ppt_x</p:attrName>
                                        </p:attrNameLst>
                                      </p:cBhvr>
                                      <p:tavLst>
                                        <p:tav tm="0">
                                          <p:val>
                                            <p:fltVal val="0.5"/>
                                          </p:val>
                                        </p:tav>
                                        <p:tav tm="100000">
                                          <p:val>
                                            <p:strVal val="#ppt_x"/>
                                          </p:val>
                                        </p:tav>
                                      </p:tavLst>
                                    </p:anim>
                                    <p:anim calcmode="lin" valueType="num">
                                      <p:cBhvr>
                                        <p:cTn id="58" dur="500" fill="hold"/>
                                        <p:tgtEl>
                                          <p:spTgt spid="6"/>
                                        </p:tgtEl>
                                        <p:attrNameLst>
                                          <p:attrName>ppt_y</p:attrName>
                                        </p:attrNameLst>
                                      </p:cBhvr>
                                      <p:tavLst>
                                        <p:tav tm="0">
                                          <p:val>
                                            <p:fltVal val="0.5"/>
                                          </p:val>
                                        </p:tav>
                                        <p:tav tm="100000">
                                          <p:val>
                                            <p:strVal val="#ppt_y"/>
                                          </p:val>
                                        </p:tav>
                                      </p:tavLst>
                                    </p:anim>
                                  </p:childTnLst>
                                </p:cTn>
                              </p:par>
                              <p:par>
                                <p:cTn id="59" presetID="23" presetClass="entr" presetSubtype="528" fill="hold" nodeType="withEffect">
                                  <p:stCondLst>
                                    <p:cond delay="600"/>
                                  </p:stCondLst>
                                  <p:childTnLst>
                                    <p:set>
                                      <p:cBhvr>
                                        <p:cTn id="60" dur="1" fill="hold">
                                          <p:stCondLst>
                                            <p:cond delay="0"/>
                                          </p:stCondLst>
                                        </p:cTn>
                                        <p:tgtEl>
                                          <p:spTgt spid="7"/>
                                        </p:tgtEl>
                                        <p:attrNameLst>
                                          <p:attrName>style.visibility</p:attrName>
                                        </p:attrNameLst>
                                      </p:cBhvr>
                                      <p:to>
                                        <p:strVal val="visible"/>
                                      </p:to>
                                    </p:set>
                                    <p:anim calcmode="lin" valueType="num">
                                      <p:cBhvr>
                                        <p:cTn id="61" dur="500" fill="hold"/>
                                        <p:tgtEl>
                                          <p:spTgt spid="7"/>
                                        </p:tgtEl>
                                        <p:attrNameLst>
                                          <p:attrName>ppt_w</p:attrName>
                                        </p:attrNameLst>
                                      </p:cBhvr>
                                      <p:tavLst>
                                        <p:tav tm="0">
                                          <p:val>
                                            <p:fltVal val="0"/>
                                          </p:val>
                                        </p:tav>
                                        <p:tav tm="100000">
                                          <p:val>
                                            <p:strVal val="#ppt_w"/>
                                          </p:val>
                                        </p:tav>
                                      </p:tavLst>
                                    </p:anim>
                                    <p:anim calcmode="lin" valueType="num">
                                      <p:cBhvr>
                                        <p:cTn id="62" dur="500" fill="hold"/>
                                        <p:tgtEl>
                                          <p:spTgt spid="7"/>
                                        </p:tgtEl>
                                        <p:attrNameLst>
                                          <p:attrName>ppt_h</p:attrName>
                                        </p:attrNameLst>
                                      </p:cBhvr>
                                      <p:tavLst>
                                        <p:tav tm="0">
                                          <p:val>
                                            <p:fltVal val="0"/>
                                          </p:val>
                                        </p:tav>
                                        <p:tav tm="100000">
                                          <p:val>
                                            <p:strVal val="#ppt_h"/>
                                          </p:val>
                                        </p:tav>
                                      </p:tavLst>
                                    </p:anim>
                                    <p:anim calcmode="lin" valueType="num">
                                      <p:cBhvr>
                                        <p:cTn id="63" dur="500" fill="hold"/>
                                        <p:tgtEl>
                                          <p:spTgt spid="7"/>
                                        </p:tgtEl>
                                        <p:attrNameLst>
                                          <p:attrName>ppt_x</p:attrName>
                                        </p:attrNameLst>
                                      </p:cBhvr>
                                      <p:tavLst>
                                        <p:tav tm="0">
                                          <p:val>
                                            <p:fltVal val="0.5"/>
                                          </p:val>
                                        </p:tav>
                                        <p:tav tm="100000">
                                          <p:val>
                                            <p:strVal val="#ppt_x"/>
                                          </p:val>
                                        </p:tav>
                                      </p:tavLst>
                                    </p:anim>
                                    <p:anim calcmode="lin" valueType="num">
                                      <p:cBhvr>
                                        <p:cTn id="64" dur="500" fill="hold"/>
                                        <p:tgtEl>
                                          <p:spTgt spid="7"/>
                                        </p:tgtEl>
                                        <p:attrNameLst>
                                          <p:attrName>ppt_y</p:attrName>
                                        </p:attrNameLst>
                                      </p:cBhvr>
                                      <p:tavLst>
                                        <p:tav tm="0">
                                          <p:val>
                                            <p:fltVal val="0.5"/>
                                          </p:val>
                                        </p:tav>
                                        <p:tav tm="100000">
                                          <p:val>
                                            <p:strVal val="#ppt_y"/>
                                          </p:val>
                                        </p:tav>
                                      </p:tavLst>
                                    </p:anim>
                                  </p:childTnLst>
                                </p:cTn>
                              </p:par>
                              <p:par>
                                <p:cTn id="65" presetID="23" presetClass="entr" presetSubtype="528" fill="hold" nodeType="withEffect">
                                  <p:stCondLst>
                                    <p:cond delay="300"/>
                                  </p:stCondLst>
                                  <p:childTnLst>
                                    <p:set>
                                      <p:cBhvr>
                                        <p:cTn id="66" dur="1" fill="hold">
                                          <p:stCondLst>
                                            <p:cond delay="0"/>
                                          </p:stCondLst>
                                        </p:cTn>
                                        <p:tgtEl>
                                          <p:spTgt spid="8"/>
                                        </p:tgtEl>
                                        <p:attrNameLst>
                                          <p:attrName>style.visibility</p:attrName>
                                        </p:attrNameLst>
                                      </p:cBhvr>
                                      <p:to>
                                        <p:strVal val="visible"/>
                                      </p:to>
                                    </p:set>
                                    <p:anim calcmode="lin" valueType="num">
                                      <p:cBhvr>
                                        <p:cTn id="67" dur="500" fill="hold"/>
                                        <p:tgtEl>
                                          <p:spTgt spid="8"/>
                                        </p:tgtEl>
                                        <p:attrNameLst>
                                          <p:attrName>ppt_w</p:attrName>
                                        </p:attrNameLst>
                                      </p:cBhvr>
                                      <p:tavLst>
                                        <p:tav tm="0">
                                          <p:val>
                                            <p:fltVal val="0"/>
                                          </p:val>
                                        </p:tav>
                                        <p:tav tm="100000">
                                          <p:val>
                                            <p:strVal val="#ppt_w"/>
                                          </p:val>
                                        </p:tav>
                                      </p:tavLst>
                                    </p:anim>
                                    <p:anim calcmode="lin" valueType="num">
                                      <p:cBhvr>
                                        <p:cTn id="68" dur="500" fill="hold"/>
                                        <p:tgtEl>
                                          <p:spTgt spid="8"/>
                                        </p:tgtEl>
                                        <p:attrNameLst>
                                          <p:attrName>ppt_h</p:attrName>
                                        </p:attrNameLst>
                                      </p:cBhvr>
                                      <p:tavLst>
                                        <p:tav tm="0">
                                          <p:val>
                                            <p:fltVal val="0"/>
                                          </p:val>
                                        </p:tav>
                                        <p:tav tm="100000">
                                          <p:val>
                                            <p:strVal val="#ppt_h"/>
                                          </p:val>
                                        </p:tav>
                                      </p:tavLst>
                                    </p:anim>
                                    <p:anim calcmode="lin" valueType="num">
                                      <p:cBhvr>
                                        <p:cTn id="69" dur="500" fill="hold"/>
                                        <p:tgtEl>
                                          <p:spTgt spid="8"/>
                                        </p:tgtEl>
                                        <p:attrNameLst>
                                          <p:attrName>ppt_x</p:attrName>
                                        </p:attrNameLst>
                                      </p:cBhvr>
                                      <p:tavLst>
                                        <p:tav tm="0">
                                          <p:val>
                                            <p:fltVal val="0.5"/>
                                          </p:val>
                                        </p:tav>
                                        <p:tav tm="100000">
                                          <p:val>
                                            <p:strVal val="#ppt_x"/>
                                          </p:val>
                                        </p:tav>
                                      </p:tavLst>
                                    </p:anim>
                                    <p:anim calcmode="lin" valueType="num">
                                      <p:cBhvr>
                                        <p:cTn id="70" dur="500" fill="hold"/>
                                        <p:tgtEl>
                                          <p:spTgt spid="8"/>
                                        </p:tgtEl>
                                        <p:attrNameLst>
                                          <p:attrName>ppt_y</p:attrName>
                                        </p:attrNameLst>
                                      </p:cBhvr>
                                      <p:tavLst>
                                        <p:tav tm="0">
                                          <p:val>
                                            <p:fltVal val="0.5"/>
                                          </p:val>
                                        </p:tav>
                                        <p:tav tm="100000">
                                          <p:val>
                                            <p:strVal val="#ppt_y"/>
                                          </p:val>
                                        </p:tav>
                                      </p:tavLst>
                                    </p:anim>
                                  </p:childTnLst>
                                </p:cTn>
                              </p:par>
                              <p:par>
                                <p:cTn id="71" presetID="23" presetClass="entr" presetSubtype="528" fill="hold" nodeType="withEffect">
                                  <p:stCondLst>
                                    <p:cond delay="300"/>
                                  </p:stCondLst>
                                  <p:childTnLst>
                                    <p:set>
                                      <p:cBhvr>
                                        <p:cTn id="72" dur="1" fill="hold">
                                          <p:stCondLst>
                                            <p:cond delay="0"/>
                                          </p:stCondLst>
                                        </p:cTn>
                                        <p:tgtEl>
                                          <p:spTgt spid="9"/>
                                        </p:tgtEl>
                                        <p:attrNameLst>
                                          <p:attrName>style.visibility</p:attrName>
                                        </p:attrNameLst>
                                      </p:cBhvr>
                                      <p:to>
                                        <p:strVal val="visible"/>
                                      </p:to>
                                    </p:set>
                                    <p:anim calcmode="lin" valueType="num">
                                      <p:cBhvr>
                                        <p:cTn id="73" dur="500" fill="hold"/>
                                        <p:tgtEl>
                                          <p:spTgt spid="9"/>
                                        </p:tgtEl>
                                        <p:attrNameLst>
                                          <p:attrName>ppt_w</p:attrName>
                                        </p:attrNameLst>
                                      </p:cBhvr>
                                      <p:tavLst>
                                        <p:tav tm="0">
                                          <p:val>
                                            <p:fltVal val="0"/>
                                          </p:val>
                                        </p:tav>
                                        <p:tav tm="100000">
                                          <p:val>
                                            <p:strVal val="#ppt_w"/>
                                          </p:val>
                                        </p:tav>
                                      </p:tavLst>
                                    </p:anim>
                                    <p:anim calcmode="lin" valueType="num">
                                      <p:cBhvr>
                                        <p:cTn id="74" dur="500" fill="hold"/>
                                        <p:tgtEl>
                                          <p:spTgt spid="9"/>
                                        </p:tgtEl>
                                        <p:attrNameLst>
                                          <p:attrName>ppt_h</p:attrName>
                                        </p:attrNameLst>
                                      </p:cBhvr>
                                      <p:tavLst>
                                        <p:tav tm="0">
                                          <p:val>
                                            <p:fltVal val="0"/>
                                          </p:val>
                                        </p:tav>
                                        <p:tav tm="100000">
                                          <p:val>
                                            <p:strVal val="#ppt_h"/>
                                          </p:val>
                                        </p:tav>
                                      </p:tavLst>
                                    </p:anim>
                                    <p:anim calcmode="lin" valueType="num">
                                      <p:cBhvr>
                                        <p:cTn id="75" dur="500" fill="hold"/>
                                        <p:tgtEl>
                                          <p:spTgt spid="9"/>
                                        </p:tgtEl>
                                        <p:attrNameLst>
                                          <p:attrName>ppt_x</p:attrName>
                                        </p:attrNameLst>
                                      </p:cBhvr>
                                      <p:tavLst>
                                        <p:tav tm="0">
                                          <p:val>
                                            <p:fltVal val="0.5"/>
                                          </p:val>
                                        </p:tav>
                                        <p:tav tm="100000">
                                          <p:val>
                                            <p:strVal val="#ppt_x"/>
                                          </p:val>
                                        </p:tav>
                                      </p:tavLst>
                                    </p:anim>
                                    <p:anim calcmode="lin" valueType="num">
                                      <p:cBhvr>
                                        <p:cTn id="76" dur="500" fill="hold"/>
                                        <p:tgtEl>
                                          <p:spTgt spid="9"/>
                                        </p:tgtEl>
                                        <p:attrNameLst>
                                          <p:attrName>ppt_y</p:attrName>
                                        </p:attrNameLst>
                                      </p:cBhvr>
                                      <p:tavLst>
                                        <p:tav tm="0">
                                          <p:val>
                                            <p:fltVal val="0.5"/>
                                          </p:val>
                                        </p:tav>
                                        <p:tav tm="100000">
                                          <p:val>
                                            <p:strVal val="#ppt_y"/>
                                          </p:val>
                                        </p:tav>
                                      </p:tavLst>
                                    </p:anim>
                                  </p:childTnLst>
                                </p:cTn>
                              </p:par>
                              <p:par>
                                <p:cTn id="77" presetID="23" presetClass="entr" presetSubtype="528" fill="hold" nodeType="withEffect">
                                  <p:stCondLst>
                                    <p:cond delay="600"/>
                                  </p:stCondLst>
                                  <p:childTnLst>
                                    <p:set>
                                      <p:cBhvr>
                                        <p:cTn id="78" dur="1" fill="hold">
                                          <p:stCondLst>
                                            <p:cond delay="0"/>
                                          </p:stCondLst>
                                        </p:cTn>
                                        <p:tgtEl>
                                          <p:spTgt spid="10"/>
                                        </p:tgtEl>
                                        <p:attrNameLst>
                                          <p:attrName>style.visibility</p:attrName>
                                        </p:attrNameLst>
                                      </p:cBhvr>
                                      <p:to>
                                        <p:strVal val="visible"/>
                                      </p:to>
                                    </p:set>
                                    <p:anim calcmode="lin" valueType="num">
                                      <p:cBhvr>
                                        <p:cTn id="79" dur="500" fill="hold"/>
                                        <p:tgtEl>
                                          <p:spTgt spid="10"/>
                                        </p:tgtEl>
                                        <p:attrNameLst>
                                          <p:attrName>ppt_w</p:attrName>
                                        </p:attrNameLst>
                                      </p:cBhvr>
                                      <p:tavLst>
                                        <p:tav tm="0">
                                          <p:val>
                                            <p:fltVal val="0"/>
                                          </p:val>
                                        </p:tav>
                                        <p:tav tm="100000">
                                          <p:val>
                                            <p:strVal val="#ppt_w"/>
                                          </p:val>
                                        </p:tav>
                                      </p:tavLst>
                                    </p:anim>
                                    <p:anim calcmode="lin" valueType="num">
                                      <p:cBhvr>
                                        <p:cTn id="80" dur="500" fill="hold"/>
                                        <p:tgtEl>
                                          <p:spTgt spid="10"/>
                                        </p:tgtEl>
                                        <p:attrNameLst>
                                          <p:attrName>ppt_h</p:attrName>
                                        </p:attrNameLst>
                                      </p:cBhvr>
                                      <p:tavLst>
                                        <p:tav tm="0">
                                          <p:val>
                                            <p:fltVal val="0"/>
                                          </p:val>
                                        </p:tav>
                                        <p:tav tm="100000">
                                          <p:val>
                                            <p:strVal val="#ppt_h"/>
                                          </p:val>
                                        </p:tav>
                                      </p:tavLst>
                                    </p:anim>
                                    <p:anim calcmode="lin" valueType="num">
                                      <p:cBhvr>
                                        <p:cTn id="81" dur="500" fill="hold"/>
                                        <p:tgtEl>
                                          <p:spTgt spid="10"/>
                                        </p:tgtEl>
                                        <p:attrNameLst>
                                          <p:attrName>ppt_x</p:attrName>
                                        </p:attrNameLst>
                                      </p:cBhvr>
                                      <p:tavLst>
                                        <p:tav tm="0">
                                          <p:val>
                                            <p:fltVal val="0.5"/>
                                          </p:val>
                                        </p:tav>
                                        <p:tav tm="100000">
                                          <p:val>
                                            <p:strVal val="#ppt_x"/>
                                          </p:val>
                                        </p:tav>
                                      </p:tavLst>
                                    </p:anim>
                                    <p:anim calcmode="lin" valueType="num">
                                      <p:cBhvr>
                                        <p:cTn id="82" dur="500" fill="hold"/>
                                        <p:tgtEl>
                                          <p:spTgt spid="10"/>
                                        </p:tgtEl>
                                        <p:attrNameLst>
                                          <p:attrName>ppt_y</p:attrName>
                                        </p:attrNameLst>
                                      </p:cBhvr>
                                      <p:tavLst>
                                        <p:tav tm="0">
                                          <p:val>
                                            <p:fltVal val="0.5"/>
                                          </p:val>
                                        </p:tav>
                                        <p:tav tm="100000">
                                          <p:val>
                                            <p:strVal val="#ppt_y"/>
                                          </p:val>
                                        </p:tav>
                                      </p:tavLst>
                                    </p:anim>
                                  </p:childTnLst>
                                </p:cTn>
                              </p:par>
                              <p:par>
                                <p:cTn id="83" presetID="23" presetClass="entr" presetSubtype="528" fill="hold" nodeType="withEffect">
                                  <p:stCondLst>
                                    <p:cond delay="600"/>
                                  </p:stCondLst>
                                  <p:childTnLst>
                                    <p:set>
                                      <p:cBhvr>
                                        <p:cTn id="84" dur="1" fill="hold">
                                          <p:stCondLst>
                                            <p:cond delay="0"/>
                                          </p:stCondLst>
                                        </p:cTn>
                                        <p:tgtEl>
                                          <p:spTgt spid="11"/>
                                        </p:tgtEl>
                                        <p:attrNameLst>
                                          <p:attrName>style.visibility</p:attrName>
                                        </p:attrNameLst>
                                      </p:cBhvr>
                                      <p:to>
                                        <p:strVal val="visible"/>
                                      </p:to>
                                    </p:set>
                                    <p:anim calcmode="lin" valueType="num">
                                      <p:cBhvr>
                                        <p:cTn id="85" dur="500" fill="hold"/>
                                        <p:tgtEl>
                                          <p:spTgt spid="11"/>
                                        </p:tgtEl>
                                        <p:attrNameLst>
                                          <p:attrName>ppt_w</p:attrName>
                                        </p:attrNameLst>
                                      </p:cBhvr>
                                      <p:tavLst>
                                        <p:tav tm="0">
                                          <p:val>
                                            <p:fltVal val="0"/>
                                          </p:val>
                                        </p:tav>
                                        <p:tav tm="100000">
                                          <p:val>
                                            <p:strVal val="#ppt_w"/>
                                          </p:val>
                                        </p:tav>
                                      </p:tavLst>
                                    </p:anim>
                                    <p:anim calcmode="lin" valueType="num">
                                      <p:cBhvr>
                                        <p:cTn id="86" dur="500" fill="hold"/>
                                        <p:tgtEl>
                                          <p:spTgt spid="11"/>
                                        </p:tgtEl>
                                        <p:attrNameLst>
                                          <p:attrName>ppt_h</p:attrName>
                                        </p:attrNameLst>
                                      </p:cBhvr>
                                      <p:tavLst>
                                        <p:tav tm="0">
                                          <p:val>
                                            <p:fltVal val="0"/>
                                          </p:val>
                                        </p:tav>
                                        <p:tav tm="100000">
                                          <p:val>
                                            <p:strVal val="#ppt_h"/>
                                          </p:val>
                                        </p:tav>
                                      </p:tavLst>
                                    </p:anim>
                                    <p:anim calcmode="lin" valueType="num">
                                      <p:cBhvr>
                                        <p:cTn id="87" dur="500" fill="hold"/>
                                        <p:tgtEl>
                                          <p:spTgt spid="11"/>
                                        </p:tgtEl>
                                        <p:attrNameLst>
                                          <p:attrName>ppt_x</p:attrName>
                                        </p:attrNameLst>
                                      </p:cBhvr>
                                      <p:tavLst>
                                        <p:tav tm="0">
                                          <p:val>
                                            <p:fltVal val="0.5"/>
                                          </p:val>
                                        </p:tav>
                                        <p:tav tm="100000">
                                          <p:val>
                                            <p:strVal val="#ppt_x"/>
                                          </p:val>
                                        </p:tav>
                                      </p:tavLst>
                                    </p:anim>
                                    <p:anim calcmode="lin" valueType="num">
                                      <p:cBhvr>
                                        <p:cTn id="88" dur="500" fill="hold"/>
                                        <p:tgtEl>
                                          <p:spTgt spid="11"/>
                                        </p:tgtEl>
                                        <p:attrNameLst>
                                          <p:attrName>ppt_y</p:attrName>
                                        </p:attrNameLst>
                                      </p:cBhvr>
                                      <p:tavLst>
                                        <p:tav tm="0">
                                          <p:val>
                                            <p:fltVal val="0.5"/>
                                          </p:val>
                                        </p:tav>
                                        <p:tav tm="100000">
                                          <p:val>
                                            <p:strVal val="#ppt_y"/>
                                          </p:val>
                                        </p:tav>
                                      </p:tavLst>
                                    </p:anim>
                                  </p:childTnLst>
                                </p:cTn>
                              </p:par>
                              <p:par>
                                <p:cTn id="89" presetID="23" presetClass="entr" presetSubtype="528" fill="hold" nodeType="withEffect">
                                  <p:stCondLst>
                                    <p:cond delay="300"/>
                                  </p:stCondLst>
                                  <p:childTnLst>
                                    <p:set>
                                      <p:cBhvr>
                                        <p:cTn id="90" dur="1" fill="hold">
                                          <p:stCondLst>
                                            <p:cond delay="0"/>
                                          </p:stCondLst>
                                        </p:cTn>
                                        <p:tgtEl>
                                          <p:spTgt spid="12"/>
                                        </p:tgtEl>
                                        <p:attrNameLst>
                                          <p:attrName>style.visibility</p:attrName>
                                        </p:attrNameLst>
                                      </p:cBhvr>
                                      <p:to>
                                        <p:strVal val="visible"/>
                                      </p:to>
                                    </p:set>
                                    <p:anim calcmode="lin" valueType="num">
                                      <p:cBhvr>
                                        <p:cTn id="91" dur="500" fill="hold"/>
                                        <p:tgtEl>
                                          <p:spTgt spid="12"/>
                                        </p:tgtEl>
                                        <p:attrNameLst>
                                          <p:attrName>ppt_w</p:attrName>
                                        </p:attrNameLst>
                                      </p:cBhvr>
                                      <p:tavLst>
                                        <p:tav tm="0">
                                          <p:val>
                                            <p:fltVal val="0"/>
                                          </p:val>
                                        </p:tav>
                                        <p:tav tm="100000">
                                          <p:val>
                                            <p:strVal val="#ppt_w"/>
                                          </p:val>
                                        </p:tav>
                                      </p:tavLst>
                                    </p:anim>
                                    <p:anim calcmode="lin" valueType="num">
                                      <p:cBhvr>
                                        <p:cTn id="92" dur="500" fill="hold"/>
                                        <p:tgtEl>
                                          <p:spTgt spid="12"/>
                                        </p:tgtEl>
                                        <p:attrNameLst>
                                          <p:attrName>ppt_h</p:attrName>
                                        </p:attrNameLst>
                                      </p:cBhvr>
                                      <p:tavLst>
                                        <p:tav tm="0">
                                          <p:val>
                                            <p:fltVal val="0"/>
                                          </p:val>
                                        </p:tav>
                                        <p:tav tm="100000">
                                          <p:val>
                                            <p:strVal val="#ppt_h"/>
                                          </p:val>
                                        </p:tav>
                                      </p:tavLst>
                                    </p:anim>
                                    <p:anim calcmode="lin" valueType="num">
                                      <p:cBhvr>
                                        <p:cTn id="93" dur="500" fill="hold"/>
                                        <p:tgtEl>
                                          <p:spTgt spid="12"/>
                                        </p:tgtEl>
                                        <p:attrNameLst>
                                          <p:attrName>ppt_x</p:attrName>
                                        </p:attrNameLst>
                                      </p:cBhvr>
                                      <p:tavLst>
                                        <p:tav tm="0">
                                          <p:val>
                                            <p:fltVal val="0.5"/>
                                          </p:val>
                                        </p:tav>
                                        <p:tav tm="100000">
                                          <p:val>
                                            <p:strVal val="#ppt_x"/>
                                          </p:val>
                                        </p:tav>
                                      </p:tavLst>
                                    </p:anim>
                                    <p:anim calcmode="lin" valueType="num">
                                      <p:cBhvr>
                                        <p:cTn id="94" dur="500" fill="hold"/>
                                        <p:tgtEl>
                                          <p:spTgt spid="12"/>
                                        </p:tgtEl>
                                        <p:attrNameLst>
                                          <p:attrName>ppt_y</p:attrName>
                                        </p:attrNameLst>
                                      </p:cBhvr>
                                      <p:tavLst>
                                        <p:tav tm="0">
                                          <p:val>
                                            <p:fltVal val="0.5"/>
                                          </p:val>
                                        </p:tav>
                                        <p:tav tm="100000">
                                          <p:val>
                                            <p:strVal val="#ppt_y"/>
                                          </p:val>
                                        </p:tav>
                                      </p:tavLst>
                                    </p:anim>
                                  </p:childTnLst>
                                </p:cTn>
                              </p:par>
                              <p:par>
                                <p:cTn id="95" presetID="23" presetClass="entr" presetSubtype="528" fill="hold" nodeType="withEffect">
                                  <p:stCondLst>
                                    <p:cond delay="600"/>
                                  </p:stCondLst>
                                  <p:childTnLst>
                                    <p:set>
                                      <p:cBhvr>
                                        <p:cTn id="96" dur="1" fill="hold">
                                          <p:stCondLst>
                                            <p:cond delay="0"/>
                                          </p:stCondLst>
                                        </p:cTn>
                                        <p:tgtEl>
                                          <p:spTgt spid="13"/>
                                        </p:tgtEl>
                                        <p:attrNameLst>
                                          <p:attrName>style.visibility</p:attrName>
                                        </p:attrNameLst>
                                      </p:cBhvr>
                                      <p:to>
                                        <p:strVal val="visible"/>
                                      </p:to>
                                    </p:set>
                                    <p:anim calcmode="lin" valueType="num">
                                      <p:cBhvr>
                                        <p:cTn id="97" dur="500" fill="hold"/>
                                        <p:tgtEl>
                                          <p:spTgt spid="13"/>
                                        </p:tgtEl>
                                        <p:attrNameLst>
                                          <p:attrName>ppt_w</p:attrName>
                                        </p:attrNameLst>
                                      </p:cBhvr>
                                      <p:tavLst>
                                        <p:tav tm="0">
                                          <p:val>
                                            <p:fltVal val="0"/>
                                          </p:val>
                                        </p:tav>
                                        <p:tav tm="100000">
                                          <p:val>
                                            <p:strVal val="#ppt_w"/>
                                          </p:val>
                                        </p:tav>
                                      </p:tavLst>
                                    </p:anim>
                                    <p:anim calcmode="lin" valueType="num">
                                      <p:cBhvr>
                                        <p:cTn id="98" dur="500" fill="hold"/>
                                        <p:tgtEl>
                                          <p:spTgt spid="13"/>
                                        </p:tgtEl>
                                        <p:attrNameLst>
                                          <p:attrName>ppt_h</p:attrName>
                                        </p:attrNameLst>
                                      </p:cBhvr>
                                      <p:tavLst>
                                        <p:tav tm="0">
                                          <p:val>
                                            <p:fltVal val="0"/>
                                          </p:val>
                                        </p:tav>
                                        <p:tav tm="100000">
                                          <p:val>
                                            <p:strVal val="#ppt_h"/>
                                          </p:val>
                                        </p:tav>
                                      </p:tavLst>
                                    </p:anim>
                                    <p:anim calcmode="lin" valueType="num">
                                      <p:cBhvr>
                                        <p:cTn id="99" dur="500" fill="hold"/>
                                        <p:tgtEl>
                                          <p:spTgt spid="13"/>
                                        </p:tgtEl>
                                        <p:attrNameLst>
                                          <p:attrName>ppt_x</p:attrName>
                                        </p:attrNameLst>
                                      </p:cBhvr>
                                      <p:tavLst>
                                        <p:tav tm="0">
                                          <p:val>
                                            <p:fltVal val="0.5"/>
                                          </p:val>
                                        </p:tav>
                                        <p:tav tm="100000">
                                          <p:val>
                                            <p:strVal val="#ppt_x"/>
                                          </p:val>
                                        </p:tav>
                                      </p:tavLst>
                                    </p:anim>
                                    <p:anim calcmode="lin" valueType="num">
                                      <p:cBhvr>
                                        <p:cTn id="100" dur="500" fill="hold"/>
                                        <p:tgtEl>
                                          <p:spTgt spid="13"/>
                                        </p:tgtEl>
                                        <p:attrNameLst>
                                          <p:attrName>ppt_y</p:attrName>
                                        </p:attrNameLst>
                                      </p:cBhvr>
                                      <p:tavLst>
                                        <p:tav tm="0">
                                          <p:val>
                                            <p:fltVal val="0.5"/>
                                          </p:val>
                                        </p:tav>
                                        <p:tav tm="100000">
                                          <p:val>
                                            <p:strVal val="#ppt_y"/>
                                          </p:val>
                                        </p:tav>
                                      </p:tavLst>
                                    </p:anim>
                                  </p:childTnLst>
                                </p:cTn>
                              </p:par>
                              <p:par>
                                <p:cTn id="101" presetID="23" presetClass="entr" presetSubtype="528" fill="hold" nodeType="withEffect">
                                  <p:stCondLst>
                                    <p:cond delay="600"/>
                                  </p:stCondLst>
                                  <p:childTnLst>
                                    <p:set>
                                      <p:cBhvr>
                                        <p:cTn id="102" dur="1" fill="hold">
                                          <p:stCondLst>
                                            <p:cond delay="0"/>
                                          </p:stCondLst>
                                        </p:cTn>
                                        <p:tgtEl>
                                          <p:spTgt spid="14"/>
                                        </p:tgtEl>
                                        <p:attrNameLst>
                                          <p:attrName>style.visibility</p:attrName>
                                        </p:attrNameLst>
                                      </p:cBhvr>
                                      <p:to>
                                        <p:strVal val="visible"/>
                                      </p:to>
                                    </p:set>
                                    <p:anim calcmode="lin" valueType="num">
                                      <p:cBhvr>
                                        <p:cTn id="103" dur="500" fill="hold"/>
                                        <p:tgtEl>
                                          <p:spTgt spid="14"/>
                                        </p:tgtEl>
                                        <p:attrNameLst>
                                          <p:attrName>ppt_w</p:attrName>
                                        </p:attrNameLst>
                                      </p:cBhvr>
                                      <p:tavLst>
                                        <p:tav tm="0">
                                          <p:val>
                                            <p:fltVal val="0"/>
                                          </p:val>
                                        </p:tav>
                                        <p:tav tm="100000">
                                          <p:val>
                                            <p:strVal val="#ppt_w"/>
                                          </p:val>
                                        </p:tav>
                                      </p:tavLst>
                                    </p:anim>
                                    <p:anim calcmode="lin" valueType="num">
                                      <p:cBhvr>
                                        <p:cTn id="104" dur="500" fill="hold"/>
                                        <p:tgtEl>
                                          <p:spTgt spid="14"/>
                                        </p:tgtEl>
                                        <p:attrNameLst>
                                          <p:attrName>ppt_h</p:attrName>
                                        </p:attrNameLst>
                                      </p:cBhvr>
                                      <p:tavLst>
                                        <p:tav tm="0">
                                          <p:val>
                                            <p:fltVal val="0"/>
                                          </p:val>
                                        </p:tav>
                                        <p:tav tm="100000">
                                          <p:val>
                                            <p:strVal val="#ppt_h"/>
                                          </p:val>
                                        </p:tav>
                                      </p:tavLst>
                                    </p:anim>
                                    <p:anim calcmode="lin" valueType="num">
                                      <p:cBhvr>
                                        <p:cTn id="105" dur="500" fill="hold"/>
                                        <p:tgtEl>
                                          <p:spTgt spid="14"/>
                                        </p:tgtEl>
                                        <p:attrNameLst>
                                          <p:attrName>ppt_x</p:attrName>
                                        </p:attrNameLst>
                                      </p:cBhvr>
                                      <p:tavLst>
                                        <p:tav tm="0">
                                          <p:val>
                                            <p:fltVal val="0.5"/>
                                          </p:val>
                                        </p:tav>
                                        <p:tav tm="100000">
                                          <p:val>
                                            <p:strVal val="#ppt_x"/>
                                          </p:val>
                                        </p:tav>
                                      </p:tavLst>
                                    </p:anim>
                                    <p:anim calcmode="lin" valueType="num">
                                      <p:cBhvr>
                                        <p:cTn id="106" dur="500" fill="hold"/>
                                        <p:tgtEl>
                                          <p:spTgt spid="14"/>
                                        </p:tgtEl>
                                        <p:attrNameLst>
                                          <p:attrName>ppt_y</p:attrName>
                                        </p:attrNameLst>
                                      </p:cBhvr>
                                      <p:tavLst>
                                        <p:tav tm="0">
                                          <p:val>
                                            <p:fltVal val="0.5"/>
                                          </p:val>
                                        </p:tav>
                                        <p:tav tm="100000">
                                          <p:val>
                                            <p:strVal val="#ppt_y"/>
                                          </p:val>
                                        </p:tav>
                                      </p:tavLst>
                                    </p:anim>
                                  </p:childTnLst>
                                </p:cTn>
                              </p:par>
                              <p:par>
                                <p:cTn id="107" presetID="26" presetClass="emph" presetSubtype="0" repeatCount="3000" fill="hold" nodeType="withEffect">
                                  <p:stCondLst>
                                    <p:cond delay="600"/>
                                  </p:stCondLst>
                                  <p:childTnLst>
                                    <p:animEffect transition="out" filter="fade">
                                      <p:cBhvr>
                                        <p:cTn id="108" dur="500" tmFilter="0, 0; .2, .5; .8, .5; 1, 0"/>
                                        <p:tgtEl>
                                          <p:spTgt spid="2"/>
                                        </p:tgtEl>
                                      </p:cBhvr>
                                    </p:animEffect>
                                    <p:animScale>
                                      <p:cBhvr>
                                        <p:cTn id="109" dur="250" autoRev="1" fill="hold"/>
                                        <p:tgtEl>
                                          <p:spTgt spid="2"/>
                                        </p:tgtEl>
                                      </p:cBhvr>
                                      <p:by x="105000" y="105000"/>
                                    </p:animScale>
                                  </p:childTnLst>
                                </p:cTn>
                              </p:par>
                              <p:par>
                                <p:cTn id="110" presetID="26" presetClass="emph" presetSubtype="0" repeatCount="3000" fill="hold" nodeType="withEffect">
                                  <p:stCondLst>
                                    <p:cond delay="710"/>
                                  </p:stCondLst>
                                  <p:childTnLst>
                                    <p:animEffect transition="out" filter="fade">
                                      <p:cBhvr>
                                        <p:cTn id="111" dur="500" tmFilter="0, 0; .2, .5; .8, .5; 1, 0"/>
                                        <p:tgtEl>
                                          <p:spTgt spid="9"/>
                                        </p:tgtEl>
                                      </p:cBhvr>
                                    </p:animEffect>
                                    <p:animScale>
                                      <p:cBhvr>
                                        <p:cTn id="112" dur="250" autoRev="1" fill="hold"/>
                                        <p:tgtEl>
                                          <p:spTgt spid="9"/>
                                        </p:tgtEl>
                                      </p:cBhvr>
                                      <p:by x="105000" y="105000"/>
                                    </p:animScale>
                                  </p:childTnLst>
                                </p:cTn>
                              </p:par>
                              <p:par>
                                <p:cTn id="113" presetID="26" presetClass="emph" presetSubtype="0" repeatCount="3000" fill="hold" nodeType="withEffect">
                                  <p:stCondLst>
                                    <p:cond delay="410"/>
                                  </p:stCondLst>
                                  <p:childTnLst>
                                    <p:animEffect transition="out" filter="fade">
                                      <p:cBhvr>
                                        <p:cTn id="114" dur="500" tmFilter="0, 0; .2, .5; .8, .5; 1, 0"/>
                                        <p:tgtEl>
                                          <p:spTgt spid="11"/>
                                        </p:tgtEl>
                                      </p:cBhvr>
                                    </p:animEffect>
                                    <p:animScale>
                                      <p:cBhvr>
                                        <p:cTn id="115" dur="250" autoRev="1" fill="hold"/>
                                        <p:tgtEl>
                                          <p:spTgt spid="11"/>
                                        </p:tgtEl>
                                      </p:cBhvr>
                                      <p:by x="105000" y="105000"/>
                                    </p:animScale>
                                  </p:childTnLst>
                                </p:cTn>
                              </p:par>
                              <p:par>
                                <p:cTn id="116" presetID="26" presetClass="emph" presetSubtype="0" repeatCount="3000" fill="hold" nodeType="withEffect">
                                  <p:stCondLst>
                                    <p:cond delay="810"/>
                                  </p:stCondLst>
                                  <p:childTnLst>
                                    <p:animEffect transition="out" filter="fade">
                                      <p:cBhvr>
                                        <p:cTn id="117" dur="500" tmFilter="0, 0; .2, .5; .8, .5; 1, 0"/>
                                        <p:tgtEl>
                                          <p:spTgt spid="12"/>
                                        </p:tgtEl>
                                      </p:cBhvr>
                                    </p:animEffect>
                                    <p:animScale>
                                      <p:cBhvr>
                                        <p:cTn id="118" dur="250" autoRev="1" fill="hold"/>
                                        <p:tgtEl>
                                          <p:spTgt spid="12"/>
                                        </p:tgtEl>
                                      </p:cBhvr>
                                      <p:by x="105000" y="105000"/>
                                    </p:animScale>
                                  </p:childTnLst>
                                </p:cTn>
                              </p:par>
                              <p:par>
                                <p:cTn id="119" presetID="23" presetClass="entr" presetSubtype="32" fill="hold" nodeType="withEffect">
                                  <p:stCondLst>
                                    <p:cond delay="200"/>
                                  </p:stCondLst>
                                  <p:childTnLst>
                                    <p:set>
                                      <p:cBhvr>
                                        <p:cTn id="120" dur="1" fill="hold">
                                          <p:stCondLst>
                                            <p:cond delay="0"/>
                                          </p:stCondLst>
                                        </p:cTn>
                                        <p:tgtEl>
                                          <p:spTgt spid="17"/>
                                        </p:tgtEl>
                                        <p:attrNameLst>
                                          <p:attrName>style.visibility</p:attrName>
                                        </p:attrNameLst>
                                      </p:cBhvr>
                                      <p:to>
                                        <p:strVal val="visible"/>
                                      </p:to>
                                    </p:set>
                                    <p:anim calcmode="lin" valueType="num">
                                      <p:cBhvr>
                                        <p:cTn id="121" dur="500" fill="hold"/>
                                        <p:tgtEl>
                                          <p:spTgt spid="17"/>
                                        </p:tgtEl>
                                        <p:attrNameLst>
                                          <p:attrName>ppt_w</p:attrName>
                                        </p:attrNameLst>
                                      </p:cBhvr>
                                      <p:tavLst>
                                        <p:tav tm="0">
                                          <p:val>
                                            <p:strVal val="4*#ppt_w"/>
                                          </p:val>
                                        </p:tav>
                                        <p:tav tm="100000">
                                          <p:val>
                                            <p:strVal val="#ppt_w"/>
                                          </p:val>
                                        </p:tav>
                                      </p:tavLst>
                                    </p:anim>
                                    <p:anim calcmode="lin" valueType="num">
                                      <p:cBhvr>
                                        <p:cTn id="122" dur="500" fill="hold"/>
                                        <p:tgtEl>
                                          <p:spTgt spid="17"/>
                                        </p:tgtEl>
                                        <p:attrNameLst>
                                          <p:attrName>ppt_h</p:attrName>
                                        </p:attrNameLst>
                                      </p:cBhvr>
                                      <p:tavLst>
                                        <p:tav tm="0">
                                          <p:val>
                                            <p:strVal val="4*#ppt_h"/>
                                          </p:val>
                                        </p:tav>
                                        <p:tav tm="100000">
                                          <p:val>
                                            <p:strVal val="#ppt_h"/>
                                          </p:val>
                                        </p:tav>
                                      </p:tavLst>
                                    </p:anim>
                                  </p:childTnLst>
                                </p:cTn>
                              </p:par>
                              <p:par>
                                <p:cTn id="123" presetID="23" presetClass="entr" presetSubtype="32" fill="hold" nodeType="withEffect">
                                  <p:stCondLst>
                                    <p:cond delay="200"/>
                                  </p:stCondLst>
                                  <p:childTnLst>
                                    <p:set>
                                      <p:cBhvr>
                                        <p:cTn id="124" dur="1" fill="hold">
                                          <p:stCondLst>
                                            <p:cond delay="0"/>
                                          </p:stCondLst>
                                        </p:cTn>
                                        <p:tgtEl>
                                          <p:spTgt spid="18"/>
                                        </p:tgtEl>
                                        <p:attrNameLst>
                                          <p:attrName>style.visibility</p:attrName>
                                        </p:attrNameLst>
                                      </p:cBhvr>
                                      <p:to>
                                        <p:strVal val="visible"/>
                                      </p:to>
                                    </p:set>
                                    <p:anim calcmode="lin" valueType="num">
                                      <p:cBhvr>
                                        <p:cTn id="125" dur="500" fill="hold"/>
                                        <p:tgtEl>
                                          <p:spTgt spid="18"/>
                                        </p:tgtEl>
                                        <p:attrNameLst>
                                          <p:attrName>ppt_w</p:attrName>
                                        </p:attrNameLst>
                                      </p:cBhvr>
                                      <p:tavLst>
                                        <p:tav tm="0">
                                          <p:val>
                                            <p:strVal val="4*#ppt_w"/>
                                          </p:val>
                                        </p:tav>
                                        <p:tav tm="100000">
                                          <p:val>
                                            <p:strVal val="#ppt_w"/>
                                          </p:val>
                                        </p:tav>
                                      </p:tavLst>
                                    </p:anim>
                                    <p:anim calcmode="lin" valueType="num">
                                      <p:cBhvr>
                                        <p:cTn id="126" dur="500" fill="hold"/>
                                        <p:tgtEl>
                                          <p:spTgt spid="18"/>
                                        </p:tgtEl>
                                        <p:attrNameLst>
                                          <p:attrName>ppt_h</p:attrName>
                                        </p:attrNameLst>
                                      </p:cBhvr>
                                      <p:tavLst>
                                        <p:tav tm="0">
                                          <p:val>
                                            <p:strVal val="4*#ppt_h"/>
                                          </p:val>
                                        </p:tav>
                                        <p:tav tm="100000">
                                          <p:val>
                                            <p:strVal val="#ppt_h"/>
                                          </p:val>
                                        </p:tav>
                                      </p:tavLst>
                                    </p:anim>
                                  </p:childTnLst>
                                </p:cTn>
                              </p:par>
                            </p:childTnLst>
                          </p:cTn>
                        </p:par>
                        <p:par>
                          <p:cTn id="127" fill="hold">
                            <p:stCondLst>
                              <p:cond delay="1500"/>
                            </p:stCondLst>
                            <p:childTnLst>
                              <p:par>
                                <p:cTn id="128" presetID="22" presetClass="entr" presetSubtype="8" fill="hold" grpId="0" nodeType="afterEffect">
                                  <p:stCondLst>
                                    <p:cond delay="0"/>
                                  </p:stCondLst>
                                  <p:childTnLst>
                                    <p:set>
                                      <p:cBhvr>
                                        <p:cTn id="129" dur="1" fill="hold">
                                          <p:stCondLst>
                                            <p:cond delay="0"/>
                                          </p:stCondLst>
                                        </p:cTn>
                                        <p:tgtEl>
                                          <p:spTgt spid="187"/>
                                        </p:tgtEl>
                                        <p:attrNameLst>
                                          <p:attrName>style.visibility</p:attrName>
                                        </p:attrNameLst>
                                      </p:cBhvr>
                                      <p:to>
                                        <p:strVal val="visible"/>
                                      </p:to>
                                    </p:set>
                                    <p:animEffect transition="in" filter="wipe(left)">
                                      <p:cBhvr>
                                        <p:cTn id="130" dur="500"/>
                                        <p:tgtEl>
                                          <p:spTgt spid="1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 grpId="0"/>
      <p:bldP spid="124" grpId="0"/>
      <p:bldP spid="187" grpId="0"/>
      <p:bldP spid="7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00034" y="286528"/>
            <a:ext cx="3008313" cy="871807"/>
          </a:xfrm>
        </p:spPr>
        <p:txBody>
          <a:bodyPr>
            <a:normAutofit fontScale="90000"/>
          </a:bodyPr>
          <a:lstStyle/>
          <a:p>
            <a:pPr lvl="0"/>
            <a:r>
              <a:rPr lang="zh-CN" altLang="en-US" dirty="0"/>
              <a:t>一、生产型出口企业增值税报表的填写</a:t>
            </a:r>
            <a:br>
              <a:rPr lang="zh-CN" altLang="en-US" dirty="0"/>
            </a:br>
            <a:endParaRPr lang="zh-CN" altLang="en-US" dirty="0"/>
          </a:p>
        </p:txBody>
      </p:sp>
      <p:sp>
        <p:nvSpPr>
          <p:cNvPr id="3" name="内容占位符 2"/>
          <p:cNvSpPr>
            <a:spLocks noGrp="1"/>
          </p:cNvSpPr>
          <p:nvPr>
            <p:ph idx="1"/>
          </p:nvPr>
        </p:nvSpPr>
        <p:spPr/>
        <p:txBody>
          <a:bodyPr/>
          <a:lstStyle/>
          <a:p>
            <a:r>
              <a:rPr lang="en-US" altLang="zh-CN" sz="2000" b="1" dirty="0"/>
              <a:t>1.《</a:t>
            </a:r>
            <a:r>
              <a:rPr lang="zh-CN" altLang="en-US" sz="2000" b="1" dirty="0"/>
              <a:t>增值税纳税申报表附列资料（一）</a:t>
            </a:r>
            <a:r>
              <a:rPr lang="en-US" altLang="zh-CN" sz="2000" b="1" dirty="0"/>
              <a:t>》</a:t>
            </a:r>
            <a:r>
              <a:rPr lang="zh-CN" altLang="en-US" sz="2000" b="1" dirty="0"/>
              <a:t>填报</a:t>
            </a:r>
            <a:endParaRPr lang="zh-CN" altLang="en-US" sz="2000" dirty="0"/>
          </a:p>
          <a:p>
            <a:endParaRPr lang="zh-CN" altLang="en-US" dirty="0"/>
          </a:p>
        </p:txBody>
      </p:sp>
      <p:sp>
        <p:nvSpPr>
          <p:cNvPr id="4" name="文本占位符 3"/>
          <p:cNvSpPr>
            <a:spLocks noGrp="1"/>
          </p:cNvSpPr>
          <p:nvPr>
            <p:ph type="body" sz="half" idx="2"/>
          </p:nvPr>
        </p:nvSpPr>
        <p:spPr/>
        <p:txBody>
          <a:bodyPr/>
          <a:lstStyle/>
          <a:p>
            <a:r>
              <a:rPr lang="zh-CN" altLang="en-US" dirty="0"/>
              <a:t>第</a:t>
            </a:r>
            <a:r>
              <a:rPr lang="en-US" dirty="0"/>
              <a:t>16</a:t>
            </a:r>
            <a:r>
              <a:rPr lang="zh-CN" altLang="en-US" dirty="0"/>
              <a:t>栏“三、免抵退税”“货物及加工修理修配劳务”：反映适用免抵退税政策的出口货物、加工修理修配劳务。</a:t>
            </a:r>
            <a:endParaRPr lang="zh-CN" altLang="en-US" dirty="0"/>
          </a:p>
          <a:p>
            <a:r>
              <a:rPr lang="zh-CN" altLang="en-US" dirty="0"/>
              <a:t>第</a:t>
            </a:r>
            <a:r>
              <a:rPr lang="en-US" dirty="0"/>
              <a:t>17</a:t>
            </a:r>
            <a:r>
              <a:rPr lang="zh-CN" altLang="en-US" dirty="0"/>
              <a:t>栏“三、免抵退税”“服务、不动产和无形资产”：反映适用免抵退政策的服务、不动产和无形资产。</a:t>
            </a:r>
            <a:endParaRPr lang="zh-CN" altLang="en-US" dirty="0"/>
          </a:p>
          <a:p>
            <a:endParaRPr lang="zh-CN" altLang="en-US" dirty="0"/>
          </a:p>
        </p:txBody>
      </p:sp>
      <p:pic>
        <p:nvPicPr>
          <p:cNvPr id="5" name="图片 4" descr="C:\Users\Administrator\AppData\Roaming\feiq\RichOle\2719977383.bmp"/>
          <p:cNvPicPr/>
          <p:nvPr/>
        </p:nvPicPr>
        <p:blipFill>
          <a:blip r:embed="rId1"/>
          <a:srcRect/>
          <a:stretch>
            <a:fillRect/>
          </a:stretch>
        </p:blipFill>
        <p:spPr bwMode="auto">
          <a:xfrm>
            <a:off x="3571868" y="929470"/>
            <a:ext cx="5274310" cy="3714776"/>
          </a:xfrm>
          <a:prstGeom prst="rect">
            <a:avLst/>
          </a:prstGeom>
          <a:noFill/>
          <a:ln w="9525">
            <a:noFill/>
            <a:miter lim="800000"/>
            <a:headEnd/>
            <a:tailEnd/>
          </a:ln>
        </p:spPr>
      </p:pic>
      <p:sp>
        <p:nvSpPr>
          <p:cNvPr id="6" name="页脚占位符 5"/>
          <p:cNvSpPr>
            <a:spLocks noGrp="1"/>
          </p:cNvSpPr>
          <p:nvPr>
            <p:ph type="ftr" sz="quarter" idx="11"/>
          </p:nvPr>
        </p:nvSpPr>
        <p:spPr/>
        <p:txBody>
          <a:bodyPr/>
          <a:p>
            <a:r>
              <a:rPr lang="zh-CN" altLang="en-US"/>
              <a:t>财税-www.caishui.org</a:t>
            </a:r>
            <a:endParaRPr lang="zh-CN" altLang="en-US"/>
          </a:p>
        </p:txBody>
      </p:sp>
    </p:spTree>
  </p:cSld>
  <p:clrMapOvr>
    <a:masterClrMapping/>
  </p:clrMapOvr>
  <p:transition>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一、生产型出口企业增值税报表的填写</a:t>
            </a:r>
            <a:endParaRPr lang="zh-CN" altLang="en-US" dirty="0"/>
          </a:p>
        </p:txBody>
      </p:sp>
      <p:sp>
        <p:nvSpPr>
          <p:cNvPr id="3" name="内容占位符 2"/>
          <p:cNvSpPr>
            <a:spLocks noGrp="1"/>
          </p:cNvSpPr>
          <p:nvPr>
            <p:ph idx="1"/>
          </p:nvPr>
        </p:nvSpPr>
        <p:spPr/>
        <p:txBody>
          <a:bodyPr/>
          <a:lstStyle/>
          <a:p>
            <a:r>
              <a:rPr lang="en-US" altLang="zh-CN" sz="2000" b="1" dirty="0"/>
              <a:t>2.</a:t>
            </a:r>
            <a:r>
              <a:rPr lang="zh-CN" altLang="en-US" sz="2000" b="1" dirty="0"/>
              <a:t> </a:t>
            </a:r>
            <a:r>
              <a:rPr lang="en-US" altLang="zh-CN" sz="2000" b="1" dirty="0"/>
              <a:t>《</a:t>
            </a:r>
            <a:r>
              <a:rPr lang="zh-CN" altLang="en-US" sz="2000" b="1" dirty="0"/>
              <a:t>增值税纳税申报表附列资料（二）</a:t>
            </a:r>
            <a:r>
              <a:rPr lang="en-US" altLang="zh-CN" sz="2000" b="1" dirty="0"/>
              <a:t>》</a:t>
            </a:r>
            <a:r>
              <a:rPr lang="zh-CN" altLang="en-US" sz="2000" b="1" dirty="0"/>
              <a:t>填报</a:t>
            </a:r>
            <a:endParaRPr lang="zh-CN" altLang="en-US" sz="2000" b="1" dirty="0"/>
          </a:p>
          <a:p>
            <a:endParaRPr lang="zh-CN" altLang="en-US" dirty="0"/>
          </a:p>
        </p:txBody>
      </p:sp>
      <p:sp>
        <p:nvSpPr>
          <p:cNvPr id="4" name="文本占位符 3"/>
          <p:cNvSpPr>
            <a:spLocks noGrp="1"/>
          </p:cNvSpPr>
          <p:nvPr>
            <p:ph type="body" sz="half" idx="2"/>
          </p:nvPr>
        </p:nvSpPr>
        <p:spPr/>
        <p:txBody>
          <a:bodyPr/>
          <a:lstStyle/>
          <a:p>
            <a:r>
              <a:rPr lang="zh-CN" altLang="en-US" dirty="0"/>
              <a:t>第</a:t>
            </a:r>
            <a:r>
              <a:rPr lang="en-US" dirty="0"/>
              <a:t>18</a:t>
            </a:r>
            <a:r>
              <a:rPr lang="zh-CN" altLang="en-US" dirty="0"/>
              <a:t>栏“免抵退税办法不得抵扣的进项税额”：反映按照免抵退办法的规定，由于征税税率与退税税率存在税率差，在本期应转出的进项税额。</a:t>
            </a:r>
            <a:endParaRPr lang="zh-CN" altLang="en-US" dirty="0"/>
          </a:p>
          <a:p>
            <a:endParaRPr lang="zh-CN" altLang="en-US" dirty="0"/>
          </a:p>
        </p:txBody>
      </p:sp>
      <p:pic>
        <p:nvPicPr>
          <p:cNvPr id="5" name="图片 4" descr="C:\Users\Administrator\AppData\Roaming\feiq\RichOle\2218397850.bmp"/>
          <p:cNvPicPr/>
          <p:nvPr/>
        </p:nvPicPr>
        <p:blipFill>
          <a:blip r:embed="rId1"/>
          <a:srcRect/>
          <a:stretch>
            <a:fillRect/>
          </a:stretch>
        </p:blipFill>
        <p:spPr bwMode="auto">
          <a:xfrm>
            <a:off x="3571868" y="1429536"/>
            <a:ext cx="5404338" cy="2000264"/>
          </a:xfrm>
          <a:prstGeom prst="rect">
            <a:avLst/>
          </a:prstGeom>
          <a:noFill/>
          <a:ln w="9525">
            <a:noFill/>
            <a:miter lim="800000"/>
            <a:headEnd/>
            <a:tailEnd/>
          </a:ln>
        </p:spPr>
      </p:pic>
      <p:sp>
        <p:nvSpPr>
          <p:cNvPr id="6" name="页脚占位符 5"/>
          <p:cNvSpPr>
            <a:spLocks noGrp="1"/>
          </p:cNvSpPr>
          <p:nvPr>
            <p:ph type="ftr" sz="quarter" idx="11"/>
          </p:nvPr>
        </p:nvSpPr>
        <p:spPr/>
        <p:txBody>
          <a:bodyPr/>
          <a:p>
            <a:r>
              <a:rPr lang="zh-CN" altLang="en-US"/>
              <a:t>财税-www.caishui.org</a:t>
            </a:r>
            <a:endParaRPr lang="zh-CN" altLang="en-US"/>
          </a:p>
        </p:txBody>
      </p:sp>
    </p:spTree>
  </p:cSld>
  <p:clrMapOvr>
    <a:masterClrMapping/>
  </p:clrMapOvr>
  <p:transition>
    <p:rand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一、生产型出口企业增值税报表的填写</a:t>
            </a:r>
            <a:endParaRPr lang="zh-CN" altLang="en-US" dirty="0"/>
          </a:p>
        </p:txBody>
      </p:sp>
      <p:sp>
        <p:nvSpPr>
          <p:cNvPr id="3" name="内容占位符 2"/>
          <p:cNvSpPr>
            <a:spLocks noGrp="1"/>
          </p:cNvSpPr>
          <p:nvPr>
            <p:ph idx="1"/>
          </p:nvPr>
        </p:nvSpPr>
        <p:spPr/>
        <p:txBody>
          <a:bodyPr/>
          <a:lstStyle/>
          <a:p>
            <a:r>
              <a:rPr lang="en-US" altLang="zh-CN" sz="2000" dirty="0"/>
              <a:t>3.</a:t>
            </a:r>
            <a:r>
              <a:rPr lang="zh-CN" altLang="en-US" sz="2000" b="1" dirty="0"/>
              <a:t> </a:t>
            </a:r>
            <a:r>
              <a:rPr lang="en-US" altLang="zh-CN" sz="2000" b="1" dirty="0"/>
              <a:t>《</a:t>
            </a:r>
            <a:r>
              <a:rPr lang="zh-CN" altLang="en-US" sz="2000" b="1" dirty="0"/>
              <a:t>增值税纳税申报表（一般纳税人适用）</a:t>
            </a:r>
            <a:r>
              <a:rPr lang="en-US" altLang="zh-CN" sz="2000" b="1" dirty="0"/>
              <a:t>》</a:t>
            </a:r>
            <a:r>
              <a:rPr lang="zh-CN" altLang="en-US" sz="2000" b="1" dirty="0"/>
              <a:t>主表填报</a:t>
            </a:r>
            <a:endParaRPr lang="zh-CN" altLang="en-US" sz="2000" dirty="0"/>
          </a:p>
          <a:p>
            <a:endParaRPr lang="zh-CN" altLang="en-US" dirty="0"/>
          </a:p>
        </p:txBody>
      </p:sp>
      <p:sp>
        <p:nvSpPr>
          <p:cNvPr id="4" name="文本占位符 3"/>
          <p:cNvSpPr>
            <a:spLocks noGrp="1"/>
          </p:cNvSpPr>
          <p:nvPr>
            <p:ph type="body" sz="half" idx="2"/>
          </p:nvPr>
        </p:nvSpPr>
        <p:spPr>
          <a:xfrm>
            <a:off x="457201" y="1076658"/>
            <a:ext cx="3008313" cy="3781902"/>
          </a:xfrm>
        </p:spPr>
        <p:txBody>
          <a:bodyPr>
            <a:normAutofit fontScale="85000" lnSpcReduction="20000"/>
          </a:bodyPr>
          <a:lstStyle/>
          <a:p>
            <a:r>
              <a:rPr lang="zh-CN" altLang="en-US" dirty="0"/>
              <a:t>第</a:t>
            </a:r>
            <a:r>
              <a:rPr lang="en-US" dirty="0"/>
              <a:t>7</a:t>
            </a:r>
            <a:r>
              <a:rPr lang="zh-CN" altLang="en-US" dirty="0"/>
              <a:t>栏“免抵退办法出口销售额”：填写纳税人本期适用免抵退税办法的出口货物、劳务和服务、无形资产的销售额。</a:t>
            </a:r>
            <a:endParaRPr lang="zh-CN" altLang="en-US" dirty="0"/>
          </a:p>
          <a:p>
            <a:r>
              <a:rPr lang="zh-CN" altLang="en-US" dirty="0"/>
              <a:t>营业税改征增值税的纳税人，服务、无形资产有扣除项目的，本栏应填写扣除之前的销售额。</a:t>
            </a:r>
            <a:endParaRPr lang="zh-CN" altLang="en-US" dirty="0"/>
          </a:p>
          <a:p>
            <a:endParaRPr lang="en-US" altLang="zh-CN" dirty="0" smtClean="0"/>
          </a:p>
          <a:p>
            <a:r>
              <a:rPr lang="zh-CN" altLang="en-US" dirty="0" smtClean="0"/>
              <a:t>本</a:t>
            </a:r>
            <a:r>
              <a:rPr lang="zh-CN" altLang="en-US" dirty="0"/>
              <a:t>栏“一般项目”列“本月数”</a:t>
            </a:r>
            <a:r>
              <a:rPr lang="en-US" dirty="0"/>
              <a:t>=</a:t>
            </a:r>
            <a:r>
              <a:rPr lang="en-US" altLang="zh-CN" dirty="0"/>
              <a:t>《</a:t>
            </a:r>
            <a:r>
              <a:rPr lang="zh-CN" altLang="en-US" dirty="0"/>
              <a:t>附列资料（一）</a:t>
            </a:r>
            <a:r>
              <a:rPr lang="en-US" altLang="zh-CN" dirty="0"/>
              <a:t>》</a:t>
            </a:r>
            <a:r>
              <a:rPr lang="zh-CN" altLang="en-US" dirty="0"/>
              <a:t>第</a:t>
            </a:r>
            <a:r>
              <a:rPr lang="en-US" dirty="0"/>
              <a:t>9</a:t>
            </a:r>
            <a:r>
              <a:rPr lang="zh-CN" altLang="en-US" dirty="0"/>
              <a:t>列第</a:t>
            </a:r>
            <a:r>
              <a:rPr lang="en-US" dirty="0"/>
              <a:t>16</a:t>
            </a:r>
            <a:r>
              <a:rPr lang="zh-CN" altLang="en-US" dirty="0"/>
              <a:t>、</a:t>
            </a:r>
            <a:r>
              <a:rPr lang="en-US" dirty="0"/>
              <a:t>17</a:t>
            </a:r>
            <a:r>
              <a:rPr lang="zh-CN" altLang="en-US" dirty="0"/>
              <a:t>栏之和。</a:t>
            </a:r>
            <a:endParaRPr lang="zh-CN" altLang="en-US" dirty="0"/>
          </a:p>
          <a:p>
            <a:r>
              <a:rPr lang="zh-CN" altLang="en-US" dirty="0"/>
              <a:t>第</a:t>
            </a:r>
            <a:r>
              <a:rPr lang="en-US" dirty="0"/>
              <a:t>15</a:t>
            </a:r>
            <a:r>
              <a:rPr lang="zh-CN" altLang="en-US" dirty="0"/>
              <a:t>栏“免抵退应退税额”：反映税务机关退税部门按照出口货物、劳务和服务、无形资产免抵退办法审批的增值税应退税额</a:t>
            </a:r>
            <a:r>
              <a:rPr lang="zh-CN" altLang="en-US" dirty="0" smtClean="0"/>
              <a:t>。</a:t>
            </a:r>
            <a:endParaRPr lang="en-US" altLang="zh-CN" dirty="0" smtClean="0"/>
          </a:p>
          <a:p>
            <a:r>
              <a:rPr lang="zh-CN" altLang="en-US" dirty="0" smtClean="0">
                <a:solidFill>
                  <a:srgbClr val="FF0000"/>
                </a:solidFill>
              </a:rPr>
              <a:t>注意：</a:t>
            </a:r>
            <a:r>
              <a:rPr lang="zh-CN" altLang="en-US" dirty="0" smtClean="0"/>
              <a:t>本月的主表第</a:t>
            </a:r>
            <a:r>
              <a:rPr lang="en-US" altLang="zh-CN" dirty="0" smtClean="0"/>
              <a:t>15</a:t>
            </a:r>
            <a:r>
              <a:rPr lang="zh-CN" altLang="en-US" dirty="0" smtClean="0"/>
              <a:t>栏的“免抵退应退税额”是上月的审核系统核准通过的退税额。举个例子：</a:t>
            </a:r>
            <a:r>
              <a:rPr lang="en-US" altLang="zh-CN" dirty="0" smtClean="0"/>
              <a:t>2020</a:t>
            </a:r>
            <a:r>
              <a:rPr lang="zh-CN" altLang="en-US" dirty="0" smtClean="0"/>
              <a:t>年</a:t>
            </a:r>
            <a:r>
              <a:rPr lang="en-US" altLang="zh-CN" dirty="0" smtClean="0"/>
              <a:t>3</a:t>
            </a:r>
            <a:r>
              <a:rPr lang="zh-CN" altLang="en-US" dirty="0" smtClean="0"/>
              <a:t>月核准通过所属期</a:t>
            </a:r>
            <a:r>
              <a:rPr lang="en-US" altLang="zh-CN" dirty="0" smtClean="0"/>
              <a:t>202002</a:t>
            </a:r>
            <a:r>
              <a:rPr lang="zh-CN" altLang="en-US" dirty="0" smtClean="0"/>
              <a:t>的退税额</a:t>
            </a:r>
            <a:r>
              <a:rPr lang="en-US" altLang="zh-CN" dirty="0" smtClean="0"/>
              <a:t>200</a:t>
            </a:r>
            <a:r>
              <a:rPr lang="zh-CN" altLang="en-US" dirty="0" smtClean="0"/>
              <a:t>万，则在</a:t>
            </a:r>
            <a:r>
              <a:rPr lang="en-US" altLang="zh-CN" dirty="0" smtClean="0"/>
              <a:t>2020</a:t>
            </a:r>
            <a:r>
              <a:rPr lang="zh-CN" altLang="en-US" dirty="0" smtClean="0"/>
              <a:t>年</a:t>
            </a:r>
            <a:r>
              <a:rPr lang="en-US" altLang="zh-CN" dirty="0" smtClean="0"/>
              <a:t>4</a:t>
            </a:r>
            <a:r>
              <a:rPr lang="zh-CN" altLang="en-US" dirty="0" smtClean="0"/>
              <a:t>月申报所属期</a:t>
            </a:r>
            <a:r>
              <a:rPr lang="en-US" altLang="zh-CN" dirty="0" smtClean="0"/>
              <a:t>202003</a:t>
            </a:r>
            <a:r>
              <a:rPr lang="zh-CN" altLang="en-US" dirty="0" smtClean="0"/>
              <a:t>的增值税申报表时，</a:t>
            </a:r>
            <a:r>
              <a:rPr lang="en-US" altLang="zh-CN" dirty="0" smtClean="0"/>
              <a:t>15</a:t>
            </a:r>
            <a:r>
              <a:rPr lang="zh-CN" altLang="en-US" dirty="0" smtClean="0"/>
              <a:t>栏会自动跳出</a:t>
            </a:r>
            <a:r>
              <a:rPr lang="en-US" altLang="zh-CN" dirty="0" smtClean="0"/>
              <a:t>200</a:t>
            </a:r>
            <a:r>
              <a:rPr lang="zh-CN" altLang="en-US" dirty="0" smtClean="0"/>
              <a:t>万。</a:t>
            </a:r>
            <a:endParaRPr lang="en-US" altLang="zh-CN" dirty="0" smtClean="0"/>
          </a:p>
          <a:p>
            <a:r>
              <a:rPr lang="zh-CN" altLang="en-US" dirty="0" smtClean="0">
                <a:solidFill>
                  <a:srgbClr val="FF0000"/>
                </a:solidFill>
              </a:rPr>
              <a:t>提醒：</a:t>
            </a:r>
            <a:r>
              <a:rPr lang="zh-CN" altLang="en-US" dirty="0" smtClean="0"/>
              <a:t>纳税人要在申报期内及时进行免抵退申报和增值税申报，超期报送可能导致系统抓取不到退税额，导致</a:t>
            </a:r>
            <a:r>
              <a:rPr lang="en-US" altLang="zh-CN" dirty="0" smtClean="0"/>
              <a:t>15</a:t>
            </a:r>
            <a:r>
              <a:rPr lang="zh-CN" altLang="en-US" dirty="0" smtClean="0"/>
              <a:t>行数据不能反映实际情况。</a:t>
            </a:r>
            <a:endParaRPr lang="zh-CN" altLang="en-US" dirty="0"/>
          </a:p>
          <a:p>
            <a:endParaRPr lang="zh-CN" altLang="en-US" dirty="0"/>
          </a:p>
        </p:txBody>
      </p:sp>
      <p:pic>
        <p:nvPicPr>
          <p:cNvPr id="5" name="图片 4" descr="C:\Users\Administrator\AppData\Roaming\feiq\RichOle\1897937644.bmp"/>
          <p:cNvPicPr/>
          <p:nvPr/>
        </p:nvPicPr>
        <p:blipFill>
          <a:blip r:embed="rId1"/>
          <a:srcRect/>
          <a:stretch>
            <a:fillRect/>
          </a:stretch>
        </p:blipFill>
        <p:spPr bwMode="auto">
          <a:xfrm>
            <a:off x="3643306" y="1072346"/>
            <a:ext cx="5274310" cy="3785742"/>
          </a:xfrm>
          <a:prstGeom prst="rect">
            <a:avLst/>
          </a:prstGeom>
          <a:noFill/>
          <a:ln w="9525">
            <a:noFill/>
            <a:miter lim="800000"/>
            <a:headEnd/>
            <a:tailEnd/>
          </a:ln>
        </p:spPr>
      </p:pic>
      <p:sp>
        <p:nvSpPr>
          <p:cNvPr id="6" name="页脚占位符 5"/>
          <p:cNvSpPr>
            <a:spLocks noGrp="1"/>
          </p:cNvSpPr>
          <p:nvPr>
            <p:ph type="ftr" sz="quarter" idx="11"/>
          </p:nvPr>
        </p:nvSpPr>
        <p:spPr/>
        <p:txBody>
          <a:bodyPr/>
          <a:p>
            <a:r>
              <a:rPr lang="zh-CN" altLang="en-US"/>
              <a:t>财税-www.caishui.org</a:t>
            </a:r>
            <a:endParaRPr lang="zh-CN" altLang="en-US"/>
          </a:p>
        </p:txBody>
      </p:sp>
    </p:spTree>
  </p:cSld>
  <p:clrMapOvr>
    <a:masterClrMapping/>
  </p:clrMapOvr>
  <p:transition>
    <p:random/>
  </p:transition>
</p:sld>
</file>

<file path=ppt/theme/theme1.xml><?xml version="1.0" encoding="utf-8"?>
<a:theme xmlns:a="http://schemas.openxmlformats.org/drawingml/2006/main" name="Office 主题">
  <a:themeElements>
    <a:clrScheme name="自定义 39">
      <a:dk1>
        <a:sysClr val="windowText" lastClr="000000"/>
      </a:dk1>
      <a:lt1>
        <a:sysClr val="window" lastClr="FFFFFF"/>
      </a:lt1>
      <a:dk2>
        <a:srgbClr val="123E61"/>
      </a:dk2>
      <a:lt2>
        <a:srgbClr val="D4D4D6"/>
      </a:lt2>
      <a:accent1>
        <a:srgbClr val="123E61"/>
      </a:accent1>
      <a:accent2>
        <a:srgbClr val="123E61"/>
      </a:accent2>
      <a:accent3>
        <a:srgbClr val="123E61"/>
      </a:accent3>
      <a:accent4>
        <a:srgbClr val="123E61"/>
      </a:accent4>
      <a:accent5>
        <a:srgbClr val="123E61"/>
      </a:accent5>
      <a:accent6>
        <a:srgbClr val="000000"/>
      </a:accent6>
      <a:hlink>
        <a:srgbClr val="168BBA"/>
      </a:hlink>
      <a:folHlink>
        <a:srgbClr val="680000"/>
      </a:folHlink>
    </a:clrScheme>
    <a:fontScheme name="ljrzjgmu">
      <a:majorFont>
        <a:latin typeface="FZZhengHeiS-R-GB"/>
        <a:ea typeface="FZHei-B01S"/>
        <a:cs typeface=""/>
      </a:majorFont>
      <a:minorFont>
        <a:latin typeface="FZZhengHeiS-R-GB"/>
        <a:ea typeface="FZHei-B01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8211</Words>
  <Application>WPS 演示</Application>
  <PresentationFormat>自定义</PresentationFormat>
  <Paragraphs>320</Paragraphs>
  <Slides>29</Slides>
  <Notes>7</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29</vt:i4>
      </vt:variant>
    </vt:vector>
  </HeadingPairs>
  <TitlesOfParts>
    <vt:vector size="42" baseType="lpstr">
      <vt:lpstr>Arial</vt:lpstr>
      <vt:lpstr>宋体</vt:lpstr>
      <vt:lpstr>Wingdings</vt:lpstr>
      <vt:lpstr>微软雅黑</vt:lpstr>
      <vt:lpstr>方正兰亭黑简体</vt:lpstr>
      <vt:lpstr>仿宋_GB2312</vt:lpstr>
      <vt:lpstr>FZZhengHeiS-R-GB</vt:lpstr>
      <vt:lpstr>Segoe Print</vt:lpstr>
      <vt:lpstr>Arial Unicode MS</vt:lpstr>
      <vt:lpstr>Calibri</vt:lpstr>
      <vt:lpstr>黑体</vt:lpstr>
      <vt:lpstr>仿宋</vt:lpstr>
      <vt:lpstr>Office 主题</vt:lpstr>
      <vt:lpstr>PowerPoint 演示文稿</vt:lpstr>
      <vt:lpstr>PowerPoint 演示文稿</vt:lpstr>
      <vt:lpstr>PowerPoint 演示文稿</vt:lpstr>
      <vt:lpstr>出口发票开具</vt:lpstr>
      <vt:lpstr>出口发票开具</vt:lpstr>
      <vt:lpstr>PowerPoint 演示文稿</vt:lpstr>
      <vt:lpstr>一、生产型出口企业增值税报表的填写 </vt:lpstr>
      <vt:lpstr>一、生产型出口企业增值税报表的填写</vt:lpstr>
      <vt:lpstr>一、生产型出口企业增值税报表的填写</vt:lpstr>
      <vt:lpstr>生产企业免抵退税增值税申报实务 </vt:lpstr>
      <vt:lpstr>.《增值税纳税申报表附列资料（一）》填报</vt:lpstr>
      <vt:lpstr>《增值税纳税申报表附列资料（二）》填报</vt:lpstr>
      <vt:lpstr>《增值税纳税申报表（一般纳税人适用）》主表填报</vt:lpstr>
      <vt:lpstr>二、外贸型出口企业增值税报表的填写</vt:lpstr>
      <vt:lpstr>二、外贸型出口企业增值税报表的填写</vt:lpstr>
      <vt:lpstr>二、外贸型出口企业增值税报表的填写</vt:lpstr>
      <vt:lpstr>二、外贸型出口企业增值税报表的填写</vt:lpstr>
      <vt:lpstr>外贸企业免退税增值税申报实务</vt:lpstr>
      <vt:lpstr>外贸企业免退税增值税申报实务 《增值税纳税申报表附列资料（一）》</vt:lpstr>
      <vt:lpstr>外贸企业免退税增值税申报实务 《增值税纳税申报表附列资料（二）》</vt:lpstr>
      <vt:lpstr>外贸企业免退税增值税申报实务  《增值税纳税申报表（一般纳税人适用）》主表 </vt:lpstr>
      <vt:lpstr>PowerPoint 演示文稿</vt:lpstr>
      <vt:lpstr>出口企业出口退税案例</vt:lpstr>
      <vt:lpstr>出口企业出口退税案例</vt:lpstr>
      <vt:lpstr>出口退税款相关的企业所得税政策</vt:lpstr>
      <vt:lpstr>企业所得税核定征收 </vt:lpstr>
      <vt:lpstr>跨境电商企业所得税核定征收</vt:lpstr>
      <vt:lpstr>出口企业所得税报表填列 </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微粒体总结</dc:title>
  <dc:creator>Administrator</dc:creator>
  <cp:lastModifiedBy>yumixiong</cp:lastModifiedBy>
  <cp:revision>326</cp:revision>
  <dcterms:created xsi:type="dcterms:W3CDTF">2017-04-06T01:11:00Z</dcterms:created>
  <dcterms:modified xsi:type="dcterms:W3CDTF">2020-05-11T00:19:06Z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2052-11.8.2.8053</vt:lpwstr>
  </property>
</Properties>
</file>