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2" r:id="rId3"/>
    <p:sldId id="293" r:id="rId5"/>
    <p:sldId id="287" r:id="rId6"/>
    <p:sldId id="260" r:id="rId7"/>
    <p:sldId id="339" r:id="rId8"/>
    <p:sldId id="309" r:id="rId9"/>
    <p:sldId id="310" r:id="rId10"/>
    <p:sldId id="311" r:id="rId11"/>
    <p:sldId id="312" r:id="rId12"/>
    <p:sldId id="314" r:id="rId13"/>
    <p:sldId id="315" r:id="rId14"/>
    <p:sldId id="316" r:id="rId15"/>
    <p:sldId id="317" r:id="rId16"/>
    <p:sldId id="318" r:id="rId17"/>
    <p:sldId id="319" r:id="rId18"/>
    <p:sldId id="320" r:id="rId19"/>
    <p:sldId id="321" r:id="rId20"/>
    <p:sldId id="326" r:id="rId21"/>
    <p:sldId id="340" r:id="rId22"/>
    <p:sldId id="327" r:id="rId23"/>
    <p:sldId id="341" r:id="rId24"/>
    <p:sldId id="289" r:id="rId25"/>
    <p:sldId id="333" r:id="rId26"/>
    <p:sldId id="334" r:id="rId27"/>
    <p:sldId id="344" r:id="rId28"/>
    <p:sldId id="345" r:id="rId29"/>
    <p:sldId id="346" r:id="rId30"/>
    <p:sldId id="338" r:id="rId31"/>
    <p:sldId id="307" r:id="rId32"/>
  </p:sldIdLst>
  <p:sldSz cx="9144000" cy="514477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FEF"/>
    <a:srgbClr val="123E61"/>
    <a:srgbClr val="14436A"/>
    <a:srgbClr val="A6A6A6"/>
    <a:srgbClr val="0B25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21" d="100"/>
          <a:sy n="121" d="100"/>
        </p:scale>
        <p:origin x="-504" y="138"/>
      </p:cViewPr>
      <p:guideLst>
        <p:guide orient="horz" pos="1621"/>
        <p:guide pos="2880"/>
      </p:guideLst>
    </p:cSldViewPr>
  </p:slideViewPr>
  <p:notesTextViewPr>
    <p:cViewPr>
      <p:scale>
        <a:sx n="100" d="100"/>
        <a:sy n="100" d="100"/>
      </p:scale>
      <p:origin x="0" y="0"/>
    </p:cViewPr>
  </p:notesTextViewPr>
  <p:sorterViewPr>
    <p:cViewPr>
      <p:scale>
        <a:sx n="174" d="100"/>
        <a:sy n="174"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8A863E-D442-44F9-9BD6-E000583DFCB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9AA98F-6474-4A59-A3C8-82662F36626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fld>
            <a:endParaRPr lang="zh-CN" alt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9AA98F-6474-4A59-A3C8-82662F36626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fld>
            <a:endParaRPr lang="zh-CN" alt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313"/>
            <a:ext cx="7772400" cy="1102859"/>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2915550"/>
            <a:ext cx="6400800" cy="13148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F49ED60E-3B8D-47C1-9682-1C12509BF99F}" type="datetimeFigureOut">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财税-www.caishui.org</a:t>
            </a:r>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fld>
            <a:endParaRPr lang="zh-CN" altLang="en-US"/>
          </a:p>
        </p:txBody>
      </p:sp>
    </p:spTree>
  </p:cSld>
  <p:clrMapOvr>
    <a:masterClrMapping/>
  </p:clrMapOvr>
  <p:transition>
    <p:random/>
  </p:transition>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49ED60E-3B8D-47C1-9682-1C12509BF99F}" type="datetimeFigureOut">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财税-www.caishui.org</a:t>
            </a:r>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fld>
            <a:endParaRPr lang="zh-CN" altLang="en-US"/>
          </a:p>
        </p:txBody>
      </p:sp>
    </p:spTree>
  </p:cSld>
  <p:clrMapOvr>
    <a:masterClrMapping/>
  </p:clrMapOvr>
  <p:transition>
    <p:random/>
  </p:transition>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829"/>
            <a:ext cx="2057400" cy="329309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54829"/>
            <a:ext cx="6019800" cy="329309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49ED60E-3B8D-47C1-9682-1C12509BF99F}" type="datetimeFigureOut">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财税-www.caishui.org</a:t>
            </a:r>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fld>
            <a:endParaRPr lang="zh-CN" altLang="en-US"/>
          </a:p>
        </p:txBody>
      </p:sp>
    </p:spTree>
  </p:cSld>
  <p:clrMapOvr>
    <a:masterClrMapping/>
  </p:clrMapOvr>
  <p:transition>
    <p:random/>
  </p:transition>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3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4768735"/>
            <a:ext cx="2133600" cy="273929"/>
          </a:xfrm>
          <a:prstGeom prst="rect">
            <a:avLst/>
          </a:prstGeom>
        </p:spPr>
        <p:txBody>
          <a:bodyPr/>
          <a:lstStyle/>
          <a:p>
            <a:endParaRPr lang="zh-CN" altLang="en-US"/>
          </a:p>
        </p:txBody>
      </p:sp>
      <p:sp>
        <p:nvSpPr>
          <p:cNvPr id="5" name="页脚占位符 4"/>
          <p:cNvSpPr>
            <a:spLocks noGrp="1"/>
          </p:cNvSpPr>
          <p:nvPr>
            <p:ph type="ftr" sz="quarter" idx="11"/>
          </p:nvPr>
        </p:nvSpPr>
        <p:spPr>
          <a:xfrm>
            <a:off x="3124200" y="4768735"/>
            <a:ext cx="2895600" cy="273929"/>
          </a:xfrm>
          <a:prstGeom prst="rect">
            <a:avLst/>
          </a:prstGeom>
        </p:spPr>
        <p:txBody>
          <a:bodyPr/>
          <a:lstStyle/>
          <a:p>
            <a:r>
              <a:rPr lang="zh-CN" altLang="en-US"/>
              <a:t>财税-www.caishui.org</a:t>
            </a:r>
            <a:endParaRPr lang="zh-CN" altLang="en-US"/>
          </a:p>
        </p:txBody>
      </p:sp>
      <p:sp>
        <p:nvSpPr>
          <p:cNvPr id="6" name="灯片编号占位符 5"/>
          <p:cNvSpPr>
            <a:spLocks noGrp="1"/>
          </p:cNvSpPr>
          <p:nvPr>
            <p:ph type="sldNum" sz="quarter" idx="12"/>
          </p:nvPr>
        </p:nvSpPr>
        <p:spPr>
          <a:xfrm>
            <a:off x="8586119" y="4788104"/>
            <a:ext cx="410853" cy="273929"/>
          </a:xfrm>
          <a:prstGeom prst="rect">
            <a:avLst/>
          </a:prstGeom>
        </p:spPr>
        <p:txBody>
          <a:bodyPr/>
          <a:lstStyle/>
          <a:p>
            <a:fld id="{ECB62A96-75BD-4D1B-A9DE-49026C62D5F2}" type="slidenum">
              <a:rPr lang="zh-CN" altLang="en-US" smtClean="0"/>
            </a:fld>
            <a:endParaRPr lang="zh-CN" altLang="en-US"/>
          </a:p>
        </p:txBody>
      </p:sp>
    </p:spTree>
  </p:cSld>
  <p:clrMapOvr>
    <a:masterClrMapping/>
  </p:clrMapOvr>
  <p:transition>
    <p:random/>
  </p:transition>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solidFill>
        <a:effectLst/>
      </p:bgPr>
    </p:bg>
    <p:spTree>
      <p:nvGrpSpPr>
        <p:cNvPr id="1" name=""/>
        <p:cNvGrpSpPr/>
        <p:nvPr/>
      </p:nvGrpSpPr>
      <p:grpSpPr>
        <a:xfrm>
          <a:off x="0" y="0"/>
          <a:ext cx="0" cy="0"/>
          <a:chOff x="0" y="0"/>
          <a:chExt cx="0" cy="0"/>
        </a:xfrm>
      </p:grpSpPr>
    </p:spTree>
  </p:cSld>
  <p:clrMapOvr>
    <a:masterClrMapping/>
  </p:clrMapOvr>
  <p:transition>
    <p:random/>
  </p:transition>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100" advTm="35000">
        <p14:prism/>
      </p:transition>
    </mc:Choice>
    <mc:Fallback>
      <p:transition spd="slow" advTm="35000">
        <p:fade/>
      </p:transition>
    </mc:Fallback>
  </mc:AlternateContent>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100" advTm="35000">
        <p14:prism/>
      </p:transition>
    </mc:Choice>
    <mc:Fallback>
      <p:transition spd="slow" advTm="35000">
        <p:fade/>
      </p:transition>
    </mc:Fallback>
  </mc:AlternateContent>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100" advTm="35000">
        <p14:prism/>
      </p:transition>
    </mc:Choice>
    <mc:Fallback>
      <p:transition spd="slow" advTm="35000">
        <p:fade/>
      </p:transition>
    </mc:Fallback>
  </mc:AlternateContent>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100" advTm="35000">
        <p14:prism/>
      </p:transition>
    </mc:Choice>
    <mc:Fallback>
      <p:transition spd="slow" advTm="35000">
        <p:fade/>
      </p:transition>
    </mc:Fallback>
  </mc:AlternateContent>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49ED60E-3B8D-47C1-9682-1C12509BF99F}" type="datetimeFigureOut">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财税-www.caishui.org</a:t>
            </a:r>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fld>
            <a:endParaRPr lang="zh-CN" altLang="en-US"/>
          </a:p>
        </p:txBody>
      </p:sp>
    </p:spTree>
  </p:cSld>
  <p:clrMapOvr>
    <a:masterClrMapping/>
  </p:clrMapOvr>
  <p:transition>
    <p:random/>
  </p:transition>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196"/>
            <a:ext cx="7772400" cy="1021872"/>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180708"/>
            <a:ext cx="7772400" cy="11254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F49ED60E-3B8D-47C1-9682-1C12509BF99F}" type="datetimeFigureOut">
              <a:rPr lang="zh-CN" altLang="en-US" smtClean="0"/>
            </a:fld>
            <a:endParaRPr lang="zh-CN" altLang="en-US"/>
          </a:p>
        </p:txBody>
      </p:sp>
      <p:sp>
        <p:nvSpPr>
          <p:cNvPr id="5" name="页脚占位符 4"/>
          <p:cNvSpPr>
            <a:spLocks noGrp="1"/>
          </p:cNvSpPr>
          <p:nvPr>
            <p:ph type="ftr" sz="quarter" idx="11"/>
          </p:nvPr>
        </p:nvSpPr>
        <p:spPr/>
        <p:txBody>
          <a:bodyPr/>
          <a:lstStyle/>
          <a:p>
            <a:r>
              <a:rPr lang="zh-CN" altLang="en-US"/>
              <a:t>财税-www.caishui.org</a:t>
            </a:r>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fld>
            <a:endParaRPr lang="zh-CN" altLang="en-US"/>
          </a:p>
        </p:txBody>
      </p:sp>
    </p:spTree>
  </p:cSld>
  <p:clrMapOvr>
    <a:masterClrMapping/>
  </p:clrMapOvr>
  <p:transition>
    <p:random/>
  </p:transition>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F49ED60E-3B8D-47C1-9682-1C12509BF99F}" type="datetimeFigureOut">
              <a:rPr lang="zh-CN" altLang="en-US" smtClean="0"/>
            </a:fld>
            <a:endParaRPr lang="zh-CN" altLang="en-US"/>
          </a:p>
        </p:txBody>
      </p:sp>
      <p:sp>
        <p:nvSpPr>
          <p:cNvPr id="6" name="页脚占位符 5"/>
          <p:cNvSpPr>
            <a:spLocks noGrp="1"/>
          </p:cNvSpPr>
          <p:nvPr>
            <p:ph type="ftr" sz="quarter" idx="11"/>
          </p:nvPr>
        </p:nvSpPr>
        <p:spPr/>
        <p:txBody>
          <a:bodyPr/>
          <a:lstStyle/>
          <a:p>
            <a:r>
              <a:rPr lang="zh-CN" altLang="en-US"/>
              <a:t>财税-www.caishui.org</a:t>
            </a:r>
            <a:endParaRPr lang="zh-CN" altLang="en-US"/>
          </a:p>
        </p:txBody>
      </p:sp>
      <p:sp>
        <p:nvSpPr>
          <p:cNvPr id="7" name="灯片编号占位符 6"/>
          <p:cNvSpPr>
            <a:spLocks noGrp="1"/>
          </p:cNvSpPr>
          <p:nvPr>
            <p:ph type="sldNum" sz="quarter" idx="12"/>
          </p:nvPr>
        </p:nvSpPr>
        <p:spPr/>
        <p:txBody>
          <a:bodyPr/>
          <a:lstStyle/>
          <a:p>
            <a:fld id="{A24B006D-818D-47B3-9EBE-C5AB269A17AF}" type="slidenum">
              <a:rPr lang="zh-CN" altLang="en-US" smtClean="0"/>
            </a:fld>
            <a:endParaRPr lang="zh-CN" altLang="en-US"/>
          </a:p>
        </p:txBody>
      </p:sp>
    </p:spTree>
  </p:cSld>
  <p:clrMapOvr>
    <a:masterClrMapping/>
  </p:clrMapOvr>
  <p:transition>
    <p:random/>
  </p:transition>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151690"/>
            <a:ext cx="4040188"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1631660"/>
            <a:ext cx="4040188"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6" y="1151690"/>
            <a:ext cx="4041775"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6" y="1631660"/>
            <a:ext cx="4041775"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F49ED60E-3B8D-47C1-9682-1C12509BF99F}" type="datetimeFigureOut">
              <a:rPr lang="zh-CN" altLang="en-US" smtClean="0"/>
            </a:fld>
            <a:endParaRPr lang="zh-CN" altLang="en-US"/>
          </a:p>
        </p:txBody>
      </p:sp>
      <p:sp>
        <p:nvSpPr>
          <p:cNvPr id="8" name="页脚占位符 7"/>
          <p:cNvSpPr>
            <a:spLocks noGrp="1"/>
          </p:cNvSpPr>
          <p:nvPr>
            <p:ph type="ftr" sz="quarter" idx="11"/>
          </p:nvPr>
        </p:nvSpPr>
        <p:spPr/>
        <p:txBody>
          <a:bodyPr/>
          <a:lstStyle/>
          <a:p>
            <a:r>
              <a:rPr lang="zh-CN" altLang="en-US"/>
              <a:t>财税-www.caishui.org</a:t>
            </a:r>
            <a:endParaRPr lang="zh-CN" altLang="en-US"/>
          </a:p>
        </p:txBody>
      </p:sp>
      <p:sp>
        <p:nvSpPr>
          <p:cNvPr id="9" name="灯片编号占位符 8"/>
          <p:cNvSpPr>
            <a:spLocks noGrp="1"/>
          </p:cNvSpPr>
          <p:nvPr>
            <p:ph type="sldNum" sz="quarter" idx="12"/>
          </p:nvPr>
        </p:nvSpPr>
        <p:spPr/>
        <p:txBody>
          <a:bodyPr/>
          <a:lstStyle/>
          <a:p>
            <a:fld id="{A24B006D-818D-47B3-9EBE-C5AB269A17AF}" type="slidenum">
              <a:rPr lang="zh-CN" altLang="en-US" smtClean="0"/>
            </a:fld>
            <a:endParaRPr lang="zh-CN" altLang="en-US"/>
          </a:p>
        </p:txBody>
      </p:sp>
    </p:spTree>
  </p:cSld>
  <p:clrMapOvr>
    <a:masterClrMapping/>
  </p:clrMapOvr>
  <p:transition>
    <p:random/>
  </p:transition>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F49ED60E-3B8D-47C1-9682-1C12509BF99F}" type="datetimeFigureOut">
              <a:rPr lang="zh-CN" altLang="en-US" smtClean="0"/>
            </a:fld>
            <a:endParaRPr lang="zh-CN" altLang="en-US"/>
          </a:p>
        </p:txBody>
      </p:sp>
      <p:sp>
        <p:nvSpPr>
          <p:cNvPr id="4" name="页脚占位符 3"/>
          <p:cNvSpPr>
            <a:spLocks noGrp="1"/>
          </p:cNvSpPr>
          <p:nvPr>
            <p:ph type="ftr" sz="quarter" idx="11"/>
          </p:nvPr>
        </p:nvSpPr>
        <p:spPr/>
        <p:txBody>
          <a:bodyPr/>
          <a:lstStyle/>
          <a:p>
            <a:r>
              <a:rPr lang="zh-CN" altLang="en-US"/>
              <a:t>财税-www.caishui.org</a:t>
            </a:r>
            <a:endParaRPr lang="zh-CN" altLang="en-US"/>
          </a:p>
        </p:txBody>
      </p:sp>
      <p:sp>
        <p:nvSpPr>
          <p:cNvPr id="5" name="灯片编号占位符 4"/>
          <p:cNvSpPr>
            <a:spLocks noGrp="1"/>
          </p:cNvSpPr>
          <p:nvPr>
            <p:ph type="sldNum" sz="quarter" idx="12"/>
          </p:nvPr>
        </p:nvSpPr>
        <p:spPr/>
        <p:txBody>
          <a:bodyPr/>
          <a:lstStyle/>
          <a:p>
            <a:fld id="{A24B006D-818D-47B3-9EBE-C5AB269A17AF}" type="slidenum">
              <a:rPr lang="zh-CN" altLang="en-US" smtClean="0"/>
            </a:fld>
            <a:endParaRPr lang="zh-CN" altLang="en-US"/>
          </a:p>
        </p:txBody>
      </p:sp>
    </p:spTree>
  </p:cSld>
  <p:clrMapOvr>
    <a:masterClrMapping/>
  </p:clrMapOvr>
  <p:transition>
    <p:random/>
  </p:transition>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49ED60E-3B8D-47C1-9682-1C12509BF99F}" type="datetimeFigureOut">
              <a:rPr lang="zh-CN" altLang="en-US" smtClean="0"/>
            </a:fld>
            <a:endParaRPr lang="zh-CN" altLang="en-US"/>
          </a:p>
        </p:txBody>
      </p:sp>
      <p:sp>
        <p:nvSpPr>
          <p:cNvPr id="3" name="页脚占位符 2"/>
          <p:cNvSpPr>
            <a:spLocks noGrp="1"/>
          </p:cNvSpPr>
          <p:nvPr>
            <p:ph type="ftr" sz="quarter" idx="11"/>
          </p:nvPr>
        </p:nvSpPr>
        <p:spPr/>
        <p:txBody>
          <a:bodyPr/>
          <a:lstStyle/>
          <a:p>
            <a:r>
              <a:rPr lang="zh-CN" altLang="en-US"/>
              <a:t>财税-www.caishui.org</a:t>
            </a:r>
            <a:endParaRPr lang="zh-CN" altLang="en-US"/>
          </a:p>
        </p:txBody>
      </p:sp>
      <p:sp>
        <p:nvSpPr>
          <p:cNvPr id="4" name="灯片编号占位符 3"/>
          <p:cNvSpPr>
            <a:spLocks noGrp="1"/>
          </p:cNvSpPr>
          <p:nvPr>
            <p:ph type="sldNum" sz="quarter" idx="12"/>
          </p:nvPr>
        </p:nvSpPr>
        <p:spPr/>
        <p:txBody>
          <a:bodyPr/>
          <a:lstStyle/>
          <a:p>
            <a:fld id="{A24B006D-818D-47B3-9EBE-C5AB269A17AF}" type="slidenum">
              <a:rPr lang="zh-CN" altLang="en-US" smtClean="0"/>
            </a:fld>
            <a:endParaRPr lang="zh-CN" altLang="en-US"/>
          </a:p>
        </p:txBody>
      </p:sp>
      <p:sp>
        <p:nvSpPr>
          <p:cNvPr id="5" name="文本框 9"/>
          <p:cNvSpPr txBox="1"/>
          <p:nvPr userDrawn="1"/>
        </p:nvSpPr>
        <p:spPr>
          <a:xfrm>
            <a:off x="952374" y="230638"/>
            <a:ext cx="1963442" cy="267374"/>
          </a:xfrm>
          <a:prstGeom prst="rect">
            <a:avLst/>
          </a:prstGeom>
          <a:noFill/>
        </p:spPr>
        <p:txBody>
          <a:bodyPr wrap="square" lIns="51428" tIns="25714" rIns="51428" bIns="25714" rtlCol="0">
            <a:spAutoFit/>
          </a:bodyPr>
          <a:lstStyle/>
          <a:p>
            <a:pPr marL="0" lvl="1"/>
            <a:r>
              <a:rPr lang="zh-CN" altLang="en-US" sz="1400" dirty="0">
                <a:solidFill>
                  <a:schemeClr val="accent2"/>
                </a:solidFill>
                <a:latin typeface="微软雅黑" panose="020B0503020204020204" pitchFamily="34" charset="-122"/>
                <a:ea typeface="微软雅黑" panose="020B0503020204020204" pitchFamily="34" charset="-122"/>
              </a:rPr>
              <a:t>输入文字标题  </a:t>
            </a:r>
            <a:endParaRPr lang="zh-CN" altLang="en-US" sz="1400" dirty="0">
              <a:solidFill>
                <a:schemeClr val="accent2"/>
              </a:solidFill>
              <a:latin typeface="微软雅黑" panose="020B0503020204020204" pitchFamily="34" charset="-122"/>
              <a:ea typeface="微软雅黑" panose="020B0503020204020204" pitchFamily="34" charset="-122"/>
            </a:endParaRPr>
          </a:p>
        </p:txBody>
      </p:sp>
      <p:cxnSp>
        <p:nvCxnSpPr>
          <p:cNvPr id="6" name="直接连接符 5"/>
          <p:cNvCxnSpPr/>
          <p:nvPr userDrawn="1"/>
        </p:nvCxnSpPr>
        <p:spPr>
          <a:xfrm>
            <a:off x="1006366" y="500751"/>
            <a:ext cx="7291077" cy="0"/>
          </a:xfrm>
          <a:prstGeom prst="line">
            <a:avLst/>
          </a:prstGeom>
          <a:ln>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7" name="组合 124"/>
          <p:cNvGrpSpPr/>
          <p:nvPr userDrawn="1"/>
        </p:nvGrpSpPr>
        <p:grpSpPr>
          <a:xfrm>
            <a:off x="8427406" y="344680"/>
            <a:ext cx="193989" cy="175003"/>
            <a:chOff x="3720691" y="2824413"/>
            <a:chExt cx="1341120" cy="1209172"/>
          </a:xfrm>
        </p:grpSpPr>
        <p:sp>
          <p:nvSpPr>
            <p:cNvPr id="8"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40" tIns="45720" rIns="91440" bIns="45720" numCol="1" anchor="t" anchorCtr="0" compatLnSpc="1"/>
            <a:lstStyle/>
            <a:p>
              <a:endParaRPr lang="zh-CN" altLang="en-US">
                <a:latin typeface="方正兰亭黑简体" panose="02000000000000000000" pitchFamily="2" charset="-122"/>
                <a:ea typeface="方正兰亭黑简体" panose="02000000000000000000" pitchFamily="2" charset="-122"/>
              </a:endParaRPr>
            </a:p>
          </p:txBody>
        </p:sp>
        <p:sp>
          <p:nvSpPr>
            <p:cNvPr id="9"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a:latin typeface="方正兰亭黑简体" panose="02000000000000000000" pitchFamily="2" charset="-122"/>
                <a:ea typeface="方正兰亭黑简体" panose="02000000000000000000" pitchFamily="2" charset="-122"/>
              </a:endParaRPr>
            </a:p>
          </p:txBody>
        </p:sp>
      </p:grpSp>
      <p:grpSp>
        <p:nvGrpSpPr>
          <p:cNvPr id="10" name="组合 39"/>
          <p:cNvGrpSpPr/>
          <p:nvPr userDrawn="1"/>
        </p:nvGrpSpPr>
        <p:grpSpPr>
          <a:xfrm>
            <a:off x="431078" y="156138"/>
            <a:ext cx="474113" cy="427710"/>
            <a:chOff x="5446701" y="1360245"/>
            <a:chExt cx="632315" cy="570104"/>
          </a:xfrm>
        </p:grpSpPr>
        <p:sp>
          <p:nvSpPr>
            <p:cNvPr id="14" name="Freeform 5"/>
            <p:cNvSpPr/>
            <p:nvPr/>
          </p:nvSpPr>
          <p:spPr bwMode="auto">
            <a:xfrm rot="1855731">
              <a:off x="5446701" y="1360245"/>
              <a:ext cx="632315" cy="57010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sp>
          <p:nvSpPr>
            <p:cNvPr id="12" name="Freeform 5"/>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accent1">
                  <a:lumMod val="75000"/>
                </a:schemeClr>
              </a:solidFill>
              <a:prstDash val="sysDash"/>
              <a:miter lim="800000"/>
            </a:ln>
            <a:effectLst/>
          </p:spPr>
          <p:txBody>
            <a:bodyPr vert="horz" wrap="square" lIns="91440" tIns="45720" rIns="91440" bIns="45720" numCol="1" anchor="t" anchorCtr="0" compatLnSpc="1"/>
            <a:lstStyle/>
            <a:p>
              <a:endParaRPr lang="zh-CN" altLang="en-US" dirty="0">
                <a:latin typeface="微软雅黑" panose="020B0503020204020204" pitchFamily="34" charset="-122"/>
                <a:ea typeface="微软雅黑" panose="020B0503020204020204" pitchFamily="34" charset="-122"/>
              </a:endParaRPr>
            </a:p>
          </p:txBody>
        </p:sp>
      </p:grpSp>
      <p:sp>
        <p:nvSpPr>
          <p:cNvPr id="15" name="KSO_Shape"/>
          <p:cNvSpPr/>
          <p:nvPr userDrawn="1"/>
        </p:nvSpPr>
        <p:spPr bwMode="auto">
          <a:xfrm>
            <a:off x="536470" y="259077"/>
            <a:ext cx="256877" cy="218469"/>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accent1"/>
          </a:solidFill>
          <a:ln>
            <a:noFill/>
          </a:ln>
        </p:spPr>
        <p:txBody>
          <a:bodyPr lIns="68571" tIns="34285" rIns="68571" bIns="34285" anchor="ctr">
            <a:scene3d>
              <a:camera prst="orthographicFront"/>
              <a:lightRig rig="threePt" dir="t"/>
            </a:scene3d>
            <a:sp3d contourW="12700">
              <a:contourClr>
                <a:srgbClr val="FFFFFF"/>
              </a:contourClr>
            </a:sp3d>
          </a:bodyPr>
          <a:lstStyle/>
          <a:p>
            <a:pPr algn="ctr">
              <a:defRPr/>
            </a:pPr>
            <a:endParaRPr lang="zh-CN" altLang="en-US" dirty="0">
              <a:solidFill>
                <a:srgbClr val="1C666E"/>
              </a:solidFill>
              <a:latin typeface="微软雅黑" panose="020B0503020204020204" pitchFamily="34" charset="-122"/>
              <a:ea typeface="宋体" panose="02010600030101010101" pitchFamily="2" charset="-122"/>
            </a:endParaRPr>
          </a:p>
        </p:txBody>
      </p:sp>
      <p:sp>
        <p:nvSpPr>
          <p:cNvPr id="16" name="文本框 38"/>
          <p:cNvSpPr txBox="1"/>
          <p:nvPr userDrawn="1"/>
        </p:nvSpPr>
        <p:spPr>
          <a:xfrm>
            <a:off x="2087724" y="232284"/>
            <a:ext cx="2412268" cy="266653"/>
          </a:xfrm>
          <a:prstGeom prst="rect">
            <a:avLst/>
          </a:prstGeom>
          <a:noFill/>
        </p:spPr>
        <p:txBody>
          <a:bodyPr wrap="square" lIns="96434" tIns="48217" rIns="96434" bIns="48217" rtlCol="0">
            <a:spAutoFit/>
          </a:bodyPr>
          <a:lstStyle/>
          <a:p>
            <a:pPr algn="l" defTabSz="964565"/>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ADD RELATED TITLE WORDS</a:t>
            </a:r>
            <a:endPar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2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1+#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30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Lst>
  </p:timing>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851"/>
            <a:ext cx="3008313" cy="871807"/>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04851"/>
            <a:ext cx="5111750" cy="4391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1" y="1076658"/>
            <a:ext cx="3008313" cy="3519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49ED60E-3B8D-47C1-9682-1C12509BF99F}" type="datetimeFigureOut">
              <a:rPr lang="zh-CN" altLang="en-US" smtClean="0"/>
            </a:fld>
            <a:endParaRPr lang="zh-CN" altLang="en-US"/>
          </a:p>
        </p:txBody>
      </p:sp>
      <p:sp>
        <p:nvSpPr>
          <p:cNvPr id="6" name="页脚占位符 5"/>
          <p:cNvSpPr>
            <a:spLocks noGrp="1"/>
          </p:cNvSpPr>
          <p:nvPr>
            <p:ph type="ftr" sz="quarter" idx="11"/>
          </p:nvPr>
        </p:nvSpPr>
        <p:spPr/>
        <p:txBody>
          <a:bodyPr/>
          <a:lstStyle/>
          <a:p>
            <a:r>
              <a:rPr lang="zh-CN" altLang="en-US"/>
              <a:t>财税-www.caishui.org</a:t>
            </a:r>
            <a:endParaRPr lang="zh-CN" altLang="en-US"/>
          </a:p>
        </p:txBody>
      </p:sp>
      <p:sp>
        <p:nvSpPr>
          <p:cNvPr id="7" name="灯片编号占位符 6"/>
          <p:cNvSpPr>
            <a:spLocks noGrp="1"/>
          </p:cNvSpPr>
          <p:nvPr>
            <p:ph type="sldNum" sz="quarter" idx="12"/>
          </p:nvPr>
        </p:nvSpPr>
        <p:spPr/>
        <p:txBody>
          <a:bodyPr/>
          <a:lstStyle/>
          <a:p>
            <a:fld id="{A24B006D-818D-47B3-9EBE-C5AB269A17AF}" type="slidenum">
              <a:rPr lang="zh-CN" altLang="en-US" smtClean="0"/>
            </a:fld>
            <a:endParaRPr lang="zh-CN" altLang="en-US"/>
          </a:p>
        </p:txBody>
      </p:sp>
    </p:spTree>
  </p:cSld>
  <p:clrMapOvr>
    <a:masterClrMapping/>
  </p:clrMapOvr>
  <p:transition>
    <p:random/>
  </p:transition>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561"/>
            <a:ext cx="5486400" cy="425185"/>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459723"/>
            <a:ext cx="5486400" cy="30870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6746"/>
            <a:ext cx="5486400" cy="603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49ED60E-3B8D-47C1-9682-1C12509BF99F}" type="datetimeFigureOut">
              <a:rPr lang="zh-CN" altLang="en-US" smtClean="0"/>
            </a:fld>
            <a:endParaRPr lang="zh-CN" altLang="en-US"/>
          </a:p>
        </p:txBody>
      </p:sp>
      <p:sp>
        <p:nvSpPr>
          <p:cNvPr id="6" name="页脚占位符 5"/>
          <p:cNvSpPr>
            <a:spLocks noGrp="1"/>
          </p:cNvSpPr>
          <p:nvPr>
            <p:ph type="ftr" sz="quarter" idx="11"/>
          </p:nvPr>
        </p:nvSpPr>
        <p:spPr/>
        <p:txBody>
          <a:bodyPr/>
          <a:lstStyle/>
          <a:p>
            <a:r>
              <a:rPr lang="zh-CN" altLang="en-US"/>
              <a:t>财税-www.caishui.org</a:t>
            </a:r>
            <a:endParaRPr lang="zh-CN" altLang="en-US"/>
          </a:p>
        </p:txBody>
      </p:sp>
      <p:sp>
        <p:nvSpPr>
          <p:cNvPr id="7" name="灯片编号占位符 6"/>
          <p:cNvSpPr>
            <a:spLocks noGrp="1"/>
          </p:cNvSpPr>
          <p:nvPr>
            <p:ph type="sldNum" sz="quarter" idx="12"/>
          </p:nvPr>
        </p:nvSpPr>
        <p:spPr/>
        <p:txBody>
          <a:bodyPr/>
          <a:lstStyle/>
          <a:p>
            <a:fld id="{A24B006D-818D-47B3-9EBE-C5AB269A17AF}" type="slidenum">
              <a:rPr lang="zh-CN" altLang="en-US" smtClean="0"/>
            </a:fld>
            <a:endParaRPr lang="zh-CN" altLang="en-US"/>
          </a:p>
        </p:txBody>
      </p:sp>
    </p:spTree>
  </p:cSld>
  <p:clrMapOvr>
    <a:masterClrMapping/>
  </p:clrMapOvr>
  <p:transition>
    <p:random/>
  </p:transition>
  <p:hf sldNum="0"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jpe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6042"/>
            <a:ext cx="8229600" cy="857515"/>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457200" y="1200521"/>
            <a:ext cx="8229600" cy="3395520"/>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4768735"/>
            <a:ext cx="2133600" cy="273928"/>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F49ED60E-3B8D-47C1-9682-1C12509BF99F}" type="datetimeFigureOut">
              <a:rPr lang="zh-CN" altLang="en-US" smtClean="0"/>
            </a:fld>
            <a:endParaRPr lang="zh-CN" altLang="en-US" dirty="0"/>
          </a:p>
        </p:txBody>
      </p:sp>
      <p:sp>
        <p:nvSpPr>
          <p:cNvPr id="5" name="页脚占位符 4"/>
          <p:cNvSpPr>
            <a:spLocks noGrp="1"/>
          </p:cNvSpPr>
          <p:nvPr>
            <p:ph type="ftr" sz="quarter" idx="3"/>
          </p:nvPr>
        </p:nvSpPr>
        <p:spPr>
          <a:xfrm>
            <a:off x="3124200" y="4768735"/>
            <a:ext cx="2895600" cy="273928"/>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r>
              <a:rPr lang="zh-CN" altLang="en-US" dirty="0"/>
              <a:t>财税-www.caishui.org</a:t>
            </a:r>
            <a:endParaRPr lang="zh-CN" altLang="en-US" dirty="0"/>
          </a:p>
        </p:txBody>
      </p:sp>
      <p:sp>
        <p:nvSpPr>
          <p:cNvPr id="6" name="灯片编号占位符 5"/>
          <p:cNvSpPr>
            <a:spLocks noGrp="1"/>
          </p:cNvSpPr>
          <p:nvPr>
            <p:ph type="sldNum" sz="quarter" idx="4"/>
          </p:nvPr>
        </p:nvSpPr>
        <p:spPr>
          <a:xfrm>
            <a:off x="6553200" y="4768735"/>
            <a:ext cx="2133600" cy="273928"/>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A24B006D-818D-47B3-9EBE-C5AB269A17AF}" type="slidenum">
              <a:rPr lang="zh-CN" altLang="en-US" smtClean="0"/>
            </a:fld>
            <a:endParaRPr lang="zh-CN" altLang="en-US" dirty="0"/>
          </a:p>
        </p:txBody>
      </p:sp>
      <p:pic>
        <p:nvPicPr>
          <p:cNvPr id="8" name="图片 7"/>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0" y="0"/>
            <a:ext cx="9144000" cy="5148072"/>
          </a:xfrm>
          <a:prstGeom prst="rect">
            <a:avLst/>
          </a:prstGeom>
        </p:spPr>
      </p:pic>
      <p:sp>
        <p:nvSpPr>
          <p:cNvPr id="9" name="矩形 8"/>
          <p:cNvSpPr/>
          <p:nvPr/>
        </p:nvSpPr>
        <p:spPr>
          <a:xfrm>
            <a:off x="0" y="0"/>
            <a:ext cx="9144000" cy="5145088"/>
          </a:xfrm>
          <a:prstGeom prst="rect">
            <a:avLst/>
          </a:prstGeom>
          <a:gradFill>
            <a:gsLst>
              <a:gs pos="52100">
                <a:srgbClr val="EFEFEF"/>
              </a:gs>
              <a:gs pos="0">
                <a:srgbClr val="EFEFEF"/>
              </a:gs>
              <a:gs pos="100000">
                <a:srgbClr val="EFEFEF">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p:random/>
  </p:transition>
  <p:hf sldNum="0" hdr="0" dt="0"/>
  <p:txStyles>
    <p:titleStyle>
      <a:lvl1pPr algn="ctr" defTabSz="914400" rtl="0" eaLnBrk="1" latinLnBrk="0" hangingPunct="1">
        <a:spcBef>
          <a:spcPct val="0"/>
        </a:spcBef>
        <a:buNone/>
        <a:defRPr sz="4400" kern="1200">
          <a:solidFill>
            <a:schemeClr val="tx1"/>
          </a:solidFill>
          <a:latin typeface="微软雅黑" panose="020B0503020204020204" pitchFamily="34" charset="-122"/>
          <a:ea typeface="微软雅黑" panose="020B0503020204020204" pitchFamily="34"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3.xml"/><Relationship Id="rId2" Type="http://schemas.openxmlformats.org/officeDocument/2006/relationships/hyperlink" Target="http://www.caishui.org/" TargetMode="Externa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17.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18.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1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0.png"/></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7"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1.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2.pn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23.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12.xml"/><Relationship Id="rId3" Type="http://schemas.openxmlformats.org/officeDocument/2006/relationships/hyperlink" Target="http://www.caishui.org/" TargetMode="External"/><Relationship Id="rId2" Type="http://schemas.openxmlformats.org/officeDocument/2006/relationships/image" Target="../media/image3.png"/><Relationship Id="rId1"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hyperlink" Target="http://www.caishui.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2.xml"/><Relationship Id="rId3" Type="http://schemas.openxmlformats.org/officeDocument/2006/relationships/hyperlink" Target="http://www.caishui.org/" TargetMode="External"/><Relationship Id="rId2" Type="http://schemas.openxmlformats.org/officeDocument/2006/relationships/image" Target="../media/image3.png"/><Relationship Id="rId1"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3" descr="C:\Users\Administrator\Desktop\微立体创业计划\002.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4497244" y="431318"/>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71" name="Picture 3" descr="C:\Users\Administrator\Desktop\微立体创业计划\002.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5845466" y="441424"/>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69" name="Picture 3" descr="C:\Users\Administrator\Desktop\微立体创业计划\002.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186579" y="421212"/>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68" name="Picture 3" descr="C:\Users\Administrator\Desktop\微立体创业计划\002.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805446" y="421212"/>
            <a:ext cx="1559287" cy="155955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31" name="99         _4"/>
          <p:cNvSpPr/>
          <p:nvPr/>
        </p:nvSpPr>
        <p:spPr>
          <a:xfrm>
            <a:off x="986132" y="2016673"/>
            <a:ext cx="6862422" cy="1323439"/>
          </a:xfrm>
          <a:prstGeom prst="rect">
            <a:avLst/>
          </a:prstGeom>
          <a:noFill/>
        </p:spPr>
        <p:txBody>
          <a:bodyPr wrap="square" rtlCol="0">
            <a:spAutoFit/>
          </a:bodyPr>
          <a:lstStyle/>
          <a:p>
            <a:pPr algn="ctr" fontAlgn="base">
              <a:spcBef>
                <a:spcPct val="0"/>
              </a:spcBef>
              <a:spcAft>
                <a:spcPct val="0"/>
              </a:spcAft>
            </a:pPr>
            <a:r>
              <a:rPr lang="zh-CN" altLang="en-US" sz="4000" dirty="0">
                <a:ln w="6350">
                  <a:noFill/>
                </a:ln>
                <a:solidFill>
                  <a:prstClr val="black">
                    <a:lumMod val="75000"/>
                    <a:lumOff val="25000"/>
                  </a:prstClr>
                </a:solidFill>
                <a:latin typeface="微软雅黑" panose="020B0503020204020204" pitchFamily="34" charset="-122"/>
                <a:ea typeface="微软雅黑" panose="020B0503020204020204" pitchFamily="34" charset="-122"/>
                <a:cs typeface="+mn-ea"/>
                <a:sym typeface="+mn-lt"/>
              </a:rPr>
              <a:t>出口企业增值税、企业所得税申报实务操作</a:t>
            </a:r>
            <a:endParaRPr lang="zh-CN" altLang="en-US" sz="4000" dirty="0">
              <a:ln w="6350">
                <a:noFill/>
              </a:ln>
              <a:solidFill>
                <a:prstClr val="black">
                  <a:lumMod val="75000"/>
                  <a:lumOff val="25000"/>
                </a:prstClr>
              </a:solidFill>
              <a:latin typeface="微软雅黑" panose="020B0503020204020204" pitchFamily="34" charset="-122"/>
              <a:ea typeface="微软雅黑" panose="020B0503020204020204" pitchFamily="34" charset="-122"/>
              <a:cs typeface="+mn-ea"/>
              <a:sym typeface="+mn-lt"/>
            </a:endParaRPr>
          </a:p>
        </p:txBody>
      </p:sp>
      <p:sp>
        <p:nvSpPr>
          <p:cNvPr id="35" name="8      _6"/>
          <p:cNvSpPr txBox="1"/>
          <p:nvPr/>
        </p:nvSpPr>
        <p:spPr>
          <a:xfrm>
            <a:off x="2228413" y="683793"/>
            <a:ext cx="753732" cy="1200008"/>
          </a:xfrm>
          <a:prstGeom prst="rect">
            <a:avLst/>
          </a:prstGeom>
          <a:noFill/>
        </p:spPr>
        <p:txBody>
          <a:bodyPr wrap="none" rtlCol="0">
            <a:spAutoFit/>
          </a:bodyPr>
          <a:lstStyle/>
          <a:p>
            <a:pPr algn="ctr" fontAlgn="base">
              <a:spcBef>
                <a:spcPct val="0"/>
              </a:spcBef>
              <a:spcAft>
                <a:spcPct val="0"/>
              </a:spcAft>
            </a:pPr>
            <a:r>
              <a:rPr lang="en-US" altLang="zh-CN" sz="7200" b="1" dirty="0">
                <a:solidFill>
                  <a:srgbClr val="123E61"/>
                </a:solidFill>
                <a:latin typeface="微软雅黑" panose="020B0503020204020204" pitchFamily="34" charset="-122"/>
                <a:ea typeface="微软雅黑" panose="020B0503020204020204" pitchFamily="34" charset="-122"/>
                <a:cs typeface="+mn-ea"/>
                <a:sym typeface="+mn-lt"/>
              </a:rPr>
              <a:t>2</a:t>
            </a:r>
            <a:endParaRPr lang="zh-CN" altLang="en-US" sz="72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42" name="6        _9"/>
          <p:cNvSpPr txBox="1"/>
          <p:nvPr/>
        </p:nvSpPr>
        <p:spPr>
          <a:xfrm>
            <a:off x="4907751" y="683793"/>
            <a:ext cx="753732" cy="1200008"/>
          </a:xfrm>
          <a:prstGeom prst="rect">
            <a:avLst/>
          </a:prstGeom>
          <a:noFill/>
        </p:spPr>
        <p:txBody>
          <a:bodyPr wrap="none" rtlCol="0">
            <a:spAutoFit/>
          </a:bodyPr>
          <a:lstStyle/>
          <a:p>
            <a:pPr algn="ctr" fontAlgn="base">
              <a:spcBef>
                <a:spcPct val="0"/>
              </a:spcBef>
              <a:spcAft>
                <a:spcPct val="0"/>
              </a:spcAft>
            </a:pPr>
            <a:r>
              <a:rPr lang="en-US" altLang="zh-CN" sz="7200" b="1" dirty="0">
                <a:solidFill>
                  <a:srgbClr val="123E61"/>
                </a:solidFill>
                <a:latin typeface="微软雅黑" panose="020B0503020204020204" pitchFamily="34" charset="-122"/>
                <a:ea typeface="微软雅黑" panose="020B0503020204020204" pitchFamily="34" charset="-122"/>
                <a:cs typeface="+mn-ea"/>
                <a:sym typeface="+mn-lt"/>
              </a:rPr>
              <a:t>2</a:t>
            </a:r>
            <a:endParaRPr lang="zh-CN" altLang="en-US" sz="72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46" name="4       _11"/>
          <p:cNvSpPr txBox="1"/>
          <p:nvPr/>
        </p:nvSpPr>
        <p:spPr>
          <a:xfrm>
            <a:off x="6277268" y="658448"/>
            <a:ext cx="753732" cy="1200008"/>
          </a:xfrm>
          <a:prstGeom prst="rect">
            <a:avLst/>
          </a:prstGeom>
          <a:noFill/>
        </p:spPr>
        <p:txBody>
          <a:bodyPr wrap="none" rtlCol="0">
            <a:spAutoFit/>
          </a:bodyPr>
          <a:lstStyle/>
          <a:p>
            <a:pPr algn="ctr" fontAlgn="base">
              <a:spcBef>
                <a:spcPct val="0"/>
              </a:spcBef>
              <a:spcAft>
                <a:spcPct val="0"/>
              </a:spcAft>
            </a:pPr>
            <a:r>
              <a:rPr lang="en-US" altLang="zh-CN" sz="7200" b="1" dirty="0">
                <a:solidFill>
                  <a:srgbClr val="123E61"/>
                </a:solidFill>
                <a:latin typeface="微软雅黑" panose="020B0503020204020204" pitchFamily="34" charset="-122"/>
                <a:ea typeface="微软雅黑" panose="020B0503020204020204" pitchFamily="34" charset="-122"/>
                <a:cs typeface="+mn-ea"/>
                <a:sym typeface="+mn-lt"/>
              </a:rPr>
              <a:t>0</a:t>
            </a:r>
            <a:endParaRPr lang="zh-CN" altLang="en-US" sz="7200" b="1" dirty="0">
              <a:solidFill>
                <a:srgbClr val="123E61"/>
              </a:solidFill>
              <a:latin typeface="微软雅黑" panose="020B0503020204020204" pitchFamily="34" charset="-122"/>
              <a:ea typeface="微软雅黑" panose="020B0503020204020204" pitchFamily="34" charset="-122"/>
              <a:cs typeface="+mn-ea"/>
              <a:sym typeface="+mn-lt"/>
            </a:endParaRPr>
          </a:p>
        </p:txBody>
      </p:sp>
      <p:grpSp>
        <p:nvGrpSpPr>
          <p:cNvPr id="47" name="3         _12"/>
          <p:cNvGrpSpPr/>
          <p:nvPr/>
        </p:nvGrpSpPr>
        <p:grpSpPr bwMode="auto">
          <a:xfrm>
            <a:off x="3531945" y="816078"/>
            <a:ext cx="885398" cy="887441"/>
            <a:chOff x="183" y="1395"/>
            <a:chExt cx="867" cy="869"/>
          </a:xfrm>
          <a:solidFill>
            <a:schemeClr val="tx1">
              <a:lumMod val="50000"/>
              <a:lumOff val="50000"/>
            </a:schemeClr>
          </a:solidFill>
        </p:grpSpPr>
        <p:sp>
          <p:nvSpPr>
            <p:cNvPr id="48" name="Freeform 5"/>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9" name="Rectangle 6"/>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0" name="Freeform 7"/>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1" name="Freeform 8"/>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2" name="Rectangle 9"/>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3" name="Freeform 10"/>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4" name="Freeform 11"/>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5" name="Rectangle 12"/>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6" name="Freeform 13"/>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7" name="Freeform 14"/>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8" name="Rectangle 15"/>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9" name="Freeform 16"/>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0" name="Freeform 17"/>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61" name="2         _13"/>
          <p:cNvGrpSpPr/>
          <p:nvPr/>
        </p:nvGrpSpPr>
        <p:grpSpPr>
          <a:xfrm>
            <a:off x="3957717" y="1097292"/>
            <a:ext cx="34282" cy="588566"/>
            <a:chOff x="5275684" y="1747635"/>
            <a:chExt cx="46296" cy="794824"/>
          </a:xfrm>
        </p:grpSpPr>
        <p:sp>
          <p:nvSpPr>
            <p:cNvPr id="62" name="矩形 61"/>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3" name="矩形 62"/>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64" name="1          _14"/>
          <p:cNvGrpSpPr/>
          <p:nvPr/>
        </p:nvGrpSpPr>
        <p:grpSpPr>
          <a:xfrm>
            <a:off x="3817829" y="1052154"/>
            <a:ext cx="350875" cy="57791"/>
            <a:chOff x="5031626" y="2106315"/>
            <a:chExt cx="545439" cy="89837"/>
          </a:xfrm>
        </p:grpSpPr>
        <p:sp>
          <p:nvSpPr>
            <p:cNvPr id="65" name="矩形 64"/>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6" name="矩形 65"/>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7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73" name="同心圆 7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4" name="椭圆 7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5"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76" name="同心圆 7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7" name="椭圆 7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8"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79" name="同心圆 7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0" name="椭圆 79"/>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1"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82" name="同心圆 8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3" name="椭圆 82"/>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4"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85" name="同心圆 8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6" name="椭圆 8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88" name="同心圆 8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9" name="椭圆 8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0"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91" name="同心圆 9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2" name="椭圆 91"/>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3"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5" name="椭圆 94"/>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6"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8" name="椭圆 97"/>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9"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1" name="椭圆 100"/>
            <p:cNvSpPr/>
            <p:nvPr/>
          </p:nvSpPr>
          <p:spPr>
            <a:xfrm>
              <a:off x="392112" y="760412"/>
              <a:ext cx="3825873" cy="3825873"/>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4" name="椭圆 103"/>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5"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06" name="同心圆 10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7" name="椭圆 10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8"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09" name="同心圆 10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10" name="椭圆 10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9" name="45345          _2"/>
          <p:cNvGrpSpPr/>
          <p:nvPr/>
        </p:nvGrpSpPr>
        <p:grpSpPr>
          <a:xfrm>
            <a:off x="2824782" y="3613536"/>
            <a:ext cx="5544971" cy="276999"/>
            <a:chOff x="4551668" y="4236939"/>
            <a:chExt cx="7395003" cy="369417"/>
          </a:xfrm>
        </p:grpSpPr>
        <p:sp>
          <p:nvSpPr>
            <p:cNvPr id="20" name="Oval 15"/>
            <p:cNvSpPr/>
            <p:nvPr/>
          </p:nvSpPr>
          <p:spPr bwMode="auto">
            <a:xfrm>
              <a:off x="6733798" y="4265768"/>
              <a:ext cx="219347" cy="219347"/>
            </a:xfrm>
            <a:prstGeom prst="ellipse">
              <a:avLst/>
            </a:prstGeom>
            <a:solidFill>
              <a:srgbClr val="123E61"/>
            </a:solidFill>
            <a:ln>
              <a:noFill/>
            </a:ln>
            <a:effectLst/>
          </p:spPr>
          <p:txBody>
            <a:bodyPr wrap="none" anchor="ctr"/>
            <a:lstStyle/>
            <a:p>
              <a:pPr algn="ctr" fontAlgn="base">
                <a:spcBef>
                  <a:spcPct val="0"/>
                </a:spcBef>
                <a:spcAft>
                  <a:spcPct val="0"/>
                </a:spcAft>
              </a:pPr>
              <a:endParaRPr lang="zh-CN" altLang="en-US" sz="600" dirty="0">
                <a:solidFill>
                  <a:srgbClr val="FFFDEF"/>
                </a:solidFill>
                <a:latin typeface="微软雅黑" panose="020B0503020204020204" pitchFamily="34" charset="-122"/>
                <a:ea typeface="微软雅黑" panose="020B0503020204020204" pitchFamily="34" charset="-122"/>
                <a:cs typeface="+mn-ea"/>
                <a:sym typeface="+mn-lt"/>
              </a:endParaRPr>
            </a:p>
          </p:txBody>
        </p:sp>
        <p:grpSp>
          <p:nvGrpSpPr>
            <p:cNvPr id="21" name="Group 16"/>
            <p:cNvGrpSpPr/>
            <p:nvPr/>
          </p:nvGrpSpPr>
          <p:grpSpPr bwMode="auto">
            <a:xfrm>
              <a:off x="6812945" y="4240862"/>
              <a:ext cx="61051" cy="229966"/>
              <a:chOff x="5770" y="2956"/>
              <a:chExt cx="167" cy="628"/>
            </a:xfrm>
            <a:solidFill>
              <a:schemeClr val="accent1"/>
            </a:solidFill>
          </p:grpSpPr>
          <p:sp>
            <p:nvSpPr>
              <p:cNvPr id="28" name="Freeform 17"/>
              <p:cNvSpPr/>
              <p:nvPr/>
            </p:nvSpPr>
            <p:spPr bwMode="auto">
              <a:xfrm>
                <a:off x="5779"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4" tIns="34282" rIns="68564" bIns="34282" numCol="1" spcCol="0" rtlCol="0" fromWordArt="0" anchor="ctr" anchorCtr="0" forceAA="0" compatLnSpc="1">
                <a:noAutofit/>
              </a:bodyPr>
              <a:lstStyle/>
              <a:p>
                <a:pPr algn="dist" fontAlgn="base">
                  <a:spcBef>
                    <a:spcPct val="0"/>
                  </a:spcBef>
                  <a:spcAft>
                    <a:spcPct val="0"/>
                  </a:spcAft>
                </a:pPr>
                <a:endPar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cs typeface="+mn-ea"/>
                  <a:sym typeface="+mn-lt"/>
                </a:endParaRPr>
              </a:p>
            </p:txBody>
          </p:sp>
          <p:sp>
            <p:nvSpPr>
              <p:cNvPr id="29" name="Freeform 18"/>
              <p:cNvSpPr/>
              <p:nvPr/>
            </p:nvSpPr>
            <p:spPr bwMode="auto">
              <a:xfrm>
                <a:off x="5770" y="2956"/>
                <a:ext cx="167" cy="628"/>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4" tIns="34282" rIns="68564" bIns="34282" numCol="1" spcCol="0" rtlCol="0" fromWordArt="0" anchor="ctr" anchorCtr="0" forceAA="0" compatLnSpc="1">
                <a:noAutofit/>
              </a:bodyPr>
              <a:lstStyle/>
              <a:p>
                <a:pPr algn="dist" fontAlgn="base">
                  <a:spcBef>
                    <a:spcPct val="0"/>
                  </a:spcBef>
                  <a:spcAft>
                    <a:spcPct val="0"/>
                  </a:spcAft>
                </a:pPr>
                <a:endPar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cs typeface="+mn-ea"/>
                  <a:sym typeface="+mn-lt"/>
                </a:endParaRPr>
              </a:p>
            </p:txBody>
          </p:sp>
        </p:grpSp>
        <p:sp>
          <p:nvSpPr>
            <p:cNvPr id="22" name="Text Box 20"/>
            <p:cNvSpPr txBox="1"/>
            <p:nvPr/>
          </p:nvSpPr>
          <p:spPr bwMode="auto">
            <a:xfrm>
              <a:off x="6959499" y="4236939"/>
              <a:ext cx="4987172" cy="367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单位：厦门市集美区税务局    财税</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a:t>
              </a: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hlinkClick r:id="rId2" tooltip=""/>
                </a:rPr>
                <a:t>www.caishui.org</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sp>
          <p:nvSpPr>
            <p:cNvPr id="23" name="Oval 10"/>
            <p:cNvSpPr/>
            <p:nvPr/>
          </p:nvSpPr>
          <p:spPr bwMode="auto">
            <a:xfrm>
              <a:off x="4551668" y="4259514"/>
              <a:ext cx="219347" cy="219347"/>
            </a:xfrm>
            <a:prstGeom prst="ellipse">
              <a:avLst/>
            </a:prstGeom>
            <a:solidFill>
              <a:srgbClr val="123E61"/>
            </a:solidFill>
            <a:ln>
              <a:noFill/>
            </a:ln>
            <a:effectLst/>
          </p:spPr>
          <p:txBody>
            <a:bodyPr wrap="none" anchor="ctr"/>
            <a:lstStyle/>
            <a:p>
              <a:pPr algn="ctr" fontAlgn="base">
                <a:spcBef>
                  <a:spcPct val="0"/>
                </a:spcBef>
                <a:spcAft>
                  <a:spcPct val="0"/>
                </a:spcAft>
              </a:pPr>
              <a:endParaRPr lang="zh-CN" altLang="en-US" sz="600" dirty="0">
                <a:solidFill>
                  <a:srgbClr val="FFFDEF"/>
                </a:solidFill>
                <a:latin typeface="微软雅黑" panose="020B0503020204020204" pitchFamily="34" charset="-122"/>
                <a:ea typeface="微软雅黑" panose="020B0503020204020204" pitchFamily="34" charset="-122"/>
                <a:cs typeface="+mn-ea"/>
                <a:sym typeface="+mn-lt"/>
              </a:endParaRPr>
            </a:p>
          </p:txBody>
        </p:sp>
        <p:grpSp>
          <p:nvGrpSpPr>
            <p:cNvPr id="24" name="组合 23"/>
            <p:cNvGrpSpPr/>
            <p:nvPr/>
          </p:nvGrpSpPr>
          <p:grpSpPr>
            <a:xfrm>
              <a:off x="4611357" y="4307395"/>
              <a:ext cx="100336" cy="114060"/>
              <a:chOff x="860980" y="3583766"/>
              <a:chExt cx="100336" cy="114060"/>
            </a:xfrm>
            <a:solidFill>
              <a:schemeClr val="accent1"/>
            </a:solidFill>
          </p:grpSpPr>
          <p:sp>
            <p:nvSpPr>
              <p:cNvPr id="26" name="Freeform 12"/>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4" tIns="34282" rIns="68564" bIns="34282" numCol="1" spcCol="0" rtlCol="0" fromWordArt="0" anchor="ctr" anchorCtr="0" forceAA="0" compatLnSpc="1">
                <a:noAutofit/>
              </a:bodyPr>
              <a:lstStyle/>
              <a:p>
                <a:pPr algn="dist" fontAlgn="base">
                  <a:spcBef>
                    <a:spcPct val="0"/>
                  </a:spcBef>
                  <a:spcAft>
                    <a:spcPct val="0"/>
                  </a:spcAft>
                </a:pPr>
                <a:endPar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cs typeface="+mn-ea"/>
                  <a:sym typeface="+mn-lt"/>
                </a:endParaRPr>
              </a:p>
            </p:txBody>
          </p:sp>
          <p:sp>
            <p:nvSpPr>
              <p:cNvPr id="27"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4" tIns="34282" rIns="68564" bIns="34282" numCol="1" spcCol="0" rtlCol="0" fromWordArt="0" anchor="ctr" anchorCtr="0" forceAA="0" compatLnSpc="1">
                <a:noAutofit/>
              </a:bodyPr>
              <a:lstStyle/>
              <a:p>
                <a:pPr algn="dist" fontAlgn="base">
                  <a:spcBef>
                    <a:spcPct val="0"/>
                  </a:spcBef>
                  <a:spcAft>
                    <a:spcPct val="0"/>
                  </a:spcAft>
                </a:pPr>
                <a:endPar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cs typeface="+mn-ea"/>
                  <a:sym typeface="+mn-lt"/>
                </a:endParaRPr>
              </a:p>
            </p:txBody>
          </p:sp>
        </p:grpSp>
        <p:sp>
          <p:nvSpPr>
            <p:cNvPr id="25" name="矩形 24"/>
            <p:cNvSpPr/>
            <p:nvPr/>
          </p:nvSpPr>
          <p:spPr>
            <a:xfrm>
              <a:off x="4770877" y="4236939"/>
              <a:ext cx="1477669" cy="36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汇报人：黄倩</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 calcmode="lin" valueType="num">
                                      <p:cBhvr>
                                        <p:cTn id="9" dur="500" fill="hold"/>
                                        <p:tgtEl>
                                          <p:spTgt spid="72"/>
                                        </p:tgtEl>
                                        <p:attrNameLst>
                                          <p:attrName>ppt_x</p:attrName>
                                        </p:attrNameLst>
                                      </p:cBhvr>
                                      <p:tavLst>
                                        <p:tav tm="0">
                                          <p:val>
                                            <p:fltVal val="0.5"/>
                                          </p:val>
                                        </p:tav>
                                        <p:tav tm="100000">
                                          <p:val>
                                            <p:strVal val="#ppt_x"/>
                                          </p:val>
                                        </p:tav>
                                      </p:tavLst>
                                    </p:anim>
                                    <p:anim calcmode="lin" valueType="num">
                                      <p:cBhvr>
                                        <p:cTn id="10" dur="500" fill="hold"/>
                                        <p:tgtEl>
                                          <p:spTgt spid="7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75"/>
                                        </p:tgtEl>
                                        <p:attrNameLst>
                                          <p:attrName>style.visibility</p:attrName>
                                        </p:attrNameLst>
                                      </p:cBhvr>
                                      <p:to>
                                        <p:strVal val="visible"/>
                                      </p:to>
                                    </p:set>
                                    <p:anim calcmode="lin" valueType="num">
                                      <p:cBhvr>
                                        <p:cTn id="13" dur="500" fill="hold"/>
                                        <p:tgtEl>
                                          <p:spTgt spid="75"/>
                                        </p:tgtEl>
                                        <p:attrNameLst>
                                          <p:attrName>ppt_w</p:attrName>
                                        </p:attrNameLst>
                                      </p:cBhvr>
                                      <p:tavLst>
                                        <p:tav tm="0">
                                          <p:val>
                                            <p:fltVal val="0"/>
                                          </p:val>
                                        </p:tav>
                                        <p:tav tm="100000">
                                          <p:val>
                                            <p:strVal val="#ppt_w"/>
                                          </p:val>
                                        </p:tav>
                                      </p:tavLst>
                                    </p:anim>
                                    <p:anim calcmode="lin" valueType="num">
                                      <p:cBhvr>
                                        <p:cTn id="14" dur="500" fill="hold"/>
                                        <p:tgtEl>
                                          <p:spTgt spid="75"/>
                                        </p:tgtEl>
                                        <p:attrNameLst>
                                          <p:attrName>ppt_h</p:attrName>
                                        </p:attrNameLst>
                                      </p:cBhvr>
                                      <p:tavLst>
                                        <p:tav tm="0">
                                          <p:val>
                                            <p:fltVal val="0"/>
                                          </p:val>
                                        </p:tav>
                                        <p:tav tm="100000">
                                          <p:val>
                                            <p:strVal val="#ppt_h"/>
                                          </p:val>
                                        </p:tav>
                                      </p:tavLst>
                                    </p:anim>
                                    <p:anim calcmode="lin" valueType="num">
                                      <p:cBhvr>
                                        <p:cTn id="15" dur="500" fill="hold"/>
                                        <p:tgtEl>
                                          <p:spTgt spid="75"/>
                                        </p:tgtEl>
                                        <p:attrNameLst>
                                          <p:attrName>ppt_x</p:attrName>
                                        </p:attrNameLst>
                                      </p:cBhvr>
                                      <p:tavLst>
                                        <p:tav tm="0">
                                          <p:val>
                                            <p:fltVal val="0.5"/>
                                          </p:val>
                                        </p:tav>
                                        <p:tav tm="100000">
                                          <p:val>
                                            <p:strVal val="#ppt_x"/>
                                          </p:val>
                                        </p:tav>
                                      </p:tavLst>
                                    </p:anim>
                                    <p:anim calcmode="lin" valueType="num">
                                      <p:cBhvr>
                                        <p:cTn id="16" dur="500" fill="hold"/>
                                        <p:tgtEl>
                                          <p:spTgt spid="75"/>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78"/>
                                        </p:tgtEl>
                                        <p:attrNameLst>
                                          <p:attrName>style.visibility</p:attrName>
                                        </p:attrNameLst>
                                      </p:cBhvr>
                                      <p:to>
                                        <p:strVal val="visible"/>
                                      </p:to>
                                    </p:set>
                                    <p:anim calcmode="lin" valueType="num">
                                      <p:cBhvr>
                                        <p:cTn id="19" dur="500" fill="hold"/>
                                        <p:tgtEl>
                                          <p:spTgt spid="78"/>
                                        </p:tgtEl>
                                        <p:attrNameLst>
                                          <p:attrName>ppt_w</p:attrName>
                                        </p:attrNameLst>
                                      </p:cBhvr>
                                      <p:tavLst>
                                        <p:tav tm="0">
                                          <p:val>
                                            <p:fltVal val="0"/>
                                          </p:val>
                                        </p:tav>
                                        <p:tav tm="100000">
                                          <p:val>
                                            <p:strVal val="#ppt_w"/>
                                          </p:val>
                                        </p:tav>
                                      </p:tavLst>
                                    </p:anim>
                                    <p:anim calcmode="lin" valueType="num">
                                      <p:cBhvr>
                                        <p:cTn id="20" dur="500" fill="hold"/>
                                        <p:tgtEl>
                                          <p:spTgt spid="78"/>
                                        </p:tgtEl>
                                        <p:attrNameLst>
                                          <p:attrName>ppt_h</p:attrName>
                                        </p:attrNameLst>
                                      </p:cBhvr>
                                      <p:tavLst>
                                        <p:tav tm="0">
                                          <p:val>
                                            <p:fltVal val="0"/>
                                          </p:val>
                                        </p:tav>
                                        <p:tav tm="100000">
                                          <p:val>
                                            <p:strVal val="#ppt_h"/>
                                          </p:val>
                                        </p:tav>
                                      </p:tavLst>
                                    </p:anim>
                                    <p:anim calcmode="lin" valueType="num">
                                      <p:cBhvr>
                                        <p:cTn id="21" dur="500" fill="hold"/>
                                        <p:tgtEl>
                                          <p:spTgt spid="78"/>
                                        </p:tgtEl>
                                        <p:attrNameLst>
                                          <p:attrName>ppt_x</p:attrName>
                                        </p:attrNameLst>
                                      </p:cBhvr>
                                      <p:tavLst>
                                        <p:tav tm="0">
                                          <p:val>
                                            <p:fltVal val="0.5"/>
                                          </p:val>
                                        </p:tav>
                                        <p:tav tm="100000">
                                          <p:val>
                                            <p:strVal val="#ppt_x"/>
                                          </p:val>
                                        </p:tav>
                                      </p:tavLst>
                                    </p:anim>
                                    <p:anim calcmode="lin" valueType="num">
                                      <p:cBhvr>
                                        <p:cTn id="22" dur="500" fill="hold"/>
                                        <p:tgtEl>
                                          <p:spTgt spid="78"/>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81"/>
                                        </p:tgtEl>
                                        <p:attrNameLst>
                                          <p:attrName>style.visibility</p:attrName>
                                        </p:attrNameLst>
                                      </p:cBhvr>
                                      <p:to>
                                        <p:strVal val="visible"/>
                                      </p:to>
                                    </p:set>
                                    <p:anim calcmode="lin" valueType="num">
                                      <p:cBhvr>
                                        <p:cTn id="25" dur="500" fill="hold"/>
                                        <p:tgtEl>
                                          <p:spTgt spid="81"/>
                                        </p:tgtEl>
                                        <p:attrNameLst>
                                          <p:attrName>ppt_w</p:attrName>
                                        </p:attrNameLst>
                                      </p:cBhvr>
                                      <p:tavLst>
                                        <p:tav tm="0">
                                          <p:val>
                                            <p:fltVal val="0"/>
                                          </p:val>
                                        </p:tav>
                                        <p:tav tm="100000">
                                          <p:val>
                                            <p:strVal val="#ppt_w"/>
                                          </p:val>
                                        </p:tav>
                                      </p:tavLst>
                                    </p:anim>
                                    <p:anim calcmode="lin" valueType="num">
                                      <p:cBhvr>
                                        <p:cTn id="26" dur="500" fill="hold"/>
                                        <p:tgtEl>
                                          <p:spTgt spid="81"/>
                                        </p:tgtEl>
                                        <p:attrNameLst>
                                          <p:attrName>ppt_h</p:attrName>
                                        </p:attrNameLst>
                                      </p:cBhvr>
                                      <p:tavLst>
                                        <p:tav tm="0">
                                          <p:val>
                                            <p:fltVal val="0"/>
                                          </p:val>
                                        </p:tav>
                                        <p:tav tm="100000">
                                          <p:val>
                                            <p:strVal val="#ppt_h"/>
                                          </p:val>
                                        </p:tav>
                                      </p:tavLst>
                                    </p:anim>
                                    <p:anim calcmode="lin" valueType="num">
                                      <p:cBhvr>
                                        <p:cTn id="27" dur="500" fill="hold"/>
                                        <p:tgtEl>
                                          <p:spTgt spid="81"/>
                                        </p:tgtEl>
                                        <p:attrNameLst>
                                          <p:attrName>ppt_x</p:attrName>
                                        </p:attrNameLst>
                                      </p:cBhvr>
                                      <p:tavLst>
                                        <p:tav tm="0">
                                          <p:val>
                                            <p:fltVal val="0.5"/>
                                          </p:val>
                                        </p:tav>
                                        <p:tav tm="100000">
                                          <p:val>
                                            <p:strVal val="#ppt_x"/>
                                          </p:val>
                                        </p:tav>
                                      </p:tavLst>
                                    </p:anim>
                                    <p:anim calcmode="lin" valueType="num">
                                      <p:cBhvr>
                                        <p:cTn id="28" dur="500" fill="hold"/>
                                        <p:tgtEl>
                                          <p:spTgt spid="81"/>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84"/>
                                        </p:tgtEl>
                                        <p:attrNameLst>
                                          <p:attrName>style.visibility</p:attrName>
                                        </p:attrNameLst>
                                      </p:cBhvr>
                                      <p:to>
                                        <p:strVal val="visible"/>
                                      </p:to>
                                    </p:set>
                                    <p:anim calcmode="lin" valueType="num">
                                      <p:cBhvr>
                                        <p:cTn id="31" dur="500" fill="hold"/>
                                        <p:tgtEl>
                                          <p:spTgt spid="84"/>
                                        </p:tgtEl>
                                        <p:attrNameLst>
                                          <p:attrName>ppt_w</p:attrName>
                                        </p:attrNameLst>
                                      </p:cBhvr>
                                      <p:tavLst>
                                        <p:tav tm="0">
                                          <p:val>
                                            <p:fltVal val="0"/>
                                          </p:val>
                                        </p:tav>
                                        <p:tav tm="100000">
                                          <p:val>
                                            <p:strVal val="#ppt_w"/>
                                          </p:val>
                                        </p:tav>
                                      </p:tavLst>
                                    </p:anim>
                                    <p:anim calcmode="lin" valueType="num">
                                      <p:cBhvr>
                                        <p:cTn id="32" dur="500" fill="hold"/>
                                        <p:tgtEl>
                                          <p:spTgt spid="84"/>
                                        </p:tgtEl>
                                        <p:attrNameLst>
                                          <p:attrName>ppt_h</p:attrName>
                                        </p:attrNameLst>
                                      </p:cBhvr>
                                      <p:tavLst>
                                        <p:tav tm="0">
                                          <p:val>
                                            <p:fltVal val="0"/>
                                          </p:val>
                                        </p:tav>
                                        <p:tav tm="100000">
                                          <p:val>
                                            <p:strVal val="#ppt_h"/>
                                          </p:val>
                                        </p:tav>
                                      </p:tavLst>
                                    </p:anim>
                                    <p:anim calcmode="lin" valueType="num">
                                      <p:cBhvr>
                                        <p:cTn id="33" dur="500" fill="hold"/>
                                        <p:tgtEl>
                                          <p:spTgt spid="84"/>
                                        </p:tgtEl>
                                        <p:attrNameLst>
                                          <p:attrName>ppt_x</p:attrName>
                                        </p:attrNameLst>
                                      </p:cBhvr>
                                      <p:tavLst>
                                        <p:tav tm="0">
                                          <p:val>
                                            <p:fltVal val="0.5"/>
                                          </p:val>
                                        </p:tav>
                                        <p:tav tm="100000">
                                          <p:val>
                                            <p:strVal val="#ppt_x"/>
                                          </p:val>
                                        </p:tav>
                                      </p:tavLst>
                                    </p:anim>
                                    <p:anim calcmode="lin" valueType="num">
                                      <p:cBhvr>
                                        <p:cTn id="34" dur="500" fill="hold"/>
                                        <p:tgtEl>
                                          <p:spTgt spid="84"/>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87"/>
                                        </p:tgtEl>
                                        <p:attrNameLst>
                                          <p:attrName>style.visibility</p:attrName>
                                        </p:attrNameLst>
                                      </p:cBhvr>
                                      <p:to>
                                        <p:strVal val="visible"/>
                                      </p:to>
                                    </p:set>
                                    <p:anim calcmode="lin" valueType="num">
                                      <p:cBhvr>
                                        <p:cTn id="37" dur="500" fill="hold"/>
                                        <p:tgtEl>
                                          <p:spTgt spid="87"/>
                                        </p:tgtEl>
                                        <p:attrNameLst>
                                          <p:attrName>ppt_w</p:attrName>
                                        </p:attrNameLst>
                                      </p:cBhvr>
                                      <p:tavLst>
                                        <p:tav tm="0">
                                          <p:val>
                                            <p:fltVal val="0"/>
                                          </p:val>
                                        </p:tav>
                                        <p:tav tm="100000">
                                          <p:val>
                                            <p:strVal val="#ppt_w"/>
                                          </p:val>
                                        </p:tav>
                                      </p:tavLst>
                                    </p:anim>
                                    <p:anim calcmode="lin" valueType="num">
                                      <p:cBhvr>
                                        <p:cTn id="38" dur="500" fill="hold"/>
                                        <p:tgtEl>
                                          <p:spTgt spid="87"/>
                                        </p:tgtEl>
                                        <p:attrNameLst>
                                          <p:attrName>ppt_h</p:attrName>
                                        </p:attrNameLst>
                                      </p:cBhvr>
                                      <p:tavLst>
                                        <p:tav tm="0">
                                          <p:val>
                                            <p:fltVal val="0"/>
                                          </p:val>
                                        </p:tav>
                                        <p:tav tm="100000">
                                          <p:val>
                                            <p:strVal val="#ppt_h"/>
                                          </p:val>
                                        </p:tav>
                                      </p:tavLst>
                                    </p:anim>
                                    <p:anim calcmode="lin" valueType="num">
                                      <p:cBhvr>
                                        <p:cTn id="39" dur="500" fill="hold"/>
                                        <p:tgtEl>
                                          <p:spTgt spid="87"/>
                                        </p:tgtEl>
                                        <p:attrNameLst>
                                          <p:attrName>ppt_x</p:attrName>
                                        </p:attrNameLst>
                                      </p:cBhvr>
                                      <p:tavLst>
                                        <p:tav tm="0">
                                          <p:val>
                                            <p:fltVal val="0.5"/>
                                          </p:val>
                                        </p:tav>
                                        <p:tav tm="100000">
                                          <p:val>
                                            <p:strVal val="#ppt_x"/>
                                          </p:val>
                                        </p:tav>
                                      </p:tavLst>
                                    </p:anim>
                                    <p:anim calcmode="lin" valueType="num">
                                      <p:cBhvr>
                                        <p:cTn id="40" dur="500" fill="hold"/>
                                        <p:tgtEl>
                                          <p:spTgt spid="8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 calcmode="lin" valueType="num">
                                      <p:cBhvr>
                                        <p:cTn id="45" dur="500" fill="hold"/>
                                        <p:tgtEl>
                                          <p:spTgt spid="90"/>
                                        </p:tgtEl>
                                        <p:attrNameLst>
                                          <p:attrName>ppt_x</p:attrName>
                                        </p:attrNameLst>
                                      </p:cBhvr>
                                      <p:tavLst>
                                        <p:tav tm="0">
                                          <p:val>
                                            <p:fltVal val="0.5"/>
                                          </p:val>
                                        </p:tav>
                                        <p:tav tm="100000">
                                          <p:val>
                                            <p:strVal val="#ppt_x"/>
                                          </p:val>
                                        </p:tav>
                                      </p:tavLst>
                                    </p:anim>
                                    <p:anim calcmode="lin" valueType="num">
                                      <p:cBhvr>
                                        <p:cTn id="46" dur="500" fill="hold"/>
                                        <p:tgtEl>
                                          <p:spTgt spid="90"/>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3"/>
                                        </p:tgtEl>
                                        <p:attrNameLst>
                                          <p:attrName>style.visibility</p:attrName>
                                        </p:attrNameLst>
                                      </p:cBhvr>
                                      <p:to>
                                        <p:strVal val="visible"/>
                                      </p:to>
                                    </p:set>
                                    <p:anim calcmode="lin" valueType="num">
                                      <p:cBhvr>
                                        <p:cTn id="49" dur="500" fill="hold"/>
                                        <p:tgtEl>
                                          <p:spTgt spid="93"/>
                                        </p:tgtEl>
                                        <p:attrNameLst>
                                          <p:attrName>ppt_w</p:attrName>
                                        </p:attrNameLst>
                                      </p:cBhvr>
                                      <p:tavLst>
                                        <p:tav tm="0">
                                          <p:val>
                                            <p:fltVal val="0"/>
                                          </p:val>
                                        </p:tav>
                                        <p:tav tm="100000">
                                          <p:val>
                                            <p:strVal val="#ppt_w"/>
                                          </p:val>
                                        </p:tav>
                                      </p:tavLst>
                                    </p:anim>
                                    <p:anim calcmode="lin" valueType="num">
                                      <p:cBhvr>
                                        <p:cTn id="50" dur="500" fill="hold"/>
                                        <p:tgtEl>
                                          <p:spTgt spid="93"/>
                                        </p:tgtEl>
                                        <p:attrNameLst>
                                          <p:attrName>ppt_h</p:attrName>
                                        </p:attrNameLst>
                                      </p:cBhvr>
                                      <p:tavLst>
                                        <p:tav tm="0">
                                          <p:val>
                                            <p:fltVal val="0"/>
                                          </p:val>
                                        </p:tav>
                                        <p:tav tm="100000">
                                          <p:val>
                                            <p:strVal val="#ppt_h"/>
                                          </p:val>
                                        </p:tav>
                                      </p:tavLst>
                                    </p:anim>
                                    <p:anim calcmode="lin" valueType="num">
                                      <p:cBhvr>
                                        <p:cTn id="51" dur="500" fill="hold"/>
                                        <p:tgtEl>
                                          <p:spTgt spid="93"/>
                                        </p:tgtEl>
                                        <p:attrNameLst>
                                          <p:attrName>ppt_x</p:attrName>
                                        </p:attrNameLst>
                                      </p:cBhvr>
                                      <p:tavLst>
                                        <p:tav tm="0">
                                          <p:val>
                                            <p:fltVal val="0.5"/>
                                          </p:val>
                                        </p:tav>
                                        <p:tav tm="100000">
                                          <p:val>
                                            <p:strVal val="#ppt_x"/>
                                          </p:val>
                                        </p:tav>
                                      </p:tavLst>
                                    </p:anim>
                                    <p:anim calcmode="lin" valueType="num">
                                      <p:cBhvr>
                                        <p:cTn id="52" dur="500" fill="hold"/>
                                        <p:tgtEl>
                                          <p:spTgt spid="93"/>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96"/>
                                        </p:tgtEl>
                                        <p:attrNameLst>
                                          <p:attrName>style.visibility</p:attrName>
                                        </p:attrNameLst>
                                      </p:cBhvr>
                                      <p:to>
                                        <p:strVal val="visible"/>
                                      </p:to>
                                    </p:set>
                                    <p:anim calcmode="lin" valueType="num">
                                      <p:cBhvr>
                                        <p:cTn id="55" dur="500" fill="hold"/>
                                        <p:tgtEl>
                                          <p:spTgt spid="96"/>
                                        </p:tgtEl>
                                        <p:attrNameLst>
                                          <p:attrName>ppt_w</p:attrName>
                                        </p:attrNameLst>
                                      </p:cBhvr>
                                      <p:tavLst>
                                        <p:tav tm="0">
                                          <p:val>
                                            <p:fltVal val="0"/>
                                          </p:val>
                                        </p:tav>
                                        <p:tav tm="100000">
                                          <p:val>
                                            <p:strVal val="#ppt_w"/>
                                          </p:val>
                                        </p:tav>
                                      </p:tavLst>
                                    </p:anim>
                                    <p:anim calcmode="lin" valueType="num">
                                      <p:cBhvr>
                                        <p:cTn id="56" dur="500" fill="hold"/>
                                        <p:tgtEl>
                                          <p:spTgt spid="96"/>
                                        </p:tgtEl>
                                        <p:attrNameLst>
                                          <p:attrName>ppt_h</p:attrName>
                                        </p:attrNameLst>
                                      </p:cBhvr>
                                      <p:tavLst>
                                        <p:tav tm="0">
                                          <p:val>
                                            <p:fltVal val="0"/>
                                          </p:val>
                                        </p:tav>
                                        <p:tav tm="100000">
                                          <p:val>
                                            <p:strVal val="#ppt_h"/>
                                          </p:val>
                                        </p:tav>
                                      </p:tavLst>
                                    </p:anim>
                                    <p:anim calcmode="lin" valueType="num">
                                      <p:cBhvr>
                                        <p:cTn id="57" dur="500" fill="hold"/>
                                        <p:tgtEl>
                                          <p:spTgt spid="96"/>
                                        </p:tgtEl>
                                        <p:attrNameLst>
                                          <p:attrName>ppt_x</p:attrName>
                                        </p:attrNameLst>
                                      </p:cBhvr>
                                      <p:tavLst>
                                        <p:tav tm="0">
                                          <p:val>
                                            <p:fltVal val="0.5"/>
                                          </p:val>
                                        </p:tav>
                                        <p:tav tm="100000">
                                          <p:val>
                                            <p:strVal val="#ppt_x"/>
                                          </p:val>
                                        </p:tav>
                                      </p:tavLst>
                                    </p:anim>
                                    <p:anim calcmode="lin" valueType="num">
                                      <p:cBhvr>
                                        <p:cTn id="58" dur="500" fill="hold"/>
                                        <p:tgtEl>
                                          <p:spTgt spid="96"/>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99"/>
                                        </p:tgtEl>
                                        <p:attrNameLst>
                                          <p:attrName>style.visibility</p:attrName>
                                        </p:attrNameLst>
                                      </p:cBhvr>
                                      <p:to>
                                        <p:strVal val="visible"/>
                                      </p:to>
                                    </p:set>
                                    <p:anim calcmode="lin" valueType="num">
                                      <p:cBhvr>
                                        <p:cTn id="61" dur="500" fill="hold"/>
                                        <p:tgtEl>
                                          <p:spTgt spid="99"/>
                                        </p:tgtEl>
                                        <p:attrNameLst>
                                          <p:attrName>ppt_w</p:attrName>
                                        </p:attrNameLst>
                                      </p:cBhvr>
                                      <p:tavLst>
                                        <p:tav tm="0">
                                          <p:val>
                                            <p:fltVal val="0"/>
                                          </p:val>
                                        </p:tav>
                                        <p:tav tm="100000">
                                          <p:val>
                                            <p:strVal val="#ppt_w"/>
                                          </p:val>
                                        </p:tav>
                                      </p:tavLst>
                                    </p:anim>
                                    <p:anim calcmode="lin" valueType="num">
                                      <p:cBhvr>
                                        <p:cTn id="62" dur="500" fill="hold"/>
                                        <p:tgtEl>
                                          <p:spTgt spid="99"/>
                                        </p:tgtEl>
                                        <p:attrNameLst>
                                          <p:attrName>ppt_h</p:attrName>
                                        </p:attrNameLst>
                                      </p:cBhvr>
                                      <p:tavLst>
                                        <p:tav tm="0">
                                          <p:val>
                                            <p:fltVal val="0"/>
                                          </p:val>
                                        </p:tav>
                                        <p:tav tm="100000">
                                          <p:val>
                                            <p:strVal val="#ppt_h"/>
                                          </p:val>
                                        </p:tav>
                                      </p:tavLst>
                                    </p:anim>
                                    <p:anim calcmode="lin" valueType="num">
                                      <p:cBhvr>
                                        <p:cTn id="63" dur="500" fill="hold"/>
                                        <p:tgtEl>
                                          <p:spTgt spid="99"/>
                                        </p:tgtEl>
                                        <p:attrNameLst>
                                          <p:attrName>ppt_x</p:attrName>
                                        </p:attrNameLst>
                                      </p:cBhvr>
                                      <p:tavLst>
                                        <p:tav tm="0">
                                          <p:val>
                                            <p:fltVal val="0.5"/>
                                          </p:val>
                                        </p:tav>
                                        <p:tav tm="100000">
                                          <p:val>
                                            <p:strVal val="#ppt_x"/>
                                          </p:val>
                                        </p:tav>
                                      </p:tavLst>
                                    </p:anim>
                                    <p:anim calcmode="lin" valueType="num">
                                      <p:cBhvr>
                                        <p:cTn id="64" dur="500" fill="hold"/>
                                        <p:tgtEl>
                                          <p:spTgt spid="99"/>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02"/>
                                        </p:tgtEl>
                                        <p:attrNameLst>
                                          <p:attrName>style.visibility</p:attrName>
                                        </p:attrNameLst>
                                      </p:cBhvr>
                                      <p:to>
                                        <p:strVal val="visible"/>
                                      </p:to>
                                    </p:set>
                                    <p:anim calcmode="lin" valueType="num">
                                      <p:cBhvr>
                                        <p:cTn id="67" dur="500" fill="hold"/>
                                        <p:tgtEl>
                                          <p:spTgt spid="102"/>
                                        </p:tgtEl>
                                        <p:attrNameLst>
                                          <p:attrName>ppt_w</p:attrName>
                                        </p:attrNameLst>
                                      </p:cBhvr>
                                      <p:tavLst>
                                        <p:tav tm="0">
                                          <p:val>
                                            <p:fltVal val="0"/>
                                          </p:val>
                                        </p:tav>
                                        <p:tav tm="100000">
                                          <p:val>
                                            <p:strVal val="#ppt_w"/>
                                          </p:val>
                                        </p:tav>
                                      </p:tavLst>
                                    </p:anim>
                                    <p:anim calcmode="lin" valueType="num">
                                      <p:cBhvr>
                                        <p:cTn id="68" dur="500" fill="hold"/>
                                        <p:tgtEl>
                                          <p:spTgt spid="102"/>
                                        </p:tgtEl>
                                        <p:attrNameLst>
                                          <p:attrName>ppt_h</p:attrName>
                                        </p:attrNameLst>
                                      </p:cBhvr>
                                      <p:tavLst>
                                        <p:tav tm="0">
                                          <p:val>
                                            <p:fltVal val="0"/>
                                          </p:val>
                                        </p:tav>
                                        <p:tav tm="100000">
                                          <p:val>
                                            <p:strVal val="#ppt_h"/>
                                          </p:val>
                                        </p:tav>
                                      </p:tavLst>
                                    </p:anim>
                                    <p:anim calcmode="lin" valueType="num">
                                      <p:cBhvr>
                                        <p:cTn id="69" dur="500" fill="hold"/>
                                        <p:tgtEl>
                                          <p:spTgt spid="102"/>
                                        </p:tgtEl>
                                        <p:attrNameLst>
                                          <p:attrName>ppt_x</p:attrName>
                                        </p:attrNameLst>
                                      </p:cBhvr>
                                      <p:tavLst>
                                        <p:tav tm="0">
                                          <p:val>
                                            <p:fltVal val="0.5"/>
                                          </p:val>
                                        </p:tav>
                                        <p:tav tm="100000">
                                          <p:val>
                                            <p:strVal val="#ppt_x"/>
                                          </p:val>
                                        </p:tav>
                                      </p:tavLst>
                                    </p:anim>
                                    <p:anim calcmode="lin" valueType="num">
                                      <p:cBhvr>
                                        <p:cTn id="70" dur="500" fill="hold"/>
                                        <p:tgtEl>
                                          <p:spTgt spid="10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05"/>
                                        </p:tgtEl>
                                        <p:attrNameLst>
                                          <p:attrName>style.visibility</p:attrName>
                                        </p:attrNameLst>
                                      </p:cBhvr>
                                      <p:to>
                                        <p:strVal val="visible"/>
                                      </p:to>
                                    </p:set>
                                    <p:anim calcmode="lin" valueType="num">
                                      <p:cBhvr>
                                        <p:cTn id="73" dur="500" fill="hold"/>
                                        <p:tgtEl>
                                          <p:spTgt spid="105"/>
                                        </p:tgtEl>
                                        <p:attrNameLst>
                                          <p:attrName>ppt_w</p:attrName>
                                        </p:attrNameLst>
                                      </p:cBhvr>
                                      <p:tavLst>
                                        <p:tav tm="0">
                                          <p:val>
                                            <p:fltVal val="0"/>
                                          </p:val>
                                        </p:tav>
                                        <p:tav tm="100000">
                                          <p:val>
                                            <p:strVal val="#ppt_w"/>
                                          </p:val>
                                        </p:tav>
                                      </p:tavLst>
                                    </p:anim>
                                    <p:anim calcmode="lin" valueType="num">
                                      <p:cBhvr>
                                        <p:cTn id="74" dur="500" fill="hold"/>
                                        <p:tgtEl>
                                          <p:spTgt spid="105"/>
                                        </p:tgtEl>
                                        <p:attrNameLst>
                                          <p:attrName>ppt_h</p:attrName>
                                        </p:attrNameLst>
                                      </p:cBhvr>
                                      <p:tavLst>
                                        <p:tav tm="0">
                                          <p:val>
                                            <p:fltVal val="0"/>
                                          </p:val>
                                        </p:tav>
                                        <p:tav tm="100000">
                                          <p:val>
                                            <p:strVal val="#ppt_h"/>
                                          </p:val>
                                        </p:tav>
                                      </p:tavLst>
                                    </p:anim>
                                    <p:anim calcmode="lin" valueType="num">
                                      <p:cBhvr>
                                        <p:cTn id="75" dur="500" fill="hold"/>
                                        <p:tgtEl>
                                          <p:spTgt spid="105"/>
                                        </p:tgtEl>
                                        <p:attrNameLst>
                                          <p:attrName>ppt_x</p:attrName>
                                        </p:attrNameLst>
                                      </p:cBhvr>
                                      <p:tavLst>
                                        <p:tav tm="0">
                                          <p:val>
                                            <p:fltVal val="0.5"/>
                                          </p:val>
                                        </p:tav>
                                        <p:tav tm="100000">
                                          <p:val>
                                            <p:strVal val="#ppt_x"/>
                                          </p:val>
                                        </p:tav>
                                      </p:tavLst>
                                    </p:anim>
                                    <p:anim calcmode="lin" valueType="num">
                                      <p:cBhvr>
                                        <p:cTn id="76" dur="500" fill="hold"/>
                                        <p:tgtEl>
                                          <p:spTgt spid="105"/>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08"/>
                                        </p:tgtEl>
                                        <p:attrNameLst>
                                          <p:attrName>style.visibility</p:attrName>
                                        </p:attrNameLst>
                                      </p:cBhvr>
                                      <p:to>
                                        <p:strVal val="visible"/>
                                      </p:to>
                                    </p:set>
                                    <p:anim calcmode="lin" valueType="num">
                                      <p:cBhvr>
                                        <p:cTn id="79" dur="500" fill="hold"/>
                                        <p:tgtEl>
                                          <p:spTgt spid="108"/>
                                        </p:tgtEl>
                                        <p:attrNameLst>
                                          <p:attrName>ppt_w</p:attrName>
                                        </p:attrNameLst>
                                      </p:cBhvr>
                                      <p:tavLst>
                                        <p:tav tm="0">
                                          <p:val>
                                            <p:fltVal val="0"/>
                                          </p:val>
                                        </p:tav>
                                        <p:tav tm="100000">
                                          <p:val>
                                            <p:strVal val="#ppt_w"/>
                                          </p:val>
                                        </p:tav>
                                      </p:tavLst>
                                    </p:anim>
                                    <p:anim calcmode="lin" valueType="num">
                                      <p:cBhvr>
                                        <p:cTn id="80" dur="500" fill="hold"/>
                                        <p:tgtEl>
                                          <p:spTgt spid="108"/>
                                        </p:tgtEl>
                                        <p:attrNameLst>
                                          <p:attrName>ppt_h</p:attrName>
                                        </p:attrNameLst>
                                      </p:cBhvr>
                                      <p:tavLst>
                                        <p:tav tm="0">
                                          <p:val>
                                            <p:fltVal val="0"/>
                                          </p:val>
                                        </p:tav>
                                        <p:tav tm="100000">
                                          <p:val>
                                            <p:strVal val="#ppt_h"/>
                                          </p:val>
                                        </p:tav>
                                      </p:tavLst>
                                    </p:anim>
                                    <p:anim calcmode="lin" valueType="num">
                                      <p:cBhvr>
                                        <p:cTn id="81" dur="500" fill="hold"/>
                                        <p:tgtEl>
                                          <p:spTgt spid="108"/>
                                        </p:tgtEl>
                                        <p:attrNameLst>
                                          <p:attrName>ppt_x</p:attrName>
                                        </p:attrNameLst>
                                      </p:cBhvr>
                                      <p:tavLst>
                                        <p:tav tm="0">
                                          <p:val>
                                            <p:fltVal val="0.5"/>
                                          </p:val>
                                        </p:tav>
                                        <p:tav tm="100000">
                                          <p:val>
                                            <p:strVal val="#ppt_x"/>
                                          </p:val>
                                        </p:tav>
                                      </p:tavLst>
                                    </p:anim>
                                    <p:anim calcmode="lin" valueType="num">
                                      <p:cBhvr>
                                        <p:cTn id="82" dur="500" fill="hold"/>
                                        <p:tgtEl>
                                          <p:spTgt spid="108"/>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72"/>
                                        </p:tgtEl>
                                      </p:cBhvr>
                                    </p:animEffect>
                                    <p:animScale>
                                      <p:cBhvr>
                                        <p:cTn id="85" dur="250" autoRev="1" fill="hold"/>
                                        <p:tgtEl>
                                          <p:spTgt spid="7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3"/>
                                        </p:tgtEl>
                                      </p:cBhvr>
                                    </p:animEffect>
                                    <p:animScale>
                                      <p:cBhvr>
                                        <p:cTn id="88" dur="250" autoRev="1" fill="hold"/>
                                        <p:tgtEl>
                                          <p:spTgt spid="93"/>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99"/>
                                        </p:tgtEl>
                                      </p:cBhvr>
                                    </p:animEffect>
                                    <p:animScale>
                                      <p:cBhvr>
                                        <p:cTn id="91" dur="250" autoRev="1" fill="hold"/>
                                        <p:tgtEl>
                                          <p:spTgt spid="99"/>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02"/>
                                        </p:tgtEl>
                                      </p:cBhvr>
                                    </p:animEffect>
                                    <p:animScale>
                                      <p:cBhvr>
                                        <p:cTn id="94" dur="250" autoRev="1" fill="hold"/>
                                        <p:tgtEl>
                                          <p:spTgt spid="102"/>
                                        </p:tgtEl>
                                      </p:cBhvr>
                                      <p:by x="105000" y="105000"/>
                                    </p:animScale>
                                  </p:childTnLst>
                                </p:cTn>
                              </p:par>
                              <p:par>
                                <p:cTn id="95" presetID="15" presetClass="entr" presetSubtype="0" fill="hold" nodeType="withEffect">
                                  <p:stCondLst>
                                    <p:cond delay="0"/>
                                  </p:stCondLst>
                                  <p:childTnLst>
                                    <p:set>
                                      <p:cBhvr>
                                        <p:cTn id="96" dur="1" fill="hold">
                                          <p:stCondLst>
                                            <p:cond delay="0"/>
                                          </p:stCondLst>
                                        </p:cTn>
                                        <p:tgtEl>
                                          <p:spTgt spid="68"/>
                                        </p:tgtEl>
                                        <p:attrNameLst>
                                          <p:attrName>style.visibility</p:attrName>
                                        </p:attrNameLst>
                                      </p:cBhvr>
                                      <p:to>
                                        <p:strVal val="visible"/>
                                      </p:to>
                                    </p:set>
                                    <p:anim calcmode="lin" valueType="num">
                                      <p:cBhvr>
                                        <p:cTn id="97" dur="1000" fill="hold"/>
                                        <p:tgtEl>
                                          <p:spTgt spid="68"/>
                                        </p:tgtEl>
                                        <p:attrNameLst>
                                          <p:attrName>ppt_w</p:attrName>
                                        </p:attrNameLst>
                                      </p:cBhvr>
                                      <p:tavLst>
                                        <p:tav tm="0">
                                          <p:val>
                                            <p:fltVal val="0"/>
                                          </p:val>
                                        </p:tav>
                                        <p:tav tm="100000">
                                          <p:val>
                                            <p:strVal val="#ppt_w"/>
                                          </p:val>
                                        </p:tav>
                                      </p:tavLst>
                                    </p:anim>
                                    <p:anim calcmode="lin" valueType="num">
                                      <p:cBhvr>
                                        <p:cTn id="98" dur="1000" fill="hold"/>
                                        <p:tgtEl>
                                          <p:spTgt spid="68"/>
                                        </p:tgtEl>
                                        <p:attrNameLst>
                                          <p:attrName>ppt_h</p:attrName>
                                        </p:attrNameLst>
                                      </p:cBhvr>
                                      <p:tavLst>
                                        <p:tav tm="0">
                                          <p:val>
                                            <p:fltVal val="0"/>
                                          </p:val>
                                        </p:tav>
                                        <p:tav tm="100000">
                                          <p:val>
                                            <p:strVal val="#ppt_h"/>
                                          </p:val>
                                        </p:tav>
                                      </p:tavLst>
                                    </p:anim>
                                    <p:anim calcmode="lin" valueType="num">
                                      <p:cBhvr>
                                        <p:cTn id="99" dur="1000" fill="hold"/>
                                        <p:tgtEl>
                                          <p:spTgt spid="68"/>
                                        </p:tgtEl>
                                        <p:attrNameLst>
                                          <p:attrName>ppt_x</p:attrName>
                                        </p:attrNameLst>
                                      </p:cBhvr>
                                      <p:tavLst>
                                        <p:tav tm="0" fmla="#ppt_x+(cos(-2*pi*(1-$))*-#ppt_x-sin(-2*pi*(1-$))*(1-#ppt_y))*(1-$)">
                                          <p:val>
                                            <p:fltVal val="0"/>
                                          </p:val>
                                        </p:tav>
                                        <p:tav tm="100000">
                                          <p:val>
                                            <p:fltVal val="1"/>
                                          </p:val>
                                        </p:tav>
                                      </p:tavLst>
                                    </p:anim>
                                    <p:anim calcmode="lin" valueType="num">
                                      <p:cBhvr>
                                        <p:cTn id="100" dur="1000" fill="hold"/>
                                        <p:tgtEl>
                                          <p:spTgt spid="68"/>
                                        </p:tgtEl>
                                        <p:attrNameLst>
                                          <p:attrName>ppt_y</p:attrName>
                                        </p:attrNameLst>
                                      </p:cBhvr>
                                      <p:tavLst>
                                        <p:tav tm="0" fmla="#ppt_y+(sin(-2*pi*(1-$))*-#ppt_x+cos(-2*pi*(1-$))*(1-#ppt_y))*(1-$)">
                                          <p:val>
                                            <p:fltVal val="0"/>
                                          </p:val>
                                        </p:tav>
                                        <p:tav tm="100000">
                                          <p:val>
                                            <p:fltVal val="1"/>
                                          </p:val>
                                        </p:tav>
                                      </p:tavLst>
                                    </p:anim>
                                  </p:childTnLst>
                                </p:cTn>
                              </p:par>
                              <p:par>
                                <p:cTn id="101" presetID="15" presetClass="entr" presetSubtype="0" fill="hold" nodeType="withEffect">
                                  <p:stCondLst>
                                    <p:cond delay="250"/>
                                  </p:stCondLst>
                                  <p:childTnLst>
                                    <p:set>
                                      <p:cBhvr>
                                        <p:cTn id="102" dur="1" fill="hold">
                                          <p:stCondLst>
                                            <p:cond delay="0"/>
                                          </p:stCondLst>
                                        </p:cTn>
                                        <p:tgtEl>
                                          <p:spTgt spid="69"/>
                                        </p:tgtEl>
                                        <p:attrNameLst>
                                          <p:attrName>style.visibility</p:attrName>
                                        </p:attrNameLst>
                                      </p:cBhvr>
                                      <p:to>
                                        <p:strVal val="visible"/>
                                      </p:to>
                                    </p:set>
                                    <p:anim calcmode="lin" valueType="num">
                                      <p:cBhvr>
                                        <p:cTn id="103" dur="1000" fill="hold"/>
                                        <p:tgtEl>
                                          <p:spTgt spid="69"/>
                                        </p:tgtEl>
                                        <p:attrNameLst>
                                          <p:attrName>ppt_w</p:attrName>
                                        </p:attrNameLst>
                                      </p:cBhvr>
                                      <p:tavLst>
                                        <p:tav tm="0">
                                          <p:val>
                                            <p:fltVal val="0"/>
                                          </p:val>
                                        </p:tav>
                                        <p:tav tm="100000">
                                          <p:val>
                                            <p:strVal val="#ppt_w"/>
                                          </p:val>
                                        </p:tav>
                                      </p:tavLst>
                                    </p:anim>
                                    <p:anim calcmode="lin" valueType="num">
                                      <p:cBhvr>
                                        <p:cTn id="104" dur="1000" fill="hold"/>
                                        <p:tgtEl>
                                          <p:spTgt spid="69"/>
                                        </p:tgtEl>
                                        <p:attrNameLst>
                                          <p:attrName>ppt_h</p:attrName>
                                        </p:attrNameLst>
                                      </p:cBhvr>
                                      <p:tavLst>
                                        <p:tav tm="0">
                                          <p:val>
                                            <p:fltVal val="0"/>
                                          </p:val>
                                        </p:tav>
                                        <p:tav tm="100000">
                                          <p:val>
                                            <p:strVal val="#ppt_h"/>
                                          </p:val>
                                        </p:tav>
                                      </p:tavLst>
                                    </p:anim>
                                    <p:anim calcmode="lin" valueType="num">
                                      <p:cBhvr>
                                        <p:cTn id="105" dur="1000" fill="hold"/>
                                        <p:tgtEl>
                                          <p:spTgt spid="69"/>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69"/>
                                        </p:tgtEl>
                                        <p:attrNameLst>
                                          <p:attrName>ppt_y</p:attrName>
                                        </p:attrNameLst>
                                      </p:cBhvr>
                                      <p:tavLst>
                                        <p:tav tm="0" fmla="#ppt_y+(sin(-2*pi*(1-$))*-#ppt_x+cos(-2*pi*(1-$))*(1-#ppt_y))*(1-$)">
                                          <p:val>
                                            <p:fltVal val="0"/>
                                          </p:val>
                                        </p:tav>
                                        <p:tav tm="100000">
                                          <p:val>
                                            <p:fltVal val="1"/>
                                          </p:val>
                                        </p:tav>
                                      </p:tavLst>
                                    </p:anim>
                                  </p:childTnLst>
                                </p:cTn>
                              </p:par>
                              <p:par>
                                <p:cTn id="107" presetID="15" presetClass="entr" presetSubtype="0" fill="hold" nodeType="withEffect">
                                  <p:stCondLst>
                                    <p:cond delay="500"/>
                                  </p:stCondLst>
                                  <p:childTnLst>
                                    <p:set>
                                      <p:cBhvr>
                                        <p:cTn id="108" dur="1" fill="hold">
                                          <p:stCondLst>
                                            <p:cond delay="0"/>
                                          </p:stCondLst>
                                        </p:cTn>
                                        <p:tgtEl>
                                          <p:spTgt spid="70"/>
                                        </p:tgtEl>
                                        <p:attrNameLst>
                                          <p:attrName>style.visibility</p:attrName>
                                        </p:attrNameLst>
                                      </p:cBhvr>
                                      <p:to>
                                        <p:strVal val="visible"/>
                                      </p:to>
                                    </p:set>
                                    <p:anim calcmode="lin" valueType="num">
                                      <p:cBhvr>
                                        <p:cTn id="109" dur="1000" fill="hold"/>
                                        <p:tgtEl>
                                          <p:spTgt spid="70"/>
                                        </p:tgtEl>
                                        <p:attrNameLst>
                                          <p:attrName>ppt_w</p:attrName>
                                        </p:attrNameLst>
                                      </p:cBhvr>
                                      <p:tavLst>
                                        <p:tav tm="0">
                                          <p:val>
                                            <p:fltVal val="0"/>
                                          </p:val>
                                        </p:tav>
                                        <p:tav tm="100000">
                                          <p:val>
                                            <p:strVal val="#ppt_w"/>
                                          </p:val>
                                        </p:tav>
                                      </p:tavLst>
                                    </p:anim>
                                    <p:anim calcmode="lin" valueType="num">
                                      <p:cBhvr>
                                        <p:cTn id="110" dur="1000" fill="hold"/>
                                        <p:tgtEl>
                                          <p:spTgt spid="70"/>
                                        </p:tgtEl>
                                        <p:attrNameLst>
                                          <p:attrName>ppt_h</p:attrName>
                                        </p:attrNameLst>
                                      </p:cBhvr>
                                      <p:tavLst>
                                        <p:tav tm="0">
                                          <p:val>
                                            <p:fltVal val="0"/>
                                          </p:val>
                                        </p:tav>
                                        <p:tav tm="100000">
                                          <p:val>
                                            <p:strVal val="#ppt_h"/>
                                          </p:val>
                                        </p:tav>
                                      </p:tavLst>
                                    </p:anim>
                                    <p:anim calcmode="lin" valueType="num">
                                      <p:cBhvr>
                                        <p:cTn id="111" dur="1000" fill="hold"/>
                                        <p:tgtEl>
                                          <p:spTgt spid="70"/>
                                        </p:tgtEl>
                                        <p:attrNameLst>
                                          <p:attrName>ppt_x</p:attrName>
                                        </p:attrNameLst>
                                      </p:cBhvr>
                                      <p:tavLst>
                                        <p:tav tm="0" fmla="#ppt_x+(cos(-2*pi*(1-$))*-#ppt_x-sin(-2*pi*(1-$))*(1-#ppt_y))*(1-$)">
                                          <p:val>
                                            <p:fltVal val="0"/>
                                          </p:val>
                                        </p:tav>
                                        <p:tav tm="100000">
                                          <p:val>
                                            <p:fltVal val="1"/>
                                          </p:val>
                                        </p:tav>
                                      </p:tavLst>
                                    </p:anim>
                                    <p:anim calcmode="lin" valueType="num">
                                      <p:cBhvr>
                                        <p:cTn id="112" dur="1000" fill="hold"/>
                                        <p:tgtEl>
                                          <p:spTgt spid="70"/>
                                        </p:tgtEl>
                                        <p:attrNameLst>
                                          <p:attrName>ppt_y</p:attrName>
                                        </p:attrNameLst>
                                      </p:cBhvr>
                                      <p:tavLst>
                                        <p:tav tm="0" fmla="#ppt_y+(sin(-2*pi*(1-$))*-#ppt_x+cos(-2*pi*(1-$))*(1-#ppt_y))*(1-$)">
                                          <p:val>
                                            <p:fltVal val="0"/>
                                          </p:val>
                                        </p:tav>
                                        <p:tav tm="100000">
                                          <p:val>
                                            <p:fltVal val="1"/>
                                          </p:val>
                                        </p:tav>
                                      </p:tavLst>
                                    </p:anim>
                                  </p:childTnLst>
                                </p:cTn>
                              </p:par>
                              <p:par>
                                <p:cTn id="113" presetID="15" presetClass="entr" presetSubtype="0" fill="hold" nodeType="withEffect">
                                  <p:stCondLst>
                                    <p:cond delay="750"/>
                                  </p:stCondLst>
                                  <p:childTnLst>
                                    <p:set>
                                      <p:cBhvr>
                                        <p:cTn id="114" dur="1" fill="hold">
                                          <p:stCondLst>
                                            <p:cond delay="0"/>
                                          </p:stCondLst>
                                        </p:cTn>
                                        <p:tgtEl>
                                          <p:spTgt spid="71"/>
                                        </p:tgtEl>
                                        <p:attrNameLst>
                                          <p:attrName>style.visibility</p:attrName>
                                        </p:attrNameLst>
                                      </p:cBhvr>
                                      <p:to>
                                        <p:strVal val="visible"/>
                                      </p:to>
                                    </p:set>
                                    <p:anim calcmode="lin" valueType="num">
                                      <p:cBhvr>
                                        <p:cTn id="115" dur="1000" fill="hold"/>
                                        <p:tgtEl>
                                          <p:spTgt spid="71"/>
                                        </p:tgtEl>
                                        <p:attrNameLst>
                                          <p:attrName>ppt_w</p:attrName>
                                        </p:attrNameLst>
                                      </p:cBhvr>
                                      <p:tavLst>
                                        <p:tav tm="0">
                                          <p:val>
                                            <p:fltVal val="0"/>
                                          </p:val>
                                        </p:tav>
                                        <p:tav tm="100000">
                                          <p:val>
                                            <p:strVal val="#ppt_w"/>
                                          </p:val>
                                        </p:tav>
                                      </p:tavLst>
                                    </p:anim>
                                    <p:anim calcmode="lin" valueType="num">
                                      <p:cBhvr>
                                        <p:cTn id="116" dur="1000" fill="hold"/>
                                        <p:tgtEl>
                                          <p:spTgt spid="71"/>
                                        </p:tgtEl>
                                        <p:attrNameLst>
                                          <p:attrName>ppt_h</p:attrName>
                                        </p:attrNameLst>
                                      </p:cBhvr>
                                      <p:tavLst>
                                        <p:tav tm="0">
                                          <p:val>
                                            <p:fltVal val="0"/>
                                          </p:val>
                                        </p:tav>
                                        <p:tav tm="100000">
                                          <p:val>
                                            <p:strVal val="#ppt_h"/>
                                          </p:val>
                                        </p:tav>
                                      </p:tavLst>
                                    </p:anim>
                                    <p:anim calcmode="lin" valueType="num">
                                      <p:cBhvr>
                                        <p:cTn id="117" dur="1000" fill="hold"/>
                                        <p:tgtEl>
                                          <p:spTgt spid="71"/>
                                        </p:tgtEl>
                                        <p:attrNameLst>
                                          <p:attrName>ppt_x</p:attrName>
                                        </p:attrNameLst>
                                      </p:cBhvr>
                                      <p:tavLst>
                                        <p:tav tm="0" fmla="#ppt_x+(cos(-2*pi*(1-$))*-#ppt_x-sin(-2*pi*(1-$))*(1-#ppt_y))*(1-$)">
                                          <p:val>
                                            <p:fltVal val="0"/>
                                          </p:val>
                                        </p:tav>
                                        <p:tav tm="100000">
                                          <p:val>
                                            <p:fltVal val="1"/>
                                          </p:val>
                                        </p:tav>
                                      </p:tavLst>
                                    </p:anim>
                                    <p:anim calcmode="lin" valueType="num">
                                      <p:cBhvr>
                                        <p:cTn id="118" dur="1000" fill="hold"/>
                                        <p:tgtEl>
                                          <p:spTgt spid="71"/>
                                        </p:tgtEl>
                                        <p:attrNameLst>
                                          <p:attrName>ppt_y</p:attrName>
                                        </p:attrNameLst>
                                      </p:cBhvr>
                                      <p:tavLst>
                                        <p:tav tm="0" fmla="#ppt_y+(sin(-2*pi*(1-$))*-#ppt_x+cos(-2*pi*(1-$))*(1-#ppt_y))*(1-$)">
                                          <p:val>
                                            <p:fltVal val="0"/>
                                          </p:val>
                                        </p:tav>
                                        <p:tav tm="100000">
                                          <p:val>
                                            <p:fltVal val="1"/>
                                          </p:val>
                                        </p:tav>
                                      </p:tavLst>
                                    </p:anim>
                                  </p:childTnLst>
                                </p:cTn>
                              </p:par>
                              <p:par>
                                <p:cTn id="119" presetID="10" presetClass="entr" presetSubtype="0" fill="hold" grpId="0" nodeType="withEffect">
                                  <p:stCondLst>
                                    <p:cond delay="1000"/>
                                  </p:stCondLst>
                                  <p:childTnLst>
                                    <p:set>
                                      <p:cBhvr>
                                        <p:cTn id="120" dur="1" fill="hold">
                                          <p:stCondLst>
                                            <p:cond delay="0"/>
                                          </p:stCondLst>
                                        </p:cTn>
                                        <p:tgtEl>
                                          <p:spTgt spid="35"/>
                                        </p:tgtEl>
                                        <p:attrNameLst>
                                          <p:attrName>style.visibility</p:attrName>
                                        </p:attrNameLst>
                                      </p:cBhvr>
                                      <p:to>
                                        <p:strVal val="visible"/>
                                      </p:to>
                                    </p:set>
                                    <p:animEffect transition="in" filter="fade">
                                      <p:cBhvr>
                                        <p:cTn id="121" dur="500"/>
                                        <p:tgtEl>
                                          <p:spTgt spid="35"/>
                                        </p:tgtEl>
                                      </p:cBhvr>
                                    </p:animEffect>
                                  </p:childTnLst>
                                </p:cTn>
                              </p:par>
                              <p:par>
                                <p:cTn id="122" presetID="10" presetClass="entr" presetSubtype="0" fill="hold" nodeType="withEffect">
                                  <p:stCondLst>
                                    <p:cond delay="1200"/>
                                  </p:stCondLst>
                                  <p:childTnLst>
                                    <p:set>
                                      <p:cBhvr>
                                        <p:cTn id="123" dur="1" fill="hold">
                                          <p:stCondLst>
                                            <p:cond delay="0"/>
                                          </p:stCondLst>
                                        </p:cTn>
                                        <p:tgtEl>
                                          <p:spTgt spid="47"/>
                                        </p:tgtEl>
                                        <p:attrNameLst>
                                          <p:attrName>style.visibility</p:attrName>
                                        </p:attrNameLst>
                                      </p:cBhvr>
                                      <p:to>
                                        <p:strVal val="visible"/>
                                      </p:to>
                                    </p:set>
                                    <p:animEffect transition="in" filter="fade">
                                      <p:cBhvr>
                                        <p:cTn id="124" dur="500"/>
                                        <p:tgtEl>
                                          <p:spTgt spid="47"/>
                                        </p:tgtEl>
                                      </p:cBhvr>
                                    </p:animEffect>
                                  </p:childTnLst>
                                </p:cTn>
                              </p:par>
                              <p:par>
                                <p:cTn id="125" presetID="10" presetClass="entr" presetSubtype="0" fill="hold" nodeType="withEffect">
                                  <p:stCondLst>
                                    <p:cond delay="1200"/>
                                  </p:stCondLst>
                                  <p:childTnLst>
                                    <p:set>
                                      <p:cBhvr>
                                        <p:cTn id="126" dur="1" fill="hold">
                                          <p:stCondLst>
                                            <p:cond delay="0"/>
                                          </p:stCondLst>
                                        </p:cTn>
                                        <p:tgtEl>
                                          <p:spTgt spid="64"/>
                                        </p:tgtEl>
                                        <p:attrNameLst>
                                          <p:attrName>style.visibility</p:attrName>
                                        </p:attrNameLst>
                                      </p:cBhvr>
                                      <p:to>
                                        <p:strVal val="visible"/>
                                      </p:to>
                                    </p:set>
                                    <p:animEffect transition="in" filter="fade">
                                      <p:cBhvr>
                                        <p:cTn id="127" dur="500"/>
                                        <p:tgtEl>
                                          <p:spTgt spid="64"/>
                                        </p:tgtEl>
                                      </p:cBhvr>
                                    </p:animEffect>
                                  </p:childTnLst>
                                </p:cTn>
                              </p:par>
                              <p:par>
                                <p:cTn id="128" presetID="10" presetClass="entr" presetSubtype="0" fill="hold" nodeType="withEffect">
                                  <p:stCondLst>
                                    <p:cond delay="1200"/>
                                  </p:stCondLst>
                                  <p:childTnLst>
                                    <p:set>
                                      <p:cBhvr>
                                        <p:cTn id="129" dur="1" fill="hold">
                                          <p:stCondLst>
                                            <p:cond delay="0"/>
                                          </p:stCondLst>
                                        </p:cTn>
                                        <p:tgtEl>
                                          <p:spTgt spid="61"/>
                                        </p:tgtEl>
                                        <p:attrNameLst>
                                          <p:attrName>style.visibility</p:attrName>
                                        </p:attrNameLst>
                                      </p:cBhvr>
                                      <p:to>
                                        <p:strVal val="visible"/>
                                      </p:to>
                                    </p:set>
                                    <p:animEffect transition="in" filter="fade">
                                      <p:cBhvr>
                                        <p:cTn id="130" dur="500"/>
                                        <p:tgtEl>
                                          <p:spTgt spid="61"/>
                                        </p:tgtEl>
                                      </p:cBhvr>
                                    </p:animEffect>
                                  </p:childTnLst>
                                </p:cTn>
                              </p:par>
                              <p:par>
                                <p:cTn id="131" presetID="8" presetClass="emph" presetSubtype="0" fill="hold" nodeType="withEffect">
                                  <p:stCondLst>
                                    <p:cond delay="1700"/>
                                  </p:stCondLst>
                                  <p:childTnLst>
                                    <p:animRot by="1200000">
                                      <p:cBhvr>
                                        <p:cTn id="132" dur="5000" fill="hold"/>
                                        <p:tgtEl>
                                          <p:spTgt spid="64"/>
                                        </p:tgtEl>
                                        <p:attrNameLst>
                                          <p:attrName>r</p:attrName>
                                        </p:attrNameLst>
                                      </p:cBhvr>
                                    </p:animRot>
                                  </p:childTnLst>
                                </p:cTn>
                              </p:par>
                              <p:par>
                                <p:cTn id="133" presetID="8" presetClass="emph" presetSubtype="0" fill="hold" nodeType="withEffect">
                                  <p:stCondLst>
                                    <p:cond delay="1700"/>
                                  </p:stCondLst>
                                  <p:childTnLst>
                                    <p:animRot by="21600000">
                                      <p:cBhvr>
                                        <p:cTn id="134" dur="5000" fill="hold"/>
                                        <p:tgtEl>
                                          <p:spTgt spid="61"/>
                                        </p:tgtEl>
                                        <p:attrNameLst>
                                          <p:attrName>r</p:attrName>
                                        </p:attrNameLst>
                                      </p:cBhvr>
                                    </p:animRot>
                                  </p:childTnLst>
                                </p:cTn>
                              </p:par>
                              <p:par>
                                <p:cTn id="135" presetID="10" presetClass="entr" presetSubtype="0" fill="hold" grpId="0" nodeType="withEffect">
                                  <p:stCondLst>
                                    <p:cond delay="1700"/>
                                  </p:stCondLst>
                                  <p:childTnLst>
                                    <p:set>
                                      <p:cBhvr>
                                        <p:cTn id="136" dur="1" fill="hold">
                                          <p:stCondLst>
                                            <p:cond delay="0"/>
                                          </p:stCondLst>
                                        </p:cTn>
                                        <p:tgtEl>
                                          <p:spTgt spid="42"/>
                                        </p:tgtEl>
                                        <p:attrNameLst>
                                          <p:attrName>style.visibility</p:attrName>
                                        </p:attrNameLst>
                                      </p:cBhvr>
                                      <p:to>
                                        <p:strVal val="visible"/>
                                      </p:to>
                                    </p:set>
                                    <p:animEffect transition="in" filter="fade">
                                      <p:cBhvr>
                                        <p:cTn id="137" dur="500"/>
                                        <p:tgtEl>
                                          <p:spTgt spid="42"/>
                                        </p:tgtEl>
                                      </p:cBhvr>
                                    </p:animEffect>
                                  </p:childTnLst>
                                </p:cTn>
                              </p:par>
                              <p:par>
                                <p:cTn id="138" presetID="10" presetClass="entr" presetSubtype="0" fill="hold" grpId="0" nodeType="withEffect">
                                  <p:stCondLst>
                                    <p:cond delay="2100"/>
                                  </p:stCondLst>
                                  <p:childTnLst>
                                    <p:set>
                                      <p:cBhvr>
                                        <p:cTn id="139" dur="1" fill="hold">
                                          <p:stCondLst>
                                            <p:cond delay="0"/>
                                          </p:stCondLst>
                                        </p:cTn>
                                        <p:tgtEl>
                                          <p:spTgt spid="46"/>
                                        </p:tgtEl>
                                        <p:attrNameLst>
                                          <p:attrName>style.visibility</p:attrName>
                                        </p:attrNameLst>
                                      </p:cBhvr>
                                      <p:to>
                                        <p:strVal val="visible"/>
                                      </p:to>
                                    </p:set>
                                    <p:animEffect transition="in" filter="fade">
                                      <p:cBhvr>
                                        <p:cTn id="140" dur="500"/>
                                        <p:tgtEl>
                                          <p:spTgt spid="46"/>
                                        </p:tgtEl>
                                      </p:cBhvr>
                                    </p:animEffect>
                                  </p:childTnLst>
                                </p:cTn>
                              </p:par>
                              <p:par>
                                <p:cTn id="141" presetID="53" presetClass="entr" presetSubtype="16" fill="hold" grpId="0" nodeType="withEffect">
                                  <p:stCondLst>
                                    <p:cond delay="2100"/>
                                  </p:stCondLst>
                                  <p:childTnLst>
                                    <p:set>
                                      <p:cBhvr>
                                        <p:cTn id="142" dur="1" fill="hold">
                                          <p:stCondLst>
                                            <p:cond delay="0"/>
                                          </p:stCondLst>
                                        </p:cTn>
                                        <p:tgtEl>
                                          <p:spTgt spid="31"/>
                                        </p:tgtEl>
                                        <p:attrNameLst>
                                          <p:attrName>style.visibility</p:attrName>
                                        </p:attrNameLst>
                                      </p:cBhvr>
                                      <p:to>
                                        <p:strVal val="visible"/>
                                      </p:to>
                                    </p:set>
                                    <p:anim calcmode="lin" valueType="num">
                                      <p:cBhvr>
                                        <p:cTn id="143" dur="500" fill="hold"/>
                                        <p:tgtEl>
                                          <p:spTgt spid="31"/>
                                        </p:tgtEl>
                                        <p:attrNameLst>
                                          <p:attrName>ppt_w</p:attrName>
                                        </p:attrNameLst>
                                      </p:cBhvr>
                                      <p:tavLst>
                                        <p:tav tm="0">
                                          <p:val>
                                            <p:fltVal val="0"/>
                                          </p:val>
                                        </p:tav>
                                        <p:tav tm="100000">
                                          <p:val>
                                            <p:strVal val="#ppt_w"/>
                                          </p:val>
                                        </p:tav>
                                      </p:tavLst>
                                    </p:anim>
                                    <p:anim calcmode="lin" valueType="num">
                                      <p:cBhvr>
                                        <p:cTn id="144" dur="500" fill="hold"/>
                                        <p:tgtEl>
                                          <p:spTgt spid="31"/>
                                        </p:tgtEl>
                                        <p:attrNameLst>
                                          <p:attrName>ppt_h</p:attrName>
                                        </p:attrNameLst>
                                      </p:cBhvr>
                                      <p:tavLst>
                                        <p:tav tm="0">
                                          <p:val>
                                            <p:fltVal val="0"/>
                                          </p:val>
                                        </p:tav>
                                        <p:tav tm="100000">
                                          <p:val>
                                            <p:strVal val="#ppt_h"/>
                                          </p:val>
                                        </p:tav>
                                      </p:tavLst>
                                    </p:anim>
                                    <p:animEffect transition="in" filter="fade">
                                      <p:cBhvr>
                                        <p:cTn id="145" dur="500"/>
                                        <p:tgtEl>
                                          <p:spTgt spid="31"/>
                                        </p:tgtEl>
                                      </p:cBhvr>
                                    </p:animEffect>
                                  </p:childTnLst>
                                </p:cTn>
                              </p:par>
                              <p:par>
                                <p:cTn id="146" presetID="42" presetClass="entr" presetSubtype="0" fill="hold" nodeType="withEffect">
                                  <p:stCondLst>
                                    <p:cond delay="2750"/>
                                  </p:stCondLst>
                                  <p:childTnLst>
                                    <p:set>
                                      <p:cBhvr>
                                        <p:cTn id="147" dur="1" fill="hold">
                                          <p:stCondLst>
                                            <p:cond delay="0"/>
                                          </p:stCondLst>
                                        </p:cTn>
                                        <p:tgtEl>
                                          <p:spTgt spid="19"/>
                                        </p:tgtEl>
                                        <p:attrNameLst>
                                          <p:attrName>style.visibility</p:attrName>
                                        </p:attrNameLst>
                                      </p:cBhvr>
                                      <p:to>
                                        <p:strVal val="visible"/>
                                      </p:to>
                                    </p:set>
                                    <p:animEffect transition="in" filter="fade">
                                      <p:cBhvr>
                                        <p:cTn id="148" dur="1000"/>
                                        <p:tgtEl>
                                          <p:spTgt spid="19"/>
                                        </p:tgtEl>
                                      </p:cBhvr>
                                    </p:animEffect>
                                    <p:anim calcmode="lin" valueType="num">
                                      <p:cBhvr>
                                        <p:cTn id="149" dur="1000" fill="hold"/>
                                        <p:tgtEl>
                                          <p:spTgt spid="19"/>
                                        </p:tgtEl>
                                        <p:attrNameLst>
                                          <p:attrName>ppt_x</p:attrName>
                                        </p:attrNameLst>
                                      </p:cBhvr>
                                      <p:tavLst>
                                        <p:tav tm="0">
                                          <p:val>
                                            <p:strVal val="#ppt_x"/>
                                          </p:val>
                                        </p:tav>
                                        <p:tav tm="100000">
                                          <p:val>
                                            <p:strVal val="#ppt_x"/>
                                          </p:val>
                                        </p:tav>
                                      </p:tavLst>
                                    </p:anim>
                                    <p:anim calcmode="lin" valueType="num">
                                      <p:cBhvr>
                                        <p:cTn id="15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5" grpId="0"/>
      <p:bldP spid="42" grpId="0"/>
      <p:bldP spid="4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428596" y="572280"/>
            <a:ext cx="8229600" cy="509113"/>
          </a:xfrm>
        </p:spPr>
        <p:txBody>
          <a:bodyPr>
            <a:normAutofit fontScale="90000"/>
          </a:bodyPr>
          <a:lstStyle/>
          <a:p>
            <a:r>
              <a:rPr lang="zh-CN" altLang="en-US" sz="2200" dirty="0">
                <a:solidFill>
                  <a:schemeClr val="accent3">
                    <a:lumMod val="50000"/>
                  </a:schemeClr>
                </a:solidFill>
                <a:cs typeface="+mn-ea"/>
                <a:sym typeface="+mn-lt"/>
              </a:rPr>
              <a:t>生产企业免抵退税增值税申报实务</a:t>
            </a:r>
            <a:br>
              <a:rPr lang="en-US" altLang="zh-CN" dirty="0">
                <a:solidFill>
                  <a:schemeClr val="accent3">
                    <a:lumMod val="50000"/>
                  </a:schemeClr>
                </a:solidFill>
                <a:cs typeface="+mn-ea"/>
                <a:sym typeface="+mn-lt"/>
              </a:rPr>
            </a:br>
            <a:endParaRPr lang="zh-CN" altLang="en-US" dirty="0"/>
          </a:p>
        </p:txBody>
      </p:sp>
      <p:sp>
        <p:nvSpPr>
          <p:cNvPr id="6" name="内容占位符 5"/>
          <p:cNvSpPr>
            <a:spLocks noGrp="1"/>
          </p:cNvSpPr>
          <p:nvPr>
            <p:ph idx="1"/>
          </p:nvPr>
        </p:nvSpPr>
        <p:spPr>
          <a:xfrm>
            <a:off x="457200" y="786594"/>
            <a:ext cx="8229600" cy="3809447"/>
          </a:xfrm>
        </p:spPr>
        <p:txBody>
          <a:bodyPr>
            <a:normAutofit fontScale="77500" lnSpcReduction="20000"/>
          </a:bodyPr>
          <a:lstStyle/>
          <a:p>
            <a:pPr>
              <a:lnSpc>
                <a:spcPct val="170000"/>
              </a:lnSpc>
              <a:buNone/>
            </a:pPr>
            <a:r>
              <a:rPr lang="en-US" altLang="zh-CN" sz="1400" dirty="0"/>
              <a:t>       A</a:t>
            </a:r>
            <a:r>
              <a:rPr lang="zh-CN" altLang="en-US" sz="1400" dirty="0"/>
              <a:t>公司系符合免抵退税政策的一家生产企业，</a:t>
            </a:r>
            <a:r>
              <a:rPr lang="en-US" altLang="zh-CN" sz="1400" dirty="0" smtClean="0"/>
              <a:t>2019</a:t>
            </a:r>
            <a:r>
              <a:rPr lang="zh-CN" altLang="en-US" sz="1400" dirty="0" smtClean="0"/>
              <a:t>年</a:t>
            </a:r>
            <a:r>
              <a:rPr lang="en-US" altLang="zh-CN" sz="1400" dirty="0" smtClean="0"/>
              <a:t>4</a:t>
            </a:r>
            <a:r>
              <a:rPr lang="zh-CN" altLang="en-US" sz="1400" dirty="0" smtClean="0"/>
              <a:t>月</a:t>
            </a:r>
            <a:r>
              <a:rPr lang="zh-CN" altLang="en-US" sz="1400" dirty="0"/>
              <a:t>发生业务：</a:t>
            </a:r>
            <a:r>
              <a:rPr lang="en-US" altLang="zh-CN" sz="1400" dirty="0"/>
              <a:t>1.</a:t>
            </a:r>
            <a:r>
              <a:rPr lang="zh-CN" altLang="en-US" sz="1400" dirty="0"/>
              <a:t>自营出口产离岸价格（</a:t>
            </a:r>
            <a:r>
              <a:rPr lang="en-US" altLang="zh-CN" sz="1400" dirty="0"/>
              <a:t>FOB</a:t>
            </a:r>
            <a:r>
              <a:rPr lang="zh-CN" altLang="en-US" sz="1400" dirty="0"/>
              <a:t>）为每台</a:t>
            </a:r>
            <a:r>
              <a:rPr lang="en-US" altLang="zh-CN" sz="1400" dirty="0"/>
              <a:t>100</a:t>
            </a:r>
            <a:r>
              <a:rPr lang="zh-CN" altLang="en-US" sz="1400" dirty="0"/>
              <a:t>万美元，外汇人民币折合率为</a:t>
            </a:r>
            <a:r>
              <a:rPr lang="en-US" altLang="zh-CN" sz="1400" dirty="0"/>
              <a:t>1</a:t>
            </a:r>
            <a:r>
              <a:rPr lang="zh-CN" altLang="en-US" sz="1400" dirty="0"/>
              <a:t>美元：</a:t>
            </a:r>
            <a:r>
              <a:rPr lang="en-US" altLang="zh-CN" sz="1400" dirty="0"/>
              <a:t>6.85</a:t>
            </a:r>
            <a:r>
              <a:rPr lang="zh-CN" altLang="en-US" sz="1400" dirty="0"/>
              <a:t>元。</a:t>
            </a:r>
            <a:r>
              <a:rPr lang="en-US" altLang="zh-CN" sz="1400" dirty="0"/>
              <a:t>2.</a:t>
            </a:r>
            <a:r>
              <a:rPr lang="zh-CN" altLang="en-US" sz="1400" dirty="0"/>
              <a:t>内销货物不含税的销售额为</a:t>
            </a:r>
            <a:r>
              <a:rPr lang="en-US" altLang="zh-CN" sz="1400" dirty="0"/>
              <a:t>4500</a:t>
            </a:r>
            <a:r>
              <a:rPr lang="zh-CN" altLang="en-US" sz="1400" dirty="0"/>
              <a:t>万元。</a:t>
            </a:r>
            <a:r>
              <a:rPr lang="en-US" altLang="zh-CN" sz="1400" dirty="0"/>
              <a:t>3.</a:t>
            </a:r>
            <a:r>
              <a:rPr lang="zh-CN" altLang="en-US" sz="1400" dirty="0"/>
              <a:t>本期购入材料的进项税额为</a:t>
            </a:r>
            <a:r>
              <a:rPr lang="en-US" altLang="zh-CN" sz="1400" dirty="0"/>
              <a:t>610</a:t>
            </a:r>
            <a:r>
              <a:rPr lang="zh-CN" altLang="en-US" sz="1400" dirty="0"/>
              <a:t>万元。</a:t>
            </a:r>
            <a:endParaRPr lang="zh-CN" altLang="en-US" sz="1400" dirty="0"/>
          </a:p>
          <a:p>
            <a:pPr>
              <a:lnSpc>
                <a:spcPct val="170000"/>
              </a:lnSpc>
              <a:buNone/>
            </a:pPr>
            <a:r>
              <a:rPr lang="zh-CN" altLang="en-US" sz="1400" dirty="0"/>
              <a:t>       假设该公司无上期留抵税额，无免税购进的原材料，出口货物征税率</a:t>
            </a:r>
            <a:r>
              <a:rPr lang="en-US" altLang="zh-CN" sz="1400" dirty="0"/>
              <a:t>13%</a:t>
            </a:r>
            <a:r>
              <a:rPr lang="zh-CN" altLang="en-US" sz="1400" dirty="0"/>
              <a:t>、退税率为</a:t>
            </a:r>
            <a:r>
              <a:rPr lang="en-US" altLang="zh-CN" sz="1400" dirty="0"/>
              <a:t>10%</a:t>
            </a:r>
            <a:r>
              <a:rPr lang="zh-CN" altLang="en-US" sz="1400" dirty="0"/>
              <a:t>。相关出口业务已符合免抵退税正式申报条件。</a:t>
            </a:r>
            <a:endParaRPr lang="zh-CN" altLang="en-US" sz="1400" dirty="0"/>
          </a:p>
          <a:p>
            <a:pPr>
              <a:buNone/>
            </a:pPr>
            <a:r>
              <a:rPr lang="zh-CN" altLang="en-US" sz="1400" dirty="0"/>
              <a:t>步骤：</a:t>
            </a:r>
            <a:r>
              <a:rPr lang="en-US" altLang="zh-CN" sz="1400" dirty="0">
                <a:solidFill>
                  <a:srgbClr val="00B050"/>
                </a:solidFill>
              </a:rPr>
              <a:t>1.</a:t>
            </a:r>
            <a:r>
              <a:rPr lang="zh-CN" altLang="en-US" sz="1400" dirty="0">
                <a:solidFill>
                  <a:srgbClr val="00B050"/>
                </a:solidFill>
              </a:rPr>
              <a:t>计算应纳税额。</a:t>
            </a:r>
            <a:endParaRPr lang="zh-CN" altLang="en-US" sz="1400" dirty="0">
              <a:solidFill>
                <a:srgbClr val="00B050"/>
              </a:solidFill>
            </a:endParaRPr>
          </a:p>
          <a:p>
            <a:pPr>
              <a:buNone/>
            </a:pPr>
            <a:r>
              <a:rPr lang="zh-CN" altLang="en-US" sz="1400" dirty="0"/>
              <a:t>当期不得免征和抵扣税额</a:t>
            </a:r>
            <a:r>
              <a:rPr lang="en-US" altLang="zh-CN" sz="1400" dirty="0"/>
              <a:t>=</a:t>
            </a:r>
            <a:r>
              <a:rPr lang="zh-CN" altLang="en-US" sz="1400" dirty="0"/>
              <a:t>当期出口货物离岸价*外汇人民币折合率*（出口货物适用税率</a:t>
            </a:r>
            <a:r>
              <a:rPr lang="en-US" altLang="zh-CN" sz="1400" dirty="0"/>
              <a:t>--</a:t>
            </a:r>
            <a:r>
              <a:rPr lang="zh-CN" altLang="en-US" sz="1400" dirty="0"/>
              <a:t>出口货物退税率）</a:t>
            </a:r>
            <a:endParaRPr lang="zh-CN" altLang="en-US" sz="1400" dirty="0"/>
          </a:p>
          <a:p>
            <a:pPr>
              <a:buNone/>
            </a:pPr>
            <a:r>
              <a:rPr lang="zh-CN" altLang="en-US" sz="1400" dirty="0"/>
              <a:t>                                     </a:t>
            </a:r>
            <a:r>
              <a:rPr lang="en-US" altLang="zh-CN" sz="1400" dirty="0"/>
              <a:t>=100*6.85*</a:t>
            </a:r>
            <a:r>
              <a:rPr lang="zh-CN" altLang="en-US" sz="1400" dirty="0"/>
              <a:t>（</a:t>
            </a:r>
            <a:r>
              <a:rPr lang="en-US" altLang="zh-CN" sz="1400" dirty="0"/>
              <a:t>13%-10%</a:t>
            </a:r>
            <a:r>
              <a:rPr lang="zh-CN" altLang="en-US" sz="1400" dirty="0"/>
              <a:t>）</a:t>
            </a:r>
            <a:endParaRPr lang="zh-CN" altLang="en-US" sz="1400" dirty="0"/>
          </a:p>
          <a:p>
            <a:pPr>
              <a:buNone/>
            </a:pPr>
            <a:r>
              <a:rPr lang="zh-CN" altLang="en-US" sz="1400" dirty="0"/>
              <a:t>                                     </a:t>
            </a:r>
            <a:r>
              <a:rPr lang="en-US" altLang="zh-CN" sz="1400" dirty="0"/>
              <a:t>=20.55</a:t>
            </a:r>
            <a:r>
              <a:rPr lang="zh-CN" altLang="en-US" sz="1400" dirty="0"/>
              <a:t>万元）</a:t>
            </a:r>
            <a:endParaRPr lang="zh-CN" altLang="en-US" sz="1400" dirty="0"/>
          </a:p>
          <a:p>
            <a:pPr>
              <a:buNone/>
            </a:pPr>
            <a:r>
              <a:rPr lang="zh-CN" altLang="en-US" sz="1400" dirty="0"/>
              <a:t>当期应纳税额</a:t>
            </a:r>
            <a:r>
              <a:rPr lang="en-US" altLang="zh-CN" sz="1400" dirty="0"/>
              <a:t>=</a:t>
            </a:r>
            <a:r>
              <a:rPr lang="zh-CN" altLang="en-US" sz="1400" dirty="0"/>
              <a:t>当期销项税额</a:t>
            </a:r>
            <a:r>
              <a:rPr lang="en-US" altLang="zh-CN" sz="1400" dirty="0"/>
              <a:t>--</a:t>
            </a:r>
            <a:r>
              <a:rPr lang="zh-CN" altLang="en-US" sz="1400" dirty="0"/>
              <a:t>（当期进项税额</a:t>
            </a:r>
            <a:r>
              <a:rPr lang="en-US" altLang="zh-CN" sz="1400" dirty="0"/>
              <a:t>--</a:t>
            </a:r>
            <a:r>
              <a:rPr lang="zh-CN" altLang="en-US" sz="1400" dirty="0"/>
              <a:t>当期不得免征和抵扣税额）</a:t>
            </a:r>
            <a:endParaRPr lang="zh-CN" altLang="en-US" sz="1400" dirty="0"/>
          </a:p>
          <a:p>
            <a:pPr>
              <a:buNone/>
            </a:pPr>
            <a:r>
              <a:rPr lang="zh-CN" altLang="en-US" sz="1400" dirty="0"/>
              <a:t>                    </a:t>
            </a:r>
            <a:r>
              <a:rPr lang="en-US" altLang="zh-CN" sz="1400" dirty="0"/>
              <a:t>=4500*13%-(610-20.55)</a:t>
            </a:r>
            <a:endParaRPr lang="en-US" altLang="zh-CN" sz="1400" dirty="0"/>
          </a:p>
          <a:p>
            <a:pPr>
              <a:buNone/>
            </a:pPr>
            <a:r>
              <a:rPr lang="en-US" altLang="zh-CN" sz="1400" dirty="0"/>
              <a:t>                    =-4.45</a:t>
            </a:r>
            <a:r>
              <a:rPr lang="zh-CN" altLang="en-US" sz="1400" dirty="0"/>
              <a:t>万元（应纳税额为负数，期末留抵税额</a:t>
            </a:r>
            <a:r>
              <a:rPr lang="en-US" altLang="zh-CN" sz="1400" dirty="0"/>
              <a:t>4.45</a:t>
            </a:r>
            <a:r>
              <a:rPr lang="zh-CN" altLang="en-US" sz="1400" dirty="0"/>
              <a:t>万元）</a:t>
            </a:r>
            <a:endParaRPr lang="zh-CN" altLang="en-US" sz="1400" dirty="0"/>
          </a:p>
          <a:p>
            <a:pPr>
              <a:buNone/>
            </a:pPr>
            <a:r>
              <a:rPr lang="en-US" altLang="zh-CN" sz="1400" dirty="0">
                <a:solidFill>
                  <a:srgbClr val="00B050"/>
                </a:solidFill>
              </a:rPr>
              <a:t>2.</a:t>
            </a:r>
            <a:r>
              <a:rPr lang="zh-CN" altLang="en-US" sz="1400" dirty="0">
                <a:solidFill>
                  <a:srgbClr val="00B050"/>
                </a:solidFill>
              </a:rPr>
              <a:t>计算免抵退税额。</a:t>
            </a:r>
            <a:endParaRPr lang="zh-CN" altLang="en-US" sz="1400" dirty="0">
              <a:solidFill>
                <a:srgbClr val="00B050"/>
              </a:solidFill>
            </a:endParaRPr>
          </a:p>
          <a:p>
            <a:pPr>
              <a:buNone/>
            </a:pPr>
            <a:r>
              <a:rPr lang="zh-CN" altLang="en-US" sz="1400" dirty="0"/>
              <a:t> 当期免抵退税额</a:t>
            </a:r>
            <a:r>
              <a:rPr lang="en-US" altLang="zh-CN" sz="1400" dirty="0"/>
              <a:t>=</a:t>
            </a:r>
            <a:r>
              <a:rPr lang="zh-CN" altLang="en-US" sz="1400" dirty="0"/>
              <a:t>当期出口货物离岸价*外汇人民币折合率*出口货物退税率</a:t>
            </a:r>
            <a:endParaRPr lang="en-US" altLang="zh-CN" sz="1400" dirty="0"/>
          </a:p>
          <a:p>
            <a:pPr>
              <a:buNone/>
            </a:pPr>
            <a:r>
              <a:rPr lang="en-US" altLang="zh-CN" sz="1400" dirty="0"/>
              <a:t>     </a:t>
            </a:r>
            <a:r>
              <a:rPr lang="zh-CN" altLang="en-US" sz="1400" dirty="0"/>
              <a:t>                    </a:t>
            </a:r>
            <a:r>
              <a:rPr lang="en-US" altLang="zh-CN" sz="1400" dirty="0"/>
              <a:t>=100*6.85*10%</a:t>
            </a:r>
            <a:endParaRPr lang="en-US" altLang="zh-CN" sz="1400" dirty="0"/>
          </a:p>
          <a:p>
            <a:pPr>
              <a:buNone/>
            </a:pPr>
            <a:r>
              <a:rPr lang="en-US" altLang="zh-CN" sz="1400" dirty="0"/>
              <a:t>                         =68.5</a:t>
            </a:r>
            <a:r>
              <a:rPr lang="zh-CN" altLang="en-US" sz="1400" dirty="0"/>
              <a:t>（万元）</a:t>
            </a:r>
            <a:endParaRPr lang="en-US" altLang="zh-CN" sz="1400" dirty="0"/>
          </a:p>
          <a:p>
            <a:pPr>
              <a:buNone/>
            </a:pPr>
            <a:r>
              <a:rPr lang="en-US" altLang="zh-CN" sz="1400" dirty="0">
                <a:solidFill>
                  <a:srgbClr val="00B050"/>
                </a:solidFill>
              </a:rPr>
              <a:t>3.</a:t>
            </a:r>
            <a:r>
              <a:rPr lang="zh-CN" altLang="en-US" sz="1400" dirty="0">
                <a:solidFill>
                  <a:srgbClr val="00B050"/>
                </a:solidFill>
              </a:rPr>
              <a:t>计算应退税额、免抵额。</a:t>
            </a:r>
            <a:endParaRPr lang="en-US" altLang="zh-CN" sz="1400" dirty="0">
              <a:solidFill>
                <a:srgbClr val="00B050"/>
              </a:solidFill>
            </a:endParaRPr>
          </a:p>
          <a:p>
            <a:pPr>
              <a:buNone/>
            </a:pPr>
            <a:r>
              <a:rPr lang="zh-CN" altLang="en-US" sz="1400" dirty="0"/>
              <a:t> 当期留抵税额为</a:t>
            </a:r>
            <a:r>
              <a:rPr lang="en-US" altLang="zh-CN" sz="1400" dirty="0"/>
              <a:t>4.45</a:t>
            </a:r>
            <a:r>
              <a:rPr lang="zh-CN" altLang="en-US" sz="1400" dirty="0"/>
              <a:t>万元，当期免抵退税额</a:t>
            </a:r>
            <a:r>
              <a:rPr lang="en-US" altLang="zh-CN" sz="1400" dirty="0"/>
              <a:t>&gt;</a:t>
            </a:r>
            <a:r>
              <a:rPr lang="zh-CN" altLang="en-US" sz="1400" dirty="0"/>
              <a:t>当期期末留抵税额。</a:t>
            </a:r>
            <a:endParaRPr lang="en-US" altLang="zh-CN" sz="1400" dirty="0"/>
          </a:p>
          <a:p>
            <a:pPr>
              <a:buNone/>
            </a:pPr>
            <a:r>
              <a:rPr lang="zh-CN" altLang="en-US" sz="1400" dirty="0"/>
              <a:t> 所以当期应退税额为</a:t>
            </a:r>
            <a:r>
              <a:rPr lang="en-US" altLang="zh-CN" sz="1400" dirty="0"/>
              <a:t>4.45</a:t>
            </a:r>
            <a:r>
              <a:rPr lang="zh-CN" altLang="en-US" sz="1400" dirty="0"/>
              <a:t>万元</a:t>
            </a:r>
            <a:r>
              <a:rPr lang="en-US" altLang="zh-CN" sz="1400" dirty="0"/>
              <a:t>,</a:t>
            </a:r>
            <a:r>
              <a:rPr lang="zh-CN" altLang="en-US" sz="1400" dirty="0"/>
              <a:t>当期免抵税额</a:t>
            </a:r>
            <a:r>
              <a:rPr lang="en-US" altLang="zh-CN" sz="1400" dirty="0"/>
              <a:t>=68.5-4.45=64.05(</a:t>
            </a:r>
            <a:r>
              <a:rPr lang="zh-CN" altLang="en-US" sz="1400" dirty="0"/>
              <a:t>万元</a:t>
            </a:r>
            <a:r>
              <a:rPr lang="en-US" altLang="zh-CN" sz="1400" dirty="0"/>
              <a:t>)</a:t>
            </a:r>
            <a:r>
              <a:rPr lang="zh-CN" altLang="en-US" sz="1400" dirty="0"/>
              <a:t>。</a:t>
            </a:r>
            <a:endParaRPr lang="zh-CN" altLang="en-US" sz="1400" dirty="0"/>
          </a:p>
          <a:p>
            <a:endParaRPr lang="zh-CN" altLang="en-US" sz="1400" dirty="0"/>
          </a:p>
        </p:txBody>
      </p:sp>
      <p:sp>
        <p:nvSpPr>
          <p:cNvPr id="2" name="页脚占位符 1"/>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a:xfrm>
            <a:off x="457200" y="206043"/>
            <a:ext cx="8229600" cy="509114"/>
          </a:xfrm>
        </p:spPr>
        <p:txBody>
          <a:bodyPr>
            <a:noAutofit/>
          </a:bodyPr>
          <a:lstStyle/>
          <a:p>
            <a:r>
              <a:rPr lang="en-US" altLang="zh-CN" sz="2800" b="1" dirty="0"/>
              <a:t>.《</a:t>
            </a:r>
            <a:r>
              <a:rPr lang="zh-CN" altLang="en-US" sz="2800" b="1" dirty="0"/>
              <a:t>增值税纳税申报表附列资料（一）</a:t>
            </a:r>
            <a:r>
              <a:rPr lang="en-US" altLang="zh-CN" sz="2800" b="1" dirty="0"/>
              <a:t>》</a:t>
            </a:r>
            <a:r>
              <a:rPr lang="zh-CN" altLang="en-US" sz="2800" b="1" dirty="0"/>
              <a:t>填报</a:t>
            </a:r>
            <a:endParaRPr lang="zh-CN" altLang="en-US" sz="2800" dirty="0"/>
          </a:p>
        </p:txBody>
      </p:sp>
      <p:pic>
        <p:nvPicPr>
          <p:cNvPr id="9" name="图片 8" descr="52.bmp"/>
          <p:cNvPicPr>
            <a:picLocks noChangeAspect="1"/>
          </p:cNvPicPr>
          <p:nvPr/>
        </p:nvPicPr>
        <p:blipFill>
          <a:blip r:embed="rId1"/>
          <a:stretch>
            <a:fillRect/>
          </a:stretch>
        </p:blipFill>
        <p:spPr>
          <a:xfrm>
            <a:off x="1142976" y="786594"/>
            <a:ext cx="6786610" cy="4061886"/>
          </a:xfrm>
          <a:prstGeom prst="rect">
            <a:avLst/>
          </a:prstGeom>
        </p:spPr>
      </p:pic>
      <p:sp>
        <p:nvSpPr>
          <p:cNvPr id="2" name="页脚占位符 1"/>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3"/>
            <a:ext cx="8229600" cy="509114"/>
          </a:xfrm>
        </p:spPr>
        <p:txBody>
          <a:bodyPr>
            <a:noAutofit/>
          </a:bodyPr>
          <a:lstStyle/>
          <a:p>
            <a:r>
              <a:rPr lang="en-US" altLang="zh-CN" sz="2800" b="1" dirty="0"/>
              <a:t>《</a:t>
            </a:r>
            <a:r>
              <a:rPr lang="zh-CN" altLang="en-US" sz="2800" b="1" dirty="0"/>
              <a:t>增值税纳税申报表附列资料（二）</a:t>
            </a:r>
            <a:r>
              <a:rPr lang="en-US" altLang="zh-CN" sz="2800" b="1" dirty="0"/>
              <a:t>》</a:t>
            </a:r>
            <a:r>
              <a:rPr lang="zh-CN" altLang="en-US" sz="2800" b="1" dirty="0"/>
              <a:t>填报</a:t>
            </a:r>
            <a:endParaRPr lang="zh-CN" altLang="en-US" sz="2800" dirty="0"/>
          </a:p>
        </p:txBody>
      </p:sp>
      <p:pic>
        <p:nvPicPr>
          <p:cNvPr id="1026" name="Picture 2"/>
          <p:cNvPicPr>
            <a:picLocks noGrp="1" noChangeAspect="1" noChangeArrowheads="1"/>
          </p:cNvPicPr>
          <p:nvPr>
            <p:ph idx="1"/>
          </p:nvPr>
        </p:nvPicPr>
        <p:blipFill>
          <a:blip r:embed="rId1"/>
          <a:srcRect/>
          <a:stretch>
            <a:fillRect/>
          </a:stretch>
        </p:blipFill>
        <p:spPr bwMode="auto">
          <a:xfrm>
            <a:off x="1643042" y="715156"/>
            <a:ext cx="5715040" cy="4071966"/>
          </a:xfrm>
          <a:prstGeom prst="rect">
            <a:avLst/>
          </a:prstGeom>
          <a:noFill/>
          <a:ln w="9525">
            <a:noFill/>
            <a:miter lim="800000"/>
            <a:headEnd/>
            <a:tailEnd/>
          </a:ln>
          <a:effectLst/>
        </p:spPr>
      </p:pic>
      <p:sp>
        <p:nvSpPr>
          <p:cNvPr id="3" name="页脚占位符 2"/>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3"/>
            <a:ext cx="8229600" cy="437676"/>
          </a:xfrm>
        </p:spPr>
        <p:txBody>
          <a:bodyPr>
            <a:noAutofit/>
          </a:bodyPr>
          <a:lstStyle/>
          <a:p>
            <a:r>
              <a:rPr lang="en-US" altLang="zh-CN" sz="2400" b="1" dirty="0"/>
              <a:t>《</a:t>
            </a:r>
            <a:r>
              <a:rPr lang="zh-CN" altLang="en-US" sz="2400" b="1" dirty="0"/>
              <a:t>增值税纳税申报表（一般纳税人适用）</a:t>
            </a:r>
            <a:r>
              <a:rPr lang="en-US" altLang="zh-CN" sz="2400" b="1" dirty="0"/>
              <a:t>》</a:t>
            </a:r>
            <a:r>
              <a:rPr lang="zh-CN" altLang="en-US" sz="2400" b="1" dirty="0"/>
              <a:t>主表填报</a:t>
            </a:r>
            <a:endParaRPr lang="zh-CN" altLang="en-US" sz="2400" dirty="0"/>
          </a:p>
        </p:txBody>
      </p:sp>
      <p:pic>
        <p:nvPicPr>
          <p:cNvPr id="2050" name="Picture 2"/>
          <p:cNvPicPr>
            <a:picLocks noGrp="1" noChangeAspect="1" noChangeArrowheads="1"/>
          </p:cNvPicPr>
          <p:nvPr>
            <p:ph idx="1"/>
          </p:nvPr>
        </p:nvPicPr>
        <p:blipFill>
          <a:blip r:embed="rId1"/>
          <a:srcRect/>
          <a:stretch>
            <a:fillRect/>
          </a:stretch>
        </p:blipFill>
        <p:spPr bwMode="auto">
          <a:xfrm>
            <a:off x="1500166" y="786594"/>
            <a:ext cx="6000792" cy="3857652"/>
          </a:xfrm>
          <a:prstGeom prst="rect">
            <a:avLst/>
          </a:prstGeom>
          <a:noFill/>
          <a:ln w="9525">
            <a:noFill/>
            <a:miter lim="800000"/>
            <a:headEnd/>
            <a:tailEnd/>
          </a:ln>
          <a:effectLst/>
        </p:spPr>
      </p:pic>
      <p:sp>
        <p:nvSpPr>
          <p:cNvPr id="3" name="页脚占位符 2"/>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a:t>二、外贸型出口企业增值税报表的填写</a:t>
            </a:r>
            <a:endParaRPr lang="zh-CN" altLang="en-US" dirty="0"/>
          </a:p>
        </p:txBody>
      </p:sp>
      <p:sp>
        <p:nvSpPr>
          <p:cNvPr id="5" name="内容占位符 4"/>
          <p:cNvSpPr>
            <a:spLocks noGrp="1"/>
          </p:cNvSpPr>
          <p:nvPr>
            <p:ph idx="1"/>
          </p:nvPr>
        </p:nvSpPr>
        <p:spPr/>
        <p:txBody>
          <a:bodyPr>
            <a:normAutofit/>
          </a:bodyPr>
          <a:lstStyle/>
          <a:p>
            <a:r>
              <a:rPr lang="en-US" altLang="zh-CN" sz="2000" b="1" dirty="0"/>
              <a:t>1.《</a:t>
            </a:r>
            <a:r>
              <a:rPr lang="zh-CN" altLang="en-US" sz="2000" b="1" dirty="0"/>
              <a:t>增值税减免税申报明细表</a:t>
            </a:r>
            <a:r>
              <a:rPr lang="en-US" altLang="zh-CN" sz="2000" b="1" dirty="0"/>
              <a:t>》</a:t>
            </a:r>
            <a:r>
              <a:rPr lang="zh-CN" altLang="en-US" sz="2000" b="1" dirty="0"/>
              <a:t>填报</a:t>
            </a:r>
            <a:endParaRPr lang="en-US" altLang="zh-CN" sz="2000" b="1" dirty="0"/>
          </a:p>
          <a:p>
            <a:endParaRPr lang="en-US" altLang="zh-CN" sz="2000" b="1" dirty="0"/>
          </a:p>
          <a:p>
            <a:endParaRPr lang="zh-CN" altLang="en-US" sz="2000" b="1" dirty="0"/>
          </a:p>
        </p:txBody>
      </p:sp>
      <p:sp>
        <p:nvSpPr>
          <p:cNvPr id="6" name="文本占位符 5"/>
          <p:cNvSpPr>
            <a:spLocks noGrp="1"/>
          </p:cNvSpPr>
          <p:nvPr>
            <p:ph type="body" sz="half" idx="2"/>
          </p:nvPr>
        </p:nvSpPr>
        <p:spPr/>
        <p:txBody>
          <a:bodyPr/>
          <a:lstStyle/>
          <a:p>
            <a:r>
              <a:rPr lang="zh-CN" altLang="en-US" dirty="0"/>
              <a:t>“二、免税项目”由本期按照税收法律、法规及国家有关税收规定免征增值税的纳税人填写。</a:t>
            </a:r>
            <a:endParaRPr lang="en-US" altLang="zh-CN" dirty="0"/>
          </a:p>
          <a:p>
            <a:endParaRPr lang="en-US" altLang="zh-CN" dirty="0"/>
          </a:p>
          <a:p>
            <a:r>
              <a:rPr lang="zh-CN" altLang="en-US" dirty="0"/>
              <a:t>第</a:t>
            </a:r>
            <a:r>
              <a:rPr lang="en-US" altLang="zh-CN" dirty="0"/>
              <a:t>8</a:t>
            </a:r>
            <a:r>
              <a:rPr lang="zh-CN" altLang="en-US" dirty="0"/>
              <a:t>栏“出口免税”：填写纳税人本期按照税法规定出口免征增值税的销售额，</a:t>
            </a:r>
            <a:r>
              <a:rPr lang="zh-CN" altLang="en-US" dirty="0">
                <a:solidFill>
                  <a:srgbClr val="00B050"/>
                </a:solidFill>
              </a:rPr>
              <a:t>但不包括适用免抵退税办法出口的销售额</a:t>
            </a:r>
            <a:r>
              <a:rPr lang="zh-CN" altLang="en-US" dirty="0"/>
              <a:t>。小规模纳税人不填写本栏。</a:t>
            </a:r>
            <a:endParaRPr lang="en-US" altLang="zh-CN" dirty="0"/>
          </a:p>
          <a:p>
            <a:endParaRPr lang="en-US" altLang="zh-CN" dirty="0"/>
          </a:p>
          <a:p>
            <a:r>
              <a:rPr lang="zh-CN" altLang="en-US" dirty="0"/>
              <a:t>第</a:t>
            </a:r>
            <a:r>
              <a:rPr lang="en-US" altLang="zh-CN" dirty="0"/>
              <a:t>9</a:t>
            </a:r>
            <a:r>
              <a:rPr lang="zh-CN" altLang="en-US" dirty="0"/>
              <a:t>栏“其中：跨境服务”：填写营改增纳税人发生跨境应税行为适用免征增值税的销售额。</a:t>
            </a:r>
            <a:endParaRPr lang="zh-CN" altLang="en-US" dirty="0"/>
          </a:p>
        </p:txBody>
      </p:sp>
      <p:pic>
        <p:nvPicPr>
          <p:cNvPr id="10" name="图片 9"/>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635896" y="832711"/>
            <a:ext cx="5192982" cy="3324009"/>
          </a:xfrm>
          <a:prstGeom prst="rect">
            <a:avLst/>
          </a:prstGeom>
        </p:spPr>
      </p:pic>
      <p:sp>
        <p:nvSpPr>
          <p:cNvPr id="2" name="页脚占位符 1"/>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二、外贸型出口企业增值税报表的填写</a:t>
            </a:r>
            <a:endParaRPr lang="zh-CN" altLang="en-US" dirty="0"/>
          </a:p>
        </p:txBody>
      </p:sp>
      <p:sp>
        <p:nvSpPr>
          <p:cNvPr id="3" name="内容占位符 2"/>
          <p:cNvSpPr>
            <a:spLocks noGrp="1"/>
          </p:cNvSpPr>
          <p:nvPr>
            <p:ph idx="1"/>
          </p:nvPr>
        </p:nvSpPr>
        <p:spPr/>
        <p:txBody>
          <a:bodyPr>
            <a:normAutofit/>
          </a:bodyPr>
          <a:lstStyle/>
          <a:p>
            <a:r>
              <a:rPr lang="en-US" altLang="zh-CN" sz="2000" dirty="0"/>
              <a:t>2.《</a:t>
            </a:r>
            <a:r>
              <a:rPr lang="zh-CN" altLang="en-US" sz="2000" dirty="0"/>
              <a:t>增值税纳税申报表附列资料（一）</a:t>
            </a:r>
            <a:r>
              <a:rPr lang="en-US" altLang="zh-CN" sz="2000" dirty="0"/>
              <a:t>》</a:t>
            </a:r>
            <a:r>
              <a:rPr lang="zh-CN" altLang="en-US" sz="2000" dirty="0"/>
              <a:t>填报</a:t>
            </a:r>
            <a:endParaRPr lang="en-US" altLang="zh-CN" sz="2000" dirty="0"/>
          </a:p>
          <a:p>
            <a:endParaRPr lang="zh-CN" altLang="en-US" sz="2000" dirty="0"/>
          </a:p>
        </p:txBody>
      </p:sp>
      <p:sp>
        <p:nvSpPr>
          <p:cNvPr id="4" name="文本占位符 3"/>
          <p:cNvSpPr>
            <a:spLocks noGrp="1"/>
          </p:cNvSpPr>
          <p:nvPr>
            <p:ph type="body" sz="half" idx="2"/>
          </p:nvPr>
        </p:nvSpPr>
        <p:spPr/>
        <p:txBody>
          <a:bodyPr/>
          <a:lstStyle/>
          <a:p>
            <a:r>
              <a:rPr lang="zh-CN" altLang="en-US" dirty="0"/>
              <a:t>第</a:t>
            </a:r>
            <a:r>
              <a:rPr lang="en-US" altLang="zh-CN" dirty="0"/>
              <a:t>18</a:t>
            </a:r>
            <a:r>
              <a:rPr lang="zh-CN" altLang="en-US" dirty="0"/>
              <a:t>栏“四、免税”“货物及加工修理修配劳务”：反映按照税法规定免征增值税的货物及劳务和适用零税率的出口货物及劳务，但零税率的销售额中不包括适用免抵退税办法的出口货物及劳务。</a:t>
            </a:r>
            <a:endParaRPr lang="en-US" altLang="zh-CN" dirty="0"/>
          </a:p>
          <a:p>
            <a:endParaRPr lang="en-US" altLang="zh-CN" dirty="0"/>
          </a:p>
          <a:p>
            <a:r>
              <a:rPr lang="zh-CN" altLang="en-US" dirty="0"/>
              <a:t>第</a:t>
            </a:r>
            <a:r>
              <a:rPr lang="en-US" altLang="zh-CN" dirty="0"/>
              <a:t>19</a:t>
            </a:r>
            <a:r>
              <a:rPr lang="zh-CN" altLang="en-US" dirty="0"/>
              <a:t>栏“四、免税”“服务、不动产和无形资产”：反映按照税法规定免征增值税的服务、不动产、无形资产和适用零税率的服务、不动产、无形资产，但零税率的销售额中不包括适用免抵退办法的服务、不动产和无形资产。</a:t>
            </a:r>
            <a:endParaRPr lang="zh-CN" altLang="en-US" dirty="0"/>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575050" y="988368"/>
            <a:ext cx="5602416" cy="3456384"/>
          </a:xfrm>
          <a:prstGeom prst="rect">
            <a:avLst/>
          </a:prstGeom>
        </p:spPr>
      </p:pic>
      <p:sp>
        <p:nvSpPr>
          <p:cNvPr id="5" name="页脚占位符 4"/>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二、外贸型出口企业增值税报表的填写</a:t>
            </a:r>
            <a:endParaRPr lang="zh-CN" altLang="en-US" dirty="0"/>
          </a:p>
        </p:txBody>
      </p:sp>
      <p:sp>
        <p:nvSpPr>
          <p:cNvPr id="3" name="内容占位符 2"/>
          <p:cNvSpPr>
            <a:spLocks noGrp="1"/>
          </p:cNvSpPr>
          <p:nvPr>
            <p:ph idx="1"/>
          </p:nvPr>
        </p:nvSpPr>
        <p:spPr/>
        <p:txBody>
          <a:bodyPr>
            <a:normAutofit/>
          </a:bodyPr>
          <a:lstStyle/>
          <a:p>
            <a:r>
              <a:rPr lang="en-US" altLang="zh-CN" sz="2000" dirty="0"/>
              <a:t>3.《</a:t>
            </a:r>
            <a:r>
              <a:rPr lang="zh-CN" altLang="en-US" sz="2000" dirty="0"/>
              <a:t>增值税纳税申报表附列资料（二）</a:t>
            </a:r>
            <a:r>
              <a:rPr lang="en-US" altLang="zh-CN" sz="2000" dirty="0"/>
              <a:t>》</a:t>
            </a:r>
            <a:r>
              <a:rPr lang="zh-CN" altLang="en-US" sz="2000" dirty="0"/>
              <a:t>填报</a:t>
            </a:r>
            <a:endParaRPr lang="en-US" altLang="zh-CN" sz="2000" dirty="0"/>
          </a:p>
          <a:p>
            <a:endParaRPr lang="zh-CN" altLang="en-US" sz="2000" dirty="0"/>
          </a:p>
        </p:txBody>
      </p:sp>
      <p:sp>
        <p:nvSpPr>
          <p:cNvPr id="4" name="文本占位符 3"/>
          <p:cNvSpPr>
            <a:spLocks noGrp="1"/>
          </p:cNvSpPr>
          <p:nvPr>
            <p:ph type="body" sz="half" idx="2"/>
          </p:nvPr>
        </p:nvSpPr>
        <p:spPr/>
        <p:txBody>
          <a:bodyPr>
            <a:normAutofit fontScale="92500"/>
          </a:bodyPr>
          <a:lstStyle/>
          <a:p>
            <a:r>
              <a:rPr lang="zh-CN" altLang="en-US" dirty="0"/>
              <a:t>第</a:t>
            </a:r>
            <a:r>
              <a:rPr lang="en-US" altLang="zh-CN" dirty="0"/>
              <a:t>11</a:t>
            </a:r>
            <a:r>
              <a:rPr lang="zh-CN" altLang="en-US" dirty="0"/>
              <a:t>栏“（五）外贸企业进项税额抵扣证明”：填写本期申报抵扣的税务机关出口退税部门开具的</a:t>
            </a:r>
            <a:r>
              <a:rPr lang="en-US" altLang="zh-CN" dirty="0"/>
              <a:t>《</a:t>
            </a:r>
            <a:r>
              <a:rPr lang="zh-CN" altLang="en-US" dirty="0"/>
              <a:t>出口货物转内销证明</a:t>
            </a:r>
            <a:r>
              <a:rPr lang="en-US" altLang="zh-CN" dirty="0"/>
              <a:t>》</a:t>
            </a:r>
            <a:r>
              <a:rPr lang="zh-CN" altLang="en-US" dirty="0"/>
              <a:t>列明允许抵扣的进项税额。</a:t>
            </a:r>
            <a:endParaRPr lang="en-US" altLang="zh-CN" dirty="0"/>
          </a:p>
          <a:p>
            <a:endParaRPr lang="en-US" altLang="zh-CN" dirty="0"/>
          </a:p>
          <a:p>
            <a:r>
              <a:rPr lang="zh-CN" altLang="en-US" dirty="0"/>
              <a:t>第</a:t>
            </a:r>
            <a:r>
              <a:rPr lang="en-US" altLang="zh-CN" dirty="0"/>
              <a:t>26</a:t>
            </a:r>
            <a:r>
              <a:rPr lang="zh-CN" altLang="en-US" dirty="0"/>
              <a:t>栏“本期认证相符且本期未申报抵扣”：反映</a:t>
            </a:r>
            <a:r>
              <a:rPr lang="zh-CN" altLang="en-US" dirty="0">
                <a:solidFill>
                  <a:srgbClr val="00B050"/>
                </a:solidFill>
              </a:rPr>
              <a:t>本期认证相符</a:t>
            </a:r>
            <a:r>
              <a:rPr lang="zh-CN" altLang="en-US" dirty="0"/>
              <a:t>，但按税法规定暂不予抵扣及不允许抵扣，而未申报抵扣的增值税专用发票情况。</a:t>
            </a:r>
            <a:endParaRPr lang="en-US" altLang="zh-CN" dirty="0"/>
          </a:p>
          <a:p>
            <a:endParaRPr lang="en-US" altLang="zh-CN" dirty="0"/>
          </a:p>
          <a:p>
            <a:r>
              <a:rPr lang="zh-CN" altLang="en-US" dirty="0"/>
              <a:t>第</a:t>
            </a:r>
            <a:r>
              <a:rPr lang="en-US" altLang="zh-CN" dirty="0"/>
              <a:t>28</a:t>
            </a:r>
            <a:r>
              <a:rPr lang="zh-CN" altLang="en-US" dirty="0"/>
              <a:t>栏“其中：按照税法规定不允许抵扣”：反映截至本期期末已认证相符但未申报抵扣的增值税专用发票中，按照税法规定不允许抵扣的增值税专用发票情况</a:t>
            </a:r>
            <a:r>
              <a:rPr lang="zh-CN" altLang="en-US" dirty="0" smtClean="0"/>
              <a:t>。</a:t>
            </a:r>
            <a:endParaRPr lang="en-US" altLang="zh-CN" dirty="0" smtClean="0"/>
          </a:p>
          <a:p>
            <a:r>
              <a:rPr lang="zh-CN" altLang="en-US" b="1" dirty="0" smtClean="0">
                <a:solidFill>
                  <a:srgbClr val="FF0000"/>
                </a:solidFill>
              </a:rPr>
              <a:t>注意：外贸企业进项税额在主表不填报。</a:t>
            </a:r>
            <a:endParaRPr lang="zh-CN" altLang="en-US" b="1" dirty="0">
              <a:solidFill>
                <a:srgbClr val="FF0000"/>
              </a:solidFill>
            </a:endParaRPr>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575050" y="844352"/>
            <a:ext cx="5266485" cy="4119008"/>
          </a:xfrm>
          <a:prstGeom prst="rect">
            <a:avLst/>
          </a:prstGeom>
        </p:spPr>
      </p:pic>
      <p:sp>
        <p:nvSpPr>
          <p:cNvPr id="5" name="页脚占位符 4"/>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二、外贸型出口企业增值税报表的填写</a:t>
            </a:r>
            <a:endParaRPr lang="zh-CN" altLang="en-US" dirty="0"/>
          </a:p>
        </p:txBody>
      </p:sp>
      <p:sp>
        <p:nvSpPr>
          <p:cNvPr id="3" name="内容占位符 2"/>
          <p:cNvSpPr>
            <a:spLocks noGrp="1"/>
          </p:cNvSpPr>
          <p:nvPr>
            <p:ph idx="1"/>
          </p:nvPr>
        </p:nvSpPr>
        <p:spPr/>
        <p:txBody>
          <a:bodyPr>
            <a:normAutofit/>
          </a:bodyPr>
          <a:lstStyle/>
          <a:p>
            <a:r>
              <a:rPr lang="en-US" altLang="zh-CN" sz="2000" dirty="0"/>
              <a:t>4.《</a:t>
            </a:r>
            <a:r>
              <a:rPr lang="zh-CN" altLang="en-US" sz="2000" dirty="0"/>
              <a:t>增值税纳税申报表（一般纳税人适用</a:t>
            </a:r>
            <a:endParaRPr lang="en-US" altLang="zh-CN" sz="2000" dirty="0"/>
          </a:p>
          <a:p>
            <a:pPr marL="0" indent="0">
              <a:buNone/>
            </a:pPr>
            <a:r>
              <a:rPr lang="zh-CN" altLang="en-US" sz="2000" dirty="0"/>
              <a:t>）</a:t>
            </a:r>
            <a:r>
              <a:rPr lang="en-US" altLang="zh-CN" sz="2000" dirty="0"/>
              <a:t>》</a:t>
            </a:r>
            <a:r>
              <a:rPr lang="zh-CN" altLang="en-US" sz="2000" dirty="0"/>
              <a:t>主表填报</a:t>
            </a:r>
            <a:endParaRPr lang="en-US" altLang="zh-CN" sz="2000" dirty="0"/>
          </a:p>
          <a:p>
            <a:pPr marL="0" indent="0">
              <a:buNone/>
            </a:pPr>
            <a:endParaRPr lang="zh-CN" altLang="en-US" sz="2000" dirty="0"/>
          </a:p>
        </p:txBody>
      </p:sp>
      <p:sp>
        <p:nvSpPr>
          <p:cNvPr id="4" name="文本占位符 3"/>
          <p:cNvSpPr>
            <a:spLocks noGrp="1"/>
          </p:cNvSpPr>
          <p:nvPr>
            <p:ph type="body" sz="half" idx="2"/>
          </p:nvPr>
        </p:nvSpPr>
        <p:spPr/>
        <p:txBody>
          <a:bodyPr>
            <a:normAutofit lnSpcReduction="10000"/>
          </a:bodyPr>
          <a:lstStyle/>
          <a:p>
            <a:r>
              <a:rPr lang="zh-CN" altLang="en-US" sz="1200" dirty="0"/>
              <a:t>第</a:t>
            </a:r>
            <a:r>
              <a:rPr lang="en-US" altLang="zh-CN" sz="1200" dirty="0"/>
              <a:t>8</a:t>
            </a:r>
            <a:r>
              <a:rPr lang="zh-CN" altLang="en-US" sz="1200" dirty="0"/>
              <a:t>栏“免税销售额”：填写纳税人本期按照税法规定免征增值税的销售额和适用零税率的销售额，但零税率的销售额中不包括适用免抵退办法的销售额。</a:t>
            </a:r>
            <a:endParaRPr lang="en-US" altLang="zh-CN" sz="1200" dirty="0"/>
          </a:p>
          <a:p>
            <a:r>
              <a:rPr lang="en-US" altLang="zh-CN" sz="1200" dirty="0"/>
              <a:t>      </a:t>
            </a:r>
            <a:r>
              <a:rPr lang="zh-CN" altLang="en-US" sz="1200" dirty="0"/>
              <a:t>营改增的纳税人，服务、不动产和无形资产有扣除项目的，本栏应填写扣除之前的免税销售额。</a:t>
            </a:r>
            <a:endParaRPr lang="en-US" altLang="zh-CN" sz="1200" dirty="0"/>
          </a:p>
          <a:p>
            <a:r>
              <a:rPr lang="en-US" altLang="zh-CN" sz="1200" dirty="0"/>
              <a:t>       </a:t>
            </a:r>
            <a:r>
              <a:rPr lang="zh-CN" altLang="en-US" sz="1200" dirty="0"/>
              <a:t>本栏“一般项目”列“本月数”</a:t>
            </a:r>
            <a:r>
              <a:rPr lang="en-US" altLang="zh-CN" sz="1200" dirty="0"/>
              <a:t>=《</a:t>
            </a:r>
            <a:r>
              <a:rPr lang="zh-CN" altLang="en-US" sz="1200" dirty="0"/>
              <a:t>附列资料（一）</a:t>
            </a:r>
            <a:r>
              <a:rPr lang="en-US" altLang="zh-CN" sz="1200" dirty="0"/>
              <a:t>》</a:t>
            </a:r>
            <a:r>
              <a:rPr lang="zh-CN" altLang="en-US" sz="1200" dirty="0"/>
              <a:t>第</a:t>
            </a:r>
            <a:r>
              <a:rPr lang="en-US" altLang="zh-CN" sz="1200" dirty="0"/>
              <a:t>9</a:t>
            </a:r>
            <a:r>
              <a:rPr lang="zh-CN" altLang="en-US" sz="1200" dirty="0"/>
              <a:t>列第</a:t>
            </a:r>
            <a:r>
              <a:rPr lang="en-US" altLang="zh-CN" sz="1200" dirty="0"/>
              <a:t>18</a:t>
            </a:r>
            <a:r>
              <a:rPr lang="zh-CN" altLang="en-US" sz="1200" dirty="0"/>
              <a:t>、</a:t>
            </a:r>
            <a:r>
              <a:rPr lang="en-US" altLang="zh-CN" sz="1200" dirty="0"/>
              <a:t>19</a:t>
            </a:r>
            <a:r>
              <a:rPr lang="zh-CN" altLang="en-US" sz="1200" dirty="0"/>
              <a:t>行之和。</a:t>
            </a:r>
            <a:endParaRPr lang="en-US" altLang="zh-CN" sz="1200" dirty="0"/>
          </a:p>
          <a:p>
            <a:endParaRPr lang="en-US" altLang="zh-CN" sz="1200" dirty="0"/>
          </a:p>
          <a:p>
            <a:r>
              <a:rPr lang="zh-CN" altLang="en-US" sz="1200" dirty="0"/>
              <a:t>第</a:t>
            </a:r>
            <a:r>
              <a:rPr lang="en-US" altLang="zh-CN" sz="1200" dirty="0"/>
              <a:t>9</a:t>
            </a:r>
            <a:r>
              <a:rPr lang="zh-CN" altLang="en-US" sz="1200" dirty="0"/>
              <a:t>栏“其中：免税货物销售额”：填写纳税人本期按照税法规定免征增值税的货物销售额及适用零税率的货物销售额。</a:t>
            </a:r>
            <a:endParaRPr lang="en-US" altLang="zh-CN" sz="1200" dirty="0"/>
          </a:p>
          <a:p>
            <a:endParaRPr lang="en-US" altLang="zh-CN" sz="1200" dirty="0"/>
          </a:p>
          <a:p>
            <a:r>
              <a:rPr lang="zh-CN" altLang="en-US" sz="1200" dirty="0"/>
              <a:t>第</a:t>
            </a:r>
            <a:r>
              <a:rPr lang="en-US" altLang="zh-CN" sz="1200" dirty="0"/>
              <a:t>10</a:t>
            </a:r>
            <a:r>
              <a:rPr lang="zh-CN" altLang="en-US" sz="1200" dirty="0"/>
              <a:t>栏“免税劳务销售额”：填写纳税人本期按照税法规定免征增值税的劳务销售额及适用零税率的劳务销售额</a:t>
            </a:r>
            <a:r>
              <a:rPr lang="zh-CN" altLang="en-US" sz="1200" dirty="0" smtClean="0"/>
              <a:t>。</a:t>
            </a:r>
            <a:endParaRPr lang="en-US" altLang="zh-CN" sz="1200" dirty="0" smtClean="0"/>
          </a:p>
          <a:p>
            <a:r>
              <a:rPr lang="zh-CN" altLang="en-US" sz="1200" b="1" dirty="0" smtClean="0">
                <a:solidFill>
                  <a:srgbClr val="FF0000"/>
                </a:solidFill>
              </a:rPr>
              <a:t>注意：外贸企业进项税额在主表不填报。</a:t>
            </a:r>
            <a:endParaRPr lang="zh-CN" altLang="en-US" sz="1200" b="1" dirty="0" smtClean="0">
              <a:solidFill>
                <a:srgbClr val="FF0000"/>
              </a:solidFill>
            </a:endParaRPr>
          </a:p>
          <a:p>
            <a:endParaRPr lang="en-US" altLang="zh-CN" sz="1200" dirty="0"/>
          </a:p>
          <a:p>
            <a:endParaRPr lang="zh-CN" altLang="en-US" dirty="0"/>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839660" y="988368"/>
            <a:ext cx="4956676" cy="3744416"/>
          </a:xfrm>
          <a:prstGeom prst="rect">
            <a:avLst/>
          </a:prstGeom>
        </p:spPr>
      </p:pic>
      <p:sp>
        <p:nvSpPr>
          <p:cNvPr id="5" name="页脚占位符 4"/>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457200" y="206043"/>
            <a:ext cx="8229600" cy="638310"/>
          </a:xfrm>
        </p:spPr>
        <p:txBody>
          <a:bodyPr>
            <a:normAutofit/>
          </a:bodyPr>
          <a:lstStyle/>
          <a:p>
            <a:r>
              <a:rPr lang="zh-CN" altLang="en-US" sz="2000" dirty="0"/>
              <a:t>外贸企业免退税增值税申报实务</a:t>
            </a:r>
            <a:endParaRPr lang="zh-CN" altLang="en-US" sz="2000" dirty="0"/>
          </a:p>
        </p:txBody>
      </p:sp>
      <p:sp>
        <p:nvSpPr>
          <p:cNvPr id="6" name="内容占位符 5"/>
          <p:cNvSpPr>
            <a:spLocks noGrp="1"/>
          </p:cNvSpPr>
          <p:nvPr>
            <p:ph idx="1"/>
          </p:nvPr>
        </p:nvSpPr>
        <p:spPr>
          <a:xfrm>
            <a:off x="457200" y="772344"/>
            <a:ext cx="8229600" cy="3823697"/>
          </a:xfrm>
        </p:spPr>
        <p:txBody>
          <a:bodyPr>
            <a:normAutofit/>
          </a:bodyPr>
          <a:lstStyle/>
          <a:p>
            <a:r>
              <a:rPr lang="zh-CN" altLang="en-US" sz="1200" dirty="0" smtClean="0"/>
              <a:t>根据</a:t>
            </a:r>
            <a:r>
              <a:rPr lang="en-US" altLang="zh-CN" sz="1200" dirty="0" smtClean="0"/>
              <a:t>《</a:t>
            </a:r>
            <a:r>
              <a:rPr lang="zh-CN" altLang="en-US" sz="1200" b="1" dirty="0" smtClean="0"/>
              <a:t>财政部 国家税务总局关于出口货物劳务增值税和消费税政策的通知</a:t>
            </a:r>
            <a:r>
              <a:rPr lang="en-US" altLang="zh-CN" sz="1200" dirty="0" smtClean="0"/>
              <a:t>》</a:t>
            </a:r>
            <a:r>
              <a:rPr lang="zh-CN" altLang="en-US" sz="1200" dirty="0" smtClean="0"/>
              <a:t>（财税</a:t>
            </a:r>
            <a:r>
              <a:rPr lang="en-US" altLang="zh-CN" sz="1200" dirty="0" smtClean="0"/>
              <a:t>〔2012〕39</a:t>
            </a:r>
            <a:r>
              <a:rPr lang="zh-CN" altLang="en-US" sz="1200" dirty="0" smtClean="0"/>
              <a:t>号）：“</a:t>
            </a:r>
            <a:r>
              <a:rPr lang="en-US" altLang="zh-CN" sz="1200" dirty="0" smtClean="0"/>
              <a:t>……(</a:t>
            </a:r>
            <a:r>
              <a:rPr lang="zh-CN" altLang="en-US" sz="1200" dirty="0" smtClean="0"/>
              <a:t>四</a:t>
            </a:r>
            <a:r>
              <a:rPr lang="en-US" altLang="zh-CN" sz="1200" dirty="0" smtClean="0"/>
              <a:t>)</a:t>
            </a:r>
            <a:r>
              <a:rPr lang="zh-CN" altLang="en-US" sz="1200" dirty="0" smtClean="0">
                <a:solidFill>
                  <a:srgbClr val="FF0000"/>
                </a:solidFill>
              </a:rPr>
              <a:t>外贸企业出口货物</a:t>
            </a:r>
            <a:r>
              <a:rPr lang="en-US" altLang="zh-CN" sz="1200" dirty="0" smtClean="0">
                <a:solidFill>
                  <a:srgbClr val="FF0000"/>
                </a:solidFill>
              </a:rPr>
              <a:t>(</a:t>
            </a:r>
            <a:r>
              <a:rPr lang="zh-CN" altLang="en-US" sz="1200" dirty="0" smtClean="0">
                <a:solidFill>
                  <a:srgbClr val="FF0000"/>
                </a:solidFill>
              </a:rPr>
              <a:t>委托加工修理修配货物除外</a:t>
            </a:r>
            <a:r>
              <a:rPr lang="en-US" altLang="zh-CN" sz="1200" dirty="0" smtClean="0">
                <a:solidFill>
                  <a:srgbClr val="FF0000"/>
                </a:solidFill>
              </a:rPr>
              <a:t>)</a:t>
            </a:r>
            <a:r>
              <a:rPr lang="zh-CN" altLang="en-US" sz="1200" dirty="0" smtClean="0">
                <a:solidFill>
                  <a:srgbClr val="FF0000"/>
                </a:solidFill>
              </a:rPr>
              <a:t>增值税退</a:t>
            </a:r>
            <a:r>
              <a:rPr lang="en-US" altLang="zh-CN" sz="1200" dirty="0" smtClean="0">
                <a:solidFill>
                  <a:srgbClr val="FF0000"/>
                </a:solidFill>
              </a:rPr>
              <a:t>(</a:t>
            </a:r>
            <a:r>
              <a:rPr lang="zh-CN" altLang="en-US" sz="1200" dirty="0" smtClean="0">
                <a:solidFill>
                  <a:srgbClr val="FF0000"/>
                </a:solidFill>
              </a:rPr>
              <a:t>免</a:t>
            </a:r>
            <a:r>
              <a:rPr lang="en-US" altLang="zh-CN" sz="1200" dirty="0" smtClean="0">
                <a:solidFill>
                  <a:srgbClr val="FF0000"/>
                </a:solidFill>
              </a:rPr>
              <a:t>)</a:t>
            </a:r>
            <a:r>
              <a:rPr lang="zh-CN" altLang="en-US" sz="1200" dirty="0" smtClean="0">
                <a:solidFill>
                  <a:srgbClr val="FF0000"/>
                </a:solidFill>
              </a:rPr>
              <a:t>税的计税依据</a:t>
            </a:r>
            <a:r>
              <a:rPr lang="zh-CN" altLang="en-US" sz="1200" dirty="0" smtClean="0"/>
              <a:t>，为购进出口货物的增值税专用发票注明的金额或海关进口增值税专用缴款书注明的完税价格。</a:t>
            </a:r>
            <a:r>
              <a:rPr lang="en-US" altLang="zh-CN" sz="1200" dirty="0" smtClean="0"/>
              <a:t>(</a:t>
            </a:r>
            <a:r>
              <a:rPr lang="zh-CN" altLang="en-US" sz="1200" dirty="0" smtClean="0"/>
              <a:t>五</a:t>
            </a:r>
            <a:r>
              <a:rPr lang="en-US" altLang="zh-CN" sz="1200" dirty="0" smtClean="0"/>
              <a:t>)</a:t>
            </a:r>
            <a:r>
              <a:rPr lang="zh-CN" altLang="en-US" sz="1200" dirty="0" smtClean="0">
                <a:solidFill>
                  <a:srgbClr val="FF0000"/>
                </a:solidFill>
              </a:rPr>
              <a:t>外贸企业出口委托加工修理修配货物增值税退</a:t>
            </a:r>
            <a:r>
              <a:rPr lang="en-US" altLang="zh-CN" sz="1200" dirty="0" smtClean="0">
                <a:solidFill>
                  <a:srgbClr val="FF0000"/>
                </a:solidFill>
              </a:rPr>
              <a:t>(</a:t>
            </a:r>
            <a:r>
              <a:rPr lang="zh-CN" altLang="en-US" sz="1200" dirty="0" smtClean="0">
                <a:solidFill>
                  <a:srgbClr val="FF0000"/>
                </a:solidFill>
              </a:rPr>
              <a:t>免</a:t>
            </a:r>
            <a:r>
              <a:rPr lang="en-US" altLang="zh-CN" sz="1200" dirty="0" smtClean="0">
                <a:solidFill>
                  <a:srgbClr val="FF0000"/>
                </a:solidFill>
              </a:rPr>
              <a:t>)</a:t>
            </a:r>
            <a:r>
              <a:rPr lang="zh-CN" altLang="en-US" sz="1200" dirty="0" smtClean="0">
                <a:solidFill>
                  <a:srgbClr val="FF0000"/>
                </a:solidFill>
              </a:rPr>
              <a:t>税的计税依据</a:t>
            </a:r>
            <a:r>
              <a:rPr lang="zh-CN" altLang="en-US" sz="1200" dirty="0" smtClean="0"/>
              <a:t>，为加工修理修配费用增值税专用发票注明的金额。”</a:t>
            </a:r>
            <a:endParaRPr lang="en-US" altLang="zh-CN" sz="1200" dirty="0" smtClean="0"/>
          </a:p>
          <a:p>
            <a:endParaRPr lang="en-US" altLang="zh-CN" sz="1400" dirty="0" smtClean="0"/>
          </a:p>
          <a:p>
            <a:r>
              <a:rPr lang="zh-CN" altLang="en-US" sz="1400" dirty="0" smtClean="0"/>
              <a:t>某</a:t>
            </a:r>
            <a:r>
              <a:rPr lang="zh-CN" altLang="en-US" sz="1400" dirty="0"/>
              <a:t>外贸公司</a:t>
            </a:r>
            <a:r>
              <a:rPr lang="en-US" altLang="zh-CN" sz="1400" dirty="0"/>
              <a:t>2019</a:t>
            </a:r>
            <a:r>
              <a:rPr lang="zh-CN" altLang="en-US" sz="1400" dirty="0"/>
              <a:t>年</a:t>
            </a:r>
            <a:r>
              <a:rPr lang="en-US" altLang="zh-CN" sz="1400" dirty="0"/>
              <a:t>9</a:t>
            </a:r>
            <a:r>
              <a:rPr lang="zh-CN" altLang="en-US" sz="1400" dirty="0"/>
              <a:t>月发生如下业务：阳光商贸有限公司从国内某服装加工厂，购入男士西服套装，取得增值税专用发票，注明的计税金额为</a:t>
            </a:r>
            <a:r>
              <a:rPr lang="en-US" altLang="zh-CN" sz="1400" dirty="0"/>
              <a:t>200000</a:t>
            </a:r>
            <a:r>
              <a:rPr lang="zh-CN" altLang="en-US" sz="1400" dirty="0" smtClean="0"/>
              <a:t>元，出口销售额为</a:t>
            </a:r>
            <a:r>
              <a:rPr lang="en-US" altLang="zh-CN" sz="1400" dirty="0" smtClean="0"/>
              <a:t>250000</a:t>
            </a:r>
            <a:r>
              <a:rPr lang="zh-CN" altLang="en-US" sz="1400" dirty="0" smtClean="0"/>
              <a:t>元。</a:t>
            </a:r>
            <a:r>
              <a:rPr lang="zh-CN" altLang="en-US" sz="1400" dirty="0"/>
              <a:t>从小规模纳税人购进女士套裙，取得税务机关代开的增值税专用发票，注明的计税金额为</a:t>
            </a:r>
            <a:r>
              <a:rPr lang="en-US" altLang="zh-CN" sz="1400" dirty="0"/>
              <a:t>10000</a:t>
            </a:r>
            <a:r>
              <a:rPr lang="zh-CN" altLang="en-US" sz="1400" dirty="0" smtClean="0"/>
              <a:t>元，出口销售额为</a:t>
            </a:r>
            <a:r>
              <a:rPr lang="en-US" altLang="zh-CN" sz="1400" dirty="0" smtClean="0"/>
              <a:t>15000</a:t>
            </a:r>
            <a:r>
              <a:rPr lang="zh-CN" altLang="en-US" sz="1400" dirty="0" smtClean="0"/>
              <a:t>元。</a:t>
            </a:r>
            <a:r>
              <a:rPr lang="zh-CN" altLang="en-US" sz="1400" dirty="0"/>
              <a:t>以上货物均于当月出口。</a:t>
            </a:r>
            <a:endParaRPr lang="en-US" altLang="zh-CN" sz="1400" dirty="0"/>
          </a:p>
          <a:p>
            <a:r>
              <a:rPr lang="zh-CN" altLang="en-US" sz="1400" dirty="0"/>
              <a:t>已知西服套装和女士套裙的退税率、征税率均为</a:t>
            </a:r>
            <a:r>
              <a:rPr lang="en-US" altLang="zh-CN" sz="1400" dirty="0"/>
              <a:t>13%</a:t>
            </a:r>
            <a:r>
              <a:rPr lang="zh-CN" altLang="en-US" sz="1400" dirty="0"/>
              <a:t>。取得增值税专用发票均已认证通过。出口业务经预审后，符合正式申报案件，企业按规定办理正式申报。</a:t>
            </a:r>
            <a:endParaRPr lang="en-US" altLang="zh-CN" sz="1400" dirty="0"/>
          </a:p>
          <a:p>
            <a:pPr marL="0" indent="0">
              <a:buNone/>
            </a:pPr>
            <a:r>
              <a:rPr lang="zh-CN" altLang="en-US" sz="1400" dirty="0" smtClean="0">
                <a:solidFill>
                  <a:srgbClr val="00B050"/>
                </a:solidFill>
              </a:rPr>
              <a:t>出口销售额</a:t>
            </a:r>
            <a:r>
              <a:rPr lang="en-US" altLang="zh-CN" sz="1400" dirty="0" smtClean="0">
                <a:solidFill>
                  <a:srgbClr val="00B050"/>
                </a:solidFill>
              </a:rPr>
              <a:t>=250000+15000=265000</a:t>
            </a:r>
            <a:r>
              <a:rPr lang="zh-CN" altLang="en-US" sz="1400" dirty="0" smtClean="0">
                <a:solidFill>
                  <a:srgbClr val="00B050"/>
                </a:solidFill>
              </a:rPr>
              <a:t>元</a:t>
            </a:r>
            <a:endParaRPr lang="en-US" altLang="zh-CN" sz="1400" dirty="0">
              <a:solidFill>
                <a:srgbClr val="00B050"/>
              </a:solidFill>
            </a:endParaRPr>
          </a:p>
          <a:p>
            <a:pPr marL="0" indent="0">
              <a:buNone/>
            </a:pPr>
            <a:r>
              <a:rPr lang="zh-CN" altLang="en-US" sz="1400" dirty="0">
                <a:solidFill>
                  <a:srgbClr val="00B050"/>
                </a:solidFill>
              </a:rPr>
              <a:t>计算本月应退税额：</a:t>
            </a:r>
            <a:endParaRPr lang="en-US" altLang="zh-CN" sz="1400" dirty="0">
              <a:solidFill>
                <a:srgbClr val="00B050"/>
              </a:solidFill>
            </a:endParaRPr>
          </a:p>
          <a:p>
            <a:pPr marL="0" indent="0">
              <a:buNone/>
            </a:pPr>
            <a:r>
              <a:rPr lang="en-US" altLang="zh-CN" sz="1400" dirty="0">
                <a:solidFill>
                  <a:srgbClr val="00B050"/>
                </a:solidFill>
              </a:rPr>
              <a:t>1</a:t>
            </a:r>
            <a:r>
              <a:rPr lang="zh-CN" altLang="en-US" sz="1400" dirty="0">
                <a:solidFill>
                  <a:srgbClr val="00B050"/>
                </a:solidFill>
              </a:rPr>
              <a:t>、出口西服套装应退税额</a:t>
            </a:r>
            <a:r>
              <a:rPr lang="en-US" altLang="zh-CN" sz="1400" dirty="0">
                <a:solidFill>
                  <a:srgbClr val="00B050"/>
                </a:solidFill>
              </a:rPr>
              <a:t>=200000</a:t>
            </a:r>
            <a:r>
              <a:rPr lang="zh-CN" altLang="en-US" sz="1400" dirty="0">
                <a:solidFill>
                  <a:srgbClr val="00B050"/>
                </a:solidFill>
              </a:rPr>
              <a:t>*</a:t>
            </a:r>
            <a:r>
              <a:rPr lang="en-US" altLang="zh-CN" sz="1400" dirty="0">
                <a:solidFill>
                  <a:srgbClr val="00B050"/>
                </a:solidFill>
              </a:rPr>
              <a:t>13%=26000</a:t>
            </a:r>
            <a:r>
              <a:rPr lang="zh-CN" altLang="en-US" sz="1400" dirty="0">
                <a:solidFill>
                  <a:srgbClr val="00B050"/>
                </a:solidFill>
              </a:rPr>
              <a:t>元</a:t>
            </a:r>
            <a:endParaRPr lang="en-US" altLang="zh-CN" sz="1400" dirty="0">
              <a:solidFill>
                <a:srgbClr val="00B050"/>
              </a:solidFill>
            </a:endParaRPr>
          </a:p>
          <a:p>
            <a:pPr marL="0" indent="0">
              <a:buNone/>
            </a:pPr>
            <a:r>
              <a:rPr lang="en-US" altLang="zh-CN" sz="1400" dirty="0">
                <a:solidFill>
                  <a:srgbClr val="00B050"/>
                </a:solidFill>
              </a:rPr>
              <a:t>2</a:t>
            </a:r>
            <a:r>
              <a:rPr lang="zh-CN" altLang="en-US" sz="1400" dirty="0">
                <a:solidFill>
                  <a:srgbClr val="00B050"/>
                </a:solidFill>
              </a:rPr>
              <a:t>、出口女士套裙应退税额</a:t>
            </a:r>
            <a:r>
              <a:rPr lang="en-US" altLang="zh-CN" sz="1400" dirty="0">
                <a:solidFill>
                  <a:srgbClr val="00B050"/>
                </a:solidFill>
              </a:rPr>
              <a:t>=10000</a:t>
            </a:r>
            <a:r>
              <a:rPr lang="zh-CN" altLang="en-US" sz="1400" dirty="0">
                <a:solidFill>
                  <a:srgbClr val="00B050"/>
                </a:solidFill>
              </a:rPr>
              <a:t>*</a:t>
            </a:r>
            <a:r>
              <a:rPr lang="en-US" altLang="zh-CN" sz="1400" dirty="0">
                <a:solidFill>
                  <a:srgbClr val="00B050"/>
                </a:solidFill>
              </a:rPr>
              <a:t>3%=300</a:t>
            </a:r>
            <a:r>
              <a:rPr lang="zh-CN" altLang="en-US" sz="1400" dirty="0">
                <a:solidFill>
                  <a:srgbClr val="00B050"/>
                </a:solidFill>
              </a:rPr>
              <a:t>元</a:t>
            </a:r>
            <a:endParaRPr lang="en-US" altLang="zh-CN" sz="1400" dirty="0">
              <a:solidFill>
                <a:srgbClr val="00B050"/>
              </a:solidFill>
            </a:endParaRPr>
          </a:p>
          <a:p>
            <a:pPr marL="0" indent="0">
              <a:buNone/>
            </a:pPr>
            <a:r>
              <a:rPr lang="zh-CN" altLang="en-US" sz="1400" dirty="0">
                <a:solidFill>
                  <a:srgbClr val="00B050"/>
                </a:solidFill>
              </a:rPr>
              <a:t>本月应退税额</a:t>
            </a:r>
            <a:r>
              <a:rPr lang="en-US" altLang="zh-CN" sz="1400" dirty="0">
                <a:solidFill>
                  <a:srgbClr val="00B050"/>
                </a:solidFill>
              </a:rPr>
              <a:t>=26000+300=26300</a:t>
            </a:r>
            <a:r>
              <a:rPr lang="zh-CN" altLang="en-US" sz="1400" dirty="0">
                <a:solidFill>
                  <a:srgbClr val="00B050"/>
                </a:solidFill>
              </a:rPr>
              <a:t>元。</a:t>
            </a:r>
            <a:endParaRPr lang="zh-CN" altLang="en-US" sz="1400" dirty="0">
              <a:solidFill>
                <a:srgbClr val="00B050"/>
              </a:solidFill>
            </a:endParaRPr>
          </a:p>
        </p:txBody>
      </p:sp>
      <p:sp>
        <p:nvSpPr>
          <p:cNvPr id="2" name="页脚占位符 1"/>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3"/>
            <a:ext cx="8229600" cy="580552"/>
          </a:xfrm>
        </p:spPr>
        <p:txBody>
          <a:bodyPr>
            <a:normAutofit fontScale="90000"/>
          </a:bodyPr>
          <a:lstStyle/>
          <a:p>
            <a:r>
              <a:rPr lang="zh-CN" altLang="en-US" sz="2400" dirty="0" smtClean="0"/>
              <a:t>外贸企业免退税增值税申报实务</a:t>
            </a:r>
            <a:br>
              <a:rPr lang="en-US" altLang="zh-CN" sz="2400" dirty="0" smtClean="0"/>
            </a:br>
            <a:r>
              <a:rPr lang="en-US" altLang="zh-CN" sz="2400" dirty="0" smtClean="0"/>
              <a:t>《</a:t>
            </a:r>
            <a:r>
              <a:rPr lang="zh-CN" altLang="en-US" sz="2400" dirty="0" smtClean="0"/>
              <a:t>增值税纳税申报表附列资料（一）</a:t>
            </a:r>
            <a:r>
              <a:rPr lang="en-US" altLang="zh-CN" sz="2400" dirty="0" smtClean="0"/>
              <a:t>》</a:t>
            </a:r>
            <a:endParaRPr lang="zh-CN" altLang="en-US" sz="2400" dirty="0"/>
          </a:p>
        </p:txBody>
      </p:sp>
      <p:pic>
        <p:nvPicPr>
          <p:cNvPr id="1026" name="Picture 2"/>
          <p:cNvPicPr>
            <a:picLocks noGrp="1" noChangeAspect="1" noChangeArrowheads="1"/>
          </p:cNvPicPr>
          <p:nvPr>
            <p:ph idx="1"/>
          </p:nvPr>
        </p:nvPicPr>
        <p:blipFill>
          <a:blip r:embed="rId1"/>
          <a:srcRect/>
          <a:stretch>
            <a:fillRect/>
          </a:stretch>
        </p:blipFill>
        <p:spPr bwMode="auto">
          <a:xfrm>
            <a:off x="457200" y="929470"/>
            <a:ext cx="8229600" cy="3500462"/>
          </a:xfrm>
          <a:prstGeom prst="rect">
            <a:avLst/>
          </a:prstGeom>
          <a:noFill/>
          <a:ln w="9525">
            <a:noFill/>
            <a:miter lim="800000"/>
            <a:headEnd/>
            <a:tailEnd/>
          </a:ln>
          <a:effectLst/>
        </p:spPr>
      </p:pic>
      <p:sp>
        <p:nvSpPr>
          <p:cNvPr id="3" name="页脚占位符 2"/>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000364" y="286528"/>
            <a:ext cx="2059352" cy="2059073"/>
            <a:chOff x="3098660" y="-61511"/>
            <a:chExt cx="2059352" cy="2059073"/>
          </a:xfrm>
        </p:grpSpPr>
        <p:pic>
          <p:nvPicPr>
            <p:cNvPr id="4" name="Picture 3" descr="C:\Users\Administrator\Desktop\微立体创业计划\002.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098660" y="-61511"/>
              <a:ext cx="2059352" cy="2059073"/>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5" name="TextBox 10"/>
            <p:cNvSpPr txBox="1"/>
            <p:nvPr/>
          </p:nvSpPr>
          <p:spPr>
            <a:xfrm>
              <a:off x="3359148" y="409516"/>
              <a:ext cx="1584176" cy="707886"/>
            </a:xfrm>
            <a:prstGeom prst="rect">
              <a:avLst/>
            </a:prstGeom>
            <a:noFill/>
          </p:spPr>
          <p:txBody>
            <a:bodyPr wrap="square" rtlCol="0">
              <a:spAutoFit/>
            </a:bodyPr>
            <a:lstStyle/>
            <a:p>
              <a:pPr algn="ctr"/>
              <a:r>
                <a:rPr lang="zh-CN" altLang="en-US" sz="4000" b="1" dirty="0">
                  <a:solidFill>
                    <a:srgbClr val="123E61"/>
                  </a:solidFill>
                  <a:latin typeface="微软雅黑" panose="020B0503020204020204" pitchFamily="34" charset="-122"/>
                  <a:ea typeface="微软雅黑" panose="020B0503020204020204" pitchFamily="34" charset="-122"/>
                  <a:cs typeface="+mn-ea"/>
                  <a:sym typeface="+mn-lt"/>
                </a:rPr>
                <a:t>目录</a:t>
              </a:r>
              <a:endParaRPr lang="zh-CN" altLang="en-US" sz="40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40" name="TextBox 10"/>
            <p:cNvSpPr txBox="1"/>
            <p:nvPr/>
          </p:nvSpPr>
          <p:spPr>
            <a:xfrm>
              <a:off x="3371011" y="1040480"/>
              <a:ext cx="1584176" cy="338554"/>
            </a:xfrm>
            <a:prstGeom prst="rect">
              <a:avLst/>
            </a:prstGeom>
            <a:noFill/>
          </p:spPr>
          <p:txBody>
            <a:bodyPr wrap="square" rtlCol="0">
              <a:spAutoFit/>
            </a:bodyPr>
            <a:lstStyle/>
            <a:p>
              <a:pPr algn="ctr"/>
              <a:r>
                <a:rPr lang="en-US" altLang="zh-CN" sz="1600" b="1" dirty="0">
                  <a:solidFill>
                    <a:srgbClr val="123E61"/>
                  </a:solidFill>
                  <a:latin typeface="微软雅黑" panose="020B0503020204020204" pitchFamily="34" charset="-122"/>
                  <a:ea typeface="微软雅黑" panose="020B0503020204020204" pitchFamily="34" charset="-122"/>
                  <a:cs typeface="+mn-ea"/>
                  <a:sym typeface="+mn-lt"/>
                </a:rPr>
                <a:t>CONTENTS</a:t>
              </a:r>
              <a:endParaRPr lang="zh-CN" altLang="en-US" sz="1600" b="1" dirty="0">
                <a:solidFill>
                  <a:srgbClr val="123E61"/>
                </a:solidFill>
                <a:latin typeface="微软雅黑" panose="020B0503020204020204" pitchFamily="34" charset="-122"/>
                <a:ea typeface="微软雅黑" panose="020B0503020204020204" pitchFamily="34" charset="-122"/>
                <a:cs typeface="+mn-ea"/>
                <a:sym typeface="+mn-lt"/>
              </a:endParaRPr>
            </a:p>
          </p:txBody>
        </p:sp>
      </p:grpSp>
      <p:pic>
        <p:nvPicPr>
          <p:cNvPr id="6" name="Picture 3" descr="C:\Users\Administrator\Desktop\微立体创业计划\00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0364" y="1643850"/>
            <a:ext cx="510103" cy="510103"/>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7" name="Picture 3" descr="C:\Users\Administrator\Desktop\微立体创业计划\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0430" y="1929602"/>
            <a:ext cx="344102" cy="344102"/>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8" name="Picture 3" descr="C:\Users\Administrator\Desktop\微立体创业计划\00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00562" y="1500974"/>
            <a:ext cx="570165" cy="570165"/>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9" name="Picture 3" descr="C:\Users\Administrator\Desktop\微立体创业计划\00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7620" y="2072478"/>
            <a:ext cx="298998" cy="298998"/>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10" name="Picture 3" descr="C:\Users\Administrator\Desktop\微立体创业计划\002.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57686" y="1929602"/>
            <a:ext cx="244615" cy="244615"/>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grpSp>
        <p:nvGrpSpPr>
          <p:cNvPr id="11" name="组合 10"/>
          <p:cNvGrpSpPr/>
          <p:nvPr/>
        </p:nvGrpSpPr>
        <p:grpSpPr>
          <a:xfrm>
            <a:off x="1500166" y="3072610"/>
            <a:ext cx="522000" cy="522000"/>
            <a:chOff x="6501056" y="1873013"/>
            <a:chExt cx="696763" cy="696763"/>
          </a:xfrm>
          <a:effectLst>
            <a:outerShdw blurRad="50800" dist="38100" dir="2700000" algn="tl" rotWithShape="0">
              <a:prstClr val="black">
                <a:alpha val="40000"/>
              </a:prstClr>
            </a:outerShdw>
          </a:effectLst>
        </p:grpSpPr>
        <p:sp>
          <p:nvSpPr>
            <p:cNvPr id="12" name="矩形 11"/>
            <p:cNvSpPr/>
            <p:nvPr/>
          </p:nvSpPr>
          <p:spPr>
            <a:xfrm>
              <a:off x="6501056" y="1873013"/>
              <a:ext cx="696763" cy="696763"/>
            </a:xfrm>
            <a:prstGeom prst="rect">
              <a:avLst/>
            </a:prstGeom>
            <a:gradFill>
              <a:gsLst>
                <a:gs pos="0">
                  <a:schemeClr val="bg1">
                    <a:lumMod val="95000"/>
                  </a:schemeClr>
                </a:gs>
                <a:gs pos="50000">
                  <a:schemeClr val="bg1">
                    <a:lumMod val="95000"/>
                  </a:schemeClr>
                </a:gs>
                <a:gs pos="100000">
                  <a:schemeClr val="bg1">
                    <a:lumMod val="95000"/>
                  </a:schemeClr>
                </a:gs>
              </a:gsLst>
              <a:lin ang="5400000" scaled="0"/>
            </a:grad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70" dirty="0">
                <a:latin typeface="微软雅黑" panose="020B0503020204020204" pitchFamily="34" charset="-122"/>
                <a:ea typeface="微软雅黑" panose="020B0503020204020204" pitchFamily="34" charset="-122"/>
                <a:cs typeface="+mn-ea"/>
                <a:sym typeface="+mn-lt"/>
              </a:endParaRPr>
            </a:p>
          </p:txBody>
        </p:sp>
        <p:grpSp>
          <p:nvGrpSpPr>
            <p:cNvPr id="13" name="组合 12"/>
            <p:cNvGrpSpPr>
              <a:grpSpLocks noChangeAspect="1"/>
            </p:cNvGrpSpPr>
            <p:nvPr/>
          </p:nvGrpSpPr>
          <p:grpSpPr>
            <a:xfrm>
              <a:off x="6616022" y="1996273"/>
              <a:ext cx="466830" cy="450243"/>
              <a:chOff x="7019925" y="5499100"/>
              <a:chExt cx="312738" cy="301626"/>
            </a:xfrm>
            <a:solidFill>
              <a:srgbClr val="BBBE2C"/>
            </a:solidFill>
          </p:grpSpPr>
          <p:sp>
            <p:nvSpPr>
              <p:cNvPr id="14" name="Freeform 252"/>
              <p:cNvSpPr/>
              <p:nvPr/>
            </p:nvSpPr>
            <p:spPr bwMode="auto">
              <a:xfrm>
                <a:off x="7069138" y="5567363"/>
                <a:ext cx="214313" cy="233363"/>
              </a:xfrm>
              <a:custGeom>
                <a:avLst/>
                <a:gdLst>
                  <a:gd name="T0" fmla="*/ 0 w 57"/>
                  <a:gd name="T1" fmla="*/ 26 h 62"/>
                  <a:gd name="T2" fmla="*/ 0 w 57"/>
                  <a:gd name="T3" fmla="*/ 59 h 62"/>
                  <a:gd name="T4" fmla="*/ 2 w 57"/>
                  <a:gd name="T5" fmla="*/ 62 h 62"/>
                  <a:gd name="T6" fmla="*/ 4 w 57"/>
                  <a:gd name="T7" fmla="*/ 62 h 62"/>
                  <a:gd name="T8" fmla="*/ 19 w 57"/>
                  <a:gd name="T9" fmla="*/ 62 h 62"/>
                  <a:gd name="T10" fmla="*/ 21 w 57"/>
                  <a:gd name="T11" fmla="*/ 62 h 62"/>
                  <a:gd name="T12" fmla="*/ 21 w 57"/>
                  <a:gd name="T13" fmla="*/ 61 h 62"/>
                  <a:gd name="T14" fmla="*/ 21 w 57"/>
                  <a:gd name="T15" fmla="*/ 45 h 62"/>
                  <a:gd name="T16" fmla="*/ 36 w 57"/>
                  <a:gd name="T17" fmla="*/ 45 h 62"/>
                  <a:gd name="T18" fmla="*/ 36 w 57"/>
                  <a:gd name="T19" fmla="*/ 61 h 62"/>
                  <a:gd name="T20" fmla="*/ 37 w 57"/>
                  <a:gd name="T21" fmla="*/ 62 h 62"/>
                  <a:gd name="T22" fmla="*/ 38 w 57"/>
                  <a:gd name="T23" fmla="*/ 62 h 62"/>
                  <a:gd name="T24" fmla="*/ 53 w 57"/>
                  <a:gd name="T25" fmla="*/ 62 h 62"/>
                  <a:gd name="T26" fmla="*/ 56 w 57"/>
                  <a:gd name="T27" fmla="*/ 62 h 62"/>
                  <a:gd name="T28" fmla="*/ 57 w 57"/>
                  <a:gd name="T29" fmla="*/ 59 h 62"/>
                  <a:gd name="T30" fmla="*/ 57 w 57"/>
                  <a:gd name="T31" fmla="*/ 26 h 62"/>
                  <a:gd name="T32" fmla="*/ 29 w 57"/>
                  <a:gd name="T33" fmla="*/ 0 h 62"/>
                  <a:gd name="T34" fmla="*/ 0 w 57"/>
                  <a:gd name="T35" fmla="*/ 2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7" h="62">
                    <a:moveTo>
                      <a:pt x="0" y="26"/>
                    </a:moveTo>
                    <a:cubicBezTo>
                      <a:pt x="0" y="59"/>
                      <a:pt x="0" y="59"/>
                      <a:pt x="0" y="59"/>
                    </a:cubicBezTo>
                    <a:cubicBezTo>
                      <a:pt x="0" y="61"/>
                      <a:pt x="1" y="62"/>
                      <a:pt x="2" y="62"/>
                    </a:cubicBezTo>
                    <a:cubicBezTo>
                      <a:pt x="3" y="62"/>
                      <a:pt x="3" y="62"/>
                      <a:pt x="4" y="62"/>
                    </a:cubicBezTo>
                    <a:cubicBezTo>
                      <a:pt x="19" y="62"/>
                      <a:pt x="19" y="62"/>
                      <a:pt x="19" y="62"/>
                    </a:cubicBezTo>
                    <a:cubicBezTo>
                      <a:pt x="20" y="62"/>
                      <a:pt x="20" y="62"/>
                      <a:pt x="21" y="62"/>
                    </a:cubicBezTo>
                    <a:cubicBezTo>
                      <a:pt x="21" y="62"/>
                      <a:pt x="21" y="61"/>
                      <a:pt x="21" y="61"/>
                    </a:cubicBezTo>
                    <a:cubicBezTo>
                      <a:pt x="21" y="45"/>
                      <a:pt x="21" y="45"/>
                      <a:pt x="21" y="45"/>
                    </a:cubicBezTo>
                    <a:cubicBezTo>
                      <a:pt x="36" y="45"/>
                      <a:pt x="36" y="45"/>
                      <a:pt x="36" y="45"/>
                    </a:cubicBezTo>
                    <a:cubicBezTo>
                      <a:pt x="36" y="61"/>
                      <a:pt x="36" y="61"/>
                      <a:pt x="36" y="61"/>
                    </a:cubicBezTo>
                    <a:cubicBezTo>
                      <a:pt x="36" y="61"/>
                      <a:pt x="37" y="62"/>
                      <a:pt x="37" y="62"/>
                    </a:cubicBezTo>
                    <a:cubicBezTo>
                      <a:pt x="37" y="62"/>
                      <a:pt x="38" y="62"/>
                      <a:pt x="38" y="62"/>
                    </a:cubicBezTo>
                    <a:cubicBezTo>
                      <a:pt x="53" y="62"/>
                      <a:pt x="53" y="62"/>
                      <a:pt x="53" y="62"/>
                    </a:cubicBezTo>
                    <a:cubicBezTo>
                      <a:pt x="54" y="62"/>
                      <a:pt x="55" y="62"/>
                      <a:pt x="56" y="62"/>
                    </a:cubicBezTo>
                    <a:cubicBezTo>
                      <a:pt x="56" y="62"/>
                      <a:pt x="57" y="61"/>
                      <a:pt x="57" y="59"/>
                    </a:cubicBezTo>
                    <a:cubicBezTo>
                      <a:pt x="57" y="26"/>
                      <a:pt x="57" y="26"/>
                      <a:pt x="57" y="26"/>
                    </a:cubicBezTo>
                    <a:cubicBezTo>
                      <a:pt x="29" y="0"/>
                      <a:pt x="29" y="0"/>
                      <a:pt x="29" y="0"/>
                    </a:cubicBezTo>
                    <a:lnTo>
                      <a:pt x="0" y="26"/>
                    </a:lnTo>
                    <a:close/>
                  </a:path>
                </a:pathLst>
              </a:custGeom>
              <a:solidFill>
                <a:srgbClr val="123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70" dirty="0">
                  <a:latin typeface="微软雅黑" panose="020B0503020204020204" pitchFamily="34" charset="-122"/>
                  <a:ea typeface="微软雅黑" panose="020B0503020204020204" pitchFamily="34" charset="-122"/>
                  <a:cs typeface="+mn-ea"/>
                  <a:sym typeface="+mn-lt"/>
                </a:endParaRPr>
              </a:p>
            </p:txBody>
          </p:sp>
          <p:sp>
            <p:nvSpPr>
              <p:cNvPr id="15" name="Freeform 253"/>
              <p:cNvSpPr/>
              <p:nvPr/>
            </p:nvSpPr>
            <p:spPr bwMode="auto">
              <a:xfrm>
                <a:off x="7019925" y="5499100"/>
                <a:ext cx="312738" cy="169863"/>
              </a:xfrm>
              <a:custGeom>
                <a:avLst/>
                <a:gdLst>
                  <a:gd name="T0" fmla="*/ 81 w 83"/>
                  <a:gd name="T1" fmla="*/ 35 h 45"/>
                  <a:gd name="T2" fmla="*/ 68 w 83"/>
                  <a:gd name="T3" fmla="*/ 23 h 45"/>
                  <a:gd name="T4" fmla="*/ 68 w 83"/>
                  <a:gd name="T5" fmla="*/ 4 h 45"/>
                  <a:gd name="T6" fmla="*/ 66 w 83"/>
                  <a:gd name="T7" fmla="*/ 2 h 45"/>
                  <a:gd name="T8" fmla="*/ 61 w 83"/>
                  <a:gd name="T9" fmla="*/ 2 h 45"/>
                  <a:gd name="T10" fmla="*/ 59 w 83"/>
                  <a:gd name="T11" fmla="*/ 4 h 45"/>
                  <a:gd name="T12" fmla="*/ 59 w 83"/>
                  <a:gd name="T13" fmla="*/ 15 h 45"/>
                  <a:gd name="T14" fmla="*/ 45 w 83"/>
                  <a:gd name="T15" fmla="*/ 2 h 45"/>
                  <a:gd name="T16" fmla="*/ 38 w 83"/>
                  <a:gd name="T17" fmla="*/ 2 h 45"/>
                  <a:gd name="T18" fmla="*/ 2 w 83"/>
                  <a:gd name="T19" fmla="*/ 35 h 45"/>
                  <a:gd name="T20" fmla="*/ 2 w 83"/>
                  <a:gd name="T21" fmla="*/ 43 h 45"/>
                  <a:gd name="T22" fmla="*/ 6 w 83"/>
                  <a:gd name="T23" fmla="*/ 44 h 45"/>
                  <a:gd name="T24" fmla="*/ 10 w 83"/>
                  <a:gd name="T25" fmla="*/ 43 h 45"/>
                  <a:gd name="T26" fmla="*/ 42 w 83"/>
                  <a:gd name="T27" fmla="*/ 13 h 45"/>
                  <a:gd name="T28" fmla="*/ 74 w 83"/>
                  <a:gd name="T29" fmla="*/ 43 h 45"/>
                  <a:gd name="T30" fmla="*/ 81 w 83"/>
                  <a:gd name="T31" fmla="*/ 43 h 45"/>
                  <a:gd name="T32" fmla="*/ 81 w 83"/>
                  <a:gd name="T33" fmla="*/ 3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 h="45">
                    <a:moveTo>
                      <a:pt x="81" y="35"/>
                    </a:moveTo>
                    <a:cubicBezTo>
                      <a:pt x="68" y="23"/>
                      <a:pt x="68" y="23"/>
                      <a:pt x="68" y="23"/>
                    </a:cubicBezTo>
                    <a:cubicBezTo>
                      <a:pt x="68" y="4"/>
                      <a:pt x="68" y="4"/>
                      <a:pt x="68" y="4"/>
                    </a:cubicBezTo>
                    <a:cubicBezTo>
                      <a:pt x="68" y="3"/>
                      <a:pt x="67" y="2"/>
                      <a:pt x="66" y="2"/>
                    </a:cubicBezTo>
                    <a:cubicBezTo>
                      <a:pt x="61" y="2"/>
                      <a:pt x="61" y="2"/>
                      <a:pt x="61" y="2"/>
                    </a:cubicBezTo>
                    <a:cubicBezTo>
                      <a:pt x="60" y="2"/>
                      <a:pt x="59" y="3"/>
                      <a:pt x="59" y="4"/>
                    </a:cubicBezTo>
                    <a:cubicBezTo>
                      <a:pt x="59" y="15"/>
                      <a:pt x="59" y="15"/>
                      <a:pt x="59" y="15"/>
                    </a:cubicBezTo>
                    <a:cubicBezTo>
                      <a:pt x="45" y="2"/>
                      <a:pt x="45" y="2"/>
                      <a:pt x="45" y="2"/>
                    </a:cubicBezTo>
                    <a:cubicBezTo>
                      <a:pt x="43" y="0"/>
                      <a:pt x="40" y="0"/>
                      <a:pt x="38" y="2"/>
                    </a:cubicBezTo>
                    <a:cubicBezTo>
                      <a:pt x="2" y="35"/>
                      <a:pt x="2" y="35"/>
                      <a:pt x="2" y="35"/>
                    </a:cubicBezTo>
                    <a:cubicBezTo>
                      <a:pt x="0" y="37"/>
                      <a:pt x="0" y="40"/>
                      <a:pt x="2" y="43"/>
                    </a:cubicBezTo>
                    <a:cubicBezTo>
                      <a:pt x="3" y="44"/>
                      <a:pt x="5" y="44"/>
                      <a:pt x="6" y="44"/>
                    </a:cubicBezTo>
                    <a:cubicBezTo>
                      <a:pt x="7" y="44"/>
                      <a:pt x="9" y="44"/>
                      <a:pt x="10" y="43"/>
                    </a:cubicBezTo>
                    <a:cubicBezTo>
                      <a:pt x="42" y="13"/>
                      <a:pt x="42" y="13"/>
                      <a:pt x="42" y="13"/>
                    </a:cubicBezTo>
                    <a:cubicBezTo>
                      <a:pt x="74" y="43"/>
                      <a:pt x="74" y="43"/>
                      <a:pt x="74" y="43"/>
                    </a:cubicBezTo>
                    <a:cubicBezTo>
                      <a:pt x="76" y="45"/>
                      <a:pt x="80" y="45"/>
                      <a:pt x="81" y="43"/>
                    </a:cubicBezTo>
                    <a:cubicBezTo>
                      <a:pt x="83" y="40"/>
                      <a:pt x="83" y="37"/>
                      <a:pt x="81" y="35"/>
                    </a:cubicBezTo>
                    <a:close/>
                  </a:path>
                </a:pathLst>
              </a:custGeom>
              <a:solidFill>
                <a:srgbClr val="123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70" dirty="0">
                  <a:latin typeface="微软雅黑" panose="020B0503020204020204" pitchFamily="34" charset="-122"/>
                  <a:ea typeface="微软雅黑" panose="020B0503020204020204" pitchFamily="34" charset="-122"/>
                  <a:cs typeface="+mn-ea"/>
                  <a:sym typeface="+mn-lt"/>
                </a:endParaRPr>
              </a:p>
            </p:txBody>
          </p:sp>
        </p:grpSp>
      </p:grpSp>
      <p:sp>
        <p:nvSpPr>
          <p:cNvPr id="16" name="TextBox 64"/>
          <p:cNvSpPr txBox="1"/>
          <p:nvPr/>
        </p:nvSpPr>
        <p:spPr>
          <a:xfrm>
            <a:off x="1214414" y="3786990"/>
            <a:ext cx="992579" cy="784830"/>
          </a:xfrm>
          <a:prstGeom prst="rect">
            <a:avLst/>
          </a:prstGeom>
          <a:noFill/>
        </p:spPr>
        <p:txBody>
          <a:bodyPr wrap="none" rtlCol="0">
            <a:spAutoFit/>
          </a:bodyPr>
          <a:lstStyle/>
          <a:p>
            <a:pPr algn="ctr"/>
            <a:r>
              <a:rPr lang="en-US" altLang="zh-CN" sz="1500" dirty="0">
                <a:solidFill>
                  <a:srgbClr val="123E61"/>
                </a:solidFill>
                <a:latin typeface="微软雅黑" panose="020B0503020204020204" pitchFamily="34" charset="-122"/>
                <a:ea typeface="微软雅黑" panose="020B0503020204020204" pitchFamily="34" charset="-122"/>
                <a:cs typeface="+mn-ea"/>
                <a:sym typeface="+mn-lt"/>
              </a:rPr>
              <a:t>PART 01</a:t>
            </a:r>
            <a:r>
              <a:rPr lang="zh-CN" altLang="en-US" sz="1500" dirty="0">
                <a:solidFill>
                  <a:srgbClr val="123E61"/>
                </a:solidFill>
                <a:latin typeface="微软雅黑" panose="020B0503020204020204" pitchFamily="34" charset="-122"/>
                <a:ea typeface="微软雅黑" panose="020B0503020204020204" pitchFamily="34" charset="-122"/>
                <a:cs typeface="+mn-ea"/>
                <a:sym typeface="+mn-lt"/>
              </a:rPr>
              <a:t> </a:t>
            </a:r>
            <a:endParaRPr lang="en-US" altLang="zh-CN" sz="1500" dirty="0">
              <a:solidFill>
                <a:srgbClr val="123E61"/>
              </a:solidFill>
              <a:latin typeface="微软雅黑" panose="020B0503020204020204" pitchFamily="34" charset="-122"/>
              <a:ea typeface="微软雅黑" panose="020B0503020204020204" pitchFamily="34" charset="-122"/>
              <a:cs typeface="+mn-ea"/>
              <a:sym typeface="+mn-lt"/>
            </a:endParaRPr>
          </a:p>
          <a:p>
            <a:pPr algn="ctr"/>
            <a:r>
              <a:rPr lang="zh-CN" altLang="en-US" sz="1500" b="1" spc="75" dirty="0">
                <a:solidFill>
                  <a:srgbClr val="123E61"/>
                </a:solidFill>
                <a:latin typeface="微软雅黑" panose="020B0503020204020204" pitchFamily="34" charset="-122"/>
                <a:ea typeface="微软雅黑" panose="020B0503020204020204" pitchFamily="34" charset="-122"/>
                <a:cs typeface="+mn-ea"/>
                <a:sym typeface="+mn-lt"/>
              </a:rPr>
              <a:t>出口发票</a:t>
            </a:r>
            <a:endParaRPr lang="en-US" altLang="zh-CN" sz="1500" b="1" spc="75" dirty="0">
              <a:solidFill>
                <a:srgbClr val="123E61"/>
              </a:solidFill>
              <a:latin typeface="微软雅黑" panose="020B0503020204020204" pitchFamily="34" charset="-122"/>
              <a:ea typeface="微软雅黑" panose="020B0503020204020204" pitchFamily="34" charset="-122"/>
              <a:cs typeface="+mn-ea"/>
              <a:sym typeface="+mn-lt"/>
            </a:endParaRPr>
          </a:p>
          <a:p>
            <a:pPr algn="ctr"/>
            <a:r>
              <a:rPr lang="zh-CN" altLang="en-US" sz="1500" b="1" spc="75" dirty="0">
                <a:solidFill>
                  <a:srgbClr val="123E61"/>
                </a:solidFill>
                <a:latin typeface="微软雅黑" panose="020B0503020204020204" pitchFamily="34" charset="-122"/>
                <a:ea typeface="微软雅黑" panose="020B0503020204020204" pitchFamily="34" charset="-122"/>
                <a:cs typeface="+mn-ea"/>
                <a:sym typeface="+mn-lt"/>
              </a:rPr>
              <a:t>开具</a:t>
            </a:r>
            <a:endParaRPr lang="zh-CN" altLang="en-US" sz="1500" b="1" spc="75"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17" name="TextBox 65"/>
          <p:cNvSpPr txBox="1"/>
          <p:nvPr/>
        </p:nvSpPr>
        <p:spPr>
          <a:xfrm>
            <a:off x="3143240" y="3786990"/>
            <a:ext cx="1598515" cy="784830"/>
          </a:xfrm>
          <a:prstGeom prst="rect">
            <a:avLst/>
          </a:prstGeom>
          <a:noFill/>
        </p:spPr>
        <p:txBody>
          <a:bodyPr wrap="square" rtlCol="0">
            <a:spAutoFit/>
          </a:bodyPr>
          <a:lstStyle/>
          <a:p>
            <a:pPr algn="ctr"/>
            <a:r>
              <a:rPr lang="en-US" altLang="zh-CN" sz="1500" dirty="0">
                <a:solidFill>
                  <a:srgbClr val="123E61"/>
                </a:solidFill>
                <a:latin typeface="微软雅黑" panose="020B0503020204020204" pitchFamily="34" charset="-122"/>
                <a:ea typeface="微软雅黑" panose="020B0503020204020204" pitchFamily="34" charset="-122"/>
                <a:cs typeface="+mn-ea"/>
                <a:sym typeface="+mn-lt"/>
              </a:rPr>
              <a:t>PART 02 </a:t>
            </a:r>
            <a:endParaRPr lang="en-US" altLang="zh-CN" sz="1500" dirty="0">
              <a:solidFill>
                <a:srgbClr val="123E61"/>
              </a:solidFill>
              <a:latin typeface="微软雅黑" panose="020B0503020204020204" pitchFamily="34" charset="-122"/>
              <a:ea typeface="微软雅黑" panose="020B0503020204020204" pitchFamily="34" charset="-122"/>
              <a:cs typeface="+mn-ea"/>
              <a:sym typeface="+mn-lt"/>
            </a:endParaRPr>
          </a:p>
          <a:p>
            <a:pPr algn="ctr"/>
            <a:r>
              <a:rPr lang="zh-CN" altLang="en-US" sz="1500" b="1" spc="75" dirty="0">
                <a:solidFill>
                  <a:srgbClr val="123E61"/>
                </a:solidFill>
                <a:latin typeface="微软雅黑" panose="020B0503020204020204" pitchFamily="34" charset="-122"/>
                <a:ea typeface="微软雅黑" panose="020B0503020204020204" pitchFamily="34" charset="-122"/>
                <a:cs typeface="+mn-ea"/>
                <a:sym typeface="+mn-lt"/>
              </a:rPr>
              <a:t>出口</a:t>
            </a:r>
            <a:r>
              <a:rPr lang="zh-CN" altLang="en-US" sz="1500" b="1" spc="75" dirty="0" smtClean="0">
                <a:solidFill>
                  <a:srgbClr val="123E61"/>
                </a:solidFill>
                <a:latin typeface="微软雅黑" panose="020B0503020204020204" pitchFamily="34" charset="-122"/>
                <a:ea typeface="微软雅黑" panose="020B0503020204020204" pitchFamily="34" charset="-122"/>
                <a:cs typeface="+mn-ea"/>
                <a:sym typeface="+mn-lt"/>
              </a:rPr>
              <a:t>企业退税</a:t>
            </a:r>
            <a:endParaRPr lang="en-US" altLang="zh-CN" sz="1500" b="1" spc="75" dirty="0">
              <a:solidFill>
                <a:srgbClr val="123E61"/>
              </a:solidFill>
              <a:latin typeface="微软雅黑" panose="020B0503020204020204" pitchFamily="34" charset="-122"/>
              <a:ea typeface="微软雅黑" panose="020B0503020204020204" pitchFamily="34" charset="-122"/>
              <a:cs typeface="+mn-ea"/>
              <a:sym typeface="+mn-lt"/>
            </a:endParaRPr>
          </a:p>
          <a:p>
            <a:pPr algn="ctr"/>
            <a:r>
              <a:rPr lang="zh-CN" altLang="en-US" sz="1500" b="1" spc="75" dirty="0">
                <a:solidFill>
                  <a:srgbClr val="123E61"/>
                </a:solidFill>
                <a:latin typeface="微软雅黑" panose="020B0503020204020204" pitchFamily="34" charset="-122"/>
                <a:ea typeface="微软雅黑" panose="020B0503020204020204" pitchFamily="34" charset="-122"/>
                <a:cs typeface="+mn-ea"/>
                <a:sym typeface="+mn-lt"/>
              </a:rPr>
              <a:t>增值税申报实务</a:t>
            </a:r>
            <a:endParaRPr lang="zh-CN" altLang="en-US" sz="1500" b="1" spc="75" dirty="0">
              <a:solidFill>
                <a:srgbClr val="123E61"/>
              </a:solidFill>
              <a:latin typeface="微软雅黑" panose="020B0503020204020204" pitchFamily="34" charset="-122"/>
              <a:ea typeface="微软雅黑" panose="020B0503020204020204" pitchFamily="34" charset="-122"/>
              <a:cs typeface="+mn-ea"/>
              <a:sym typeface="+mn-lt"/>
            </a:endParaRPr>
          </a:p>
        </p:txBody>
      </p:sp>
      <p:grpSp>
        <p:nvGrpSpPr>
          <p:cNvPr id="18" name="组合 17"/>
          <p:cNvGrpSpPr/>
          <p:nvPr/>
        </p:nvGrpSpPr>
        <p:grpSpPr>
          <a:xfrm>
            <a:off x="3714744" y="3072610"/>
            <a:ext cx="522000" cy="522000"/>
            <a:chOff x="6636675" y="2921025"/>
            <a:chExt cx="666754" cy="666755"/>
          </a:xfrm>
          <a:effectLst>
            <a:outerShdw blurRad="50800" dist="38100" dir="2700000" algn="tl" rotWithShape="0">
              <a:prstClr val="black">
                <a:alpha val="40000"/>
              </a:prstClr>
            </a:outerShdw>
          </a:effectLst>
        </p:grpSpPr>
        <p:sp>
          <p:nvSpPr>
            <p:cNvPr id="19" name="矩形 18"/>
            <p:cNvSpPr/>
            <p:nvPr/>
          </p:nvSpPr>
          <p:spPr>
            <a:xfrm>
              <a:off x="6636675" y="2921025"/>
              <a:ext cx="666754" cy="666755"/>
            </a:xfrm>
            <a:prstGeom prst="rect">
              <a:avLst/>
            </a:prstGeom>
            <a:gradFill>
              <a:gsLst>
                <a:gs pos="0">
                  <a:schemeClr val="bg1">
                    <a:lumMod val="95000"/>
                  </a:schemeClr>
                </a:gs>
                <a:gs pos="50000">
                  <a:schemeClr val="bg1">
                    <a:lumMod val="95000"/>
                  </a:schemeClr>
                </a:gs>
                <a:gs pos="100000">
                  <a:schemeClr val="bg1">
                    <a:lumMod val="95000"/>
                  </a:schemeClr>
                </a:gs>
              </a:gsLst>
              <a:lin ang="5400000" scaled="0"/>
            </a:grad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70" dirty="0">
                <a:latin typeface="微软雅黑" panose="020B0503020204020204" pitchFamily="34" charset="-122"/>
                <a:ea typeface="微软雅黑" panose="020B0503020204020204" pitchFamily="34" charset="-122"/>
                <a:cs typeface="+mn-ea"/>
                <a:sym typeface="+mn-lt"/>
              </a:endParaRPr>
            </a:p>
          </p:txBody>
        </p:sp>
        <p:grpSp>
          <p:nvGrpSpPr>
            <p:cNvPr id="20" name="组合 19"/>
            <p:cNvGrpSpPr>
              <a:grpSpLocks noChangeAspect="1"/>
            </p:cNvGrpSpPr>
            <p:nvPr/>
          </p:nvGrpSpPr>
          <p:grpSpPr>
            <a:xfrm>
              <a:off x="6731914" y="3016275"/>
              <a:ext cx="496325" cy="433084"/>
              <a:chOff x="5152502" y="935521"/>
              <a:chExt cx="352966" cy="307990"/>
            </a:xfrm>
            <a:solidFill>
              <a:srgbClr val="4ABAB5"/>
            </a:solidFill>
          </p:grpSpPr>
          <p:sp>
            <p:nvSpPr>
              <p:cNvPr id="21" name="Freeform 301"/>
              <p:cNvSpPr>
                <a:spLocks noEditPoints="1"/>
              </p:cNvSpPr>
              <p:nvPr/>
            </p:nvSpPr>
            <p:spPr bwMode="auto">
              <a:xfrm>
                <a:off x="5287980" y="1003259"/>
                <a:ext cx="217488" cy="217488"/>
              </a:xfrm>
              <a:custGeom>
                <a:avLst/>
                <a:gdLst>
                  <a:gd name="T0" fmla="*/ 6 w 58"/>
                  <a:gd name="T1" fmla="*/ 14 h 58"/>
                  <a:gd name="T2" fmla="*/ 7 w 58"/>
                  <a:gd name="T3" fmla="*/ 19 h 58"/>
                  <a:gd name="T4" fmla="*/ 4 w 58"/>
                  <a:gd name="T5" fmla="*/ 20 h 58"/>
                  <a:gd name="T6" fmla="*/ 0 w 58"/>
                  <a:gd name="T7" fmla="*/ 23 h 58"/>
                  <a:gd name="T8" fmla="*/ 2 w 58"/>
                  <a:gd name="T9" fmla="*/ 27 h 58"/>
                  <a:gd name="T10" fmla="*/ 5 w 58"/>
                  <a:gd name="T11" fmla="*/ 31 h 58"/>
                  <a:gd name="T12" fmla="*/ 2 w 58"/>
                  <a:gd name="T13" fmla="*/ 34 h 58"/>
                  <a:gd name="T14" fmla="*/ 1 w 58"/>
                  <a:gd name="T15" fmla="*/ 38 h 58"/>
                  <a:gd name="T16" fmla="*/ 5 w 58"/>
                  <a:gd name="T17" fmla="*/ 41 h 58"/>
                  <a:gd name="T18" fmla="*/ 8 w 58"/>
                  <a:gd name="T19" fmla="*/ 42 h 58"/>
                  <a:gd name="T20" fmla="*/ 8 w 58"/>
                  <a:gd name="T21" fmla="*/ 46 h 58"/>
                  <a:gd name="T22" fmla="*/ 9 w 58"/>
                  <a:gd name="T23" fmla="*/ 51 h 58"/>
                  <a:gd name="T24" fmla="*/ 14 w 58"/>
                  <a:gd name="T25" fmla="*/ 51 h 58"/>
                  <a:gd name="T26" fmla="*/ 18 w 58"/>
                  <a:gd name="T27" fmla="*/ 51 h 58"/>
                  <a:gd name="T28" fmla="*/ 19 w 58"/>
                  <a:gd name="T29" fmla="*/ 54 h 58"/>
                  <a:gd name="T30" fmla="*/ 22 w 58"/>
                  <a:gd name="T31" fmla="*/ 58 h 58"/>
                  <a:gd name="T32" fmla="*/ 27 w 58"/>
                  <a:gd name="T33" fmla="*/ 56 h 58"/>
                  <a:gd name="T34" fmla="*/ 31 w 58"/>
                  <a:gd name="T35" fmla="*/ 53 h 58"/>
                  <a:gd name="T36" fmla="*/ 33 w 58"/>
                  <a:gd name="T37" fmla="*/ 56 h 58"/>
                  <a:gd name="T38" fmla="*/ 38 w 58"/>
                  <a:gd name="T39" fmla="*/ 57 h 58"/>
                  <a:gd name="T40" fmla="*/ 40 w 58"/>
                  <a:gd name="T41" fmla="*/ 53 h 58"/>
                  <a:gd name="T42" fmla="*/ 42 w 58"/>
                  <a:gd name="T43" fmla="*/ 49 h 58"/>
                  <a:gd name="T44" fmla="*/ 46 w 58"/>
                  <a:gd name="T45" fmla="*/ 50 h 58"/>
                  <a:gd name="T46" fmla="*/ 50 w 58"/>
                  <a:gd name="T47" fmla="*/ 49 h 58"/>
                  <a:gd name="T48" fmla="*/ 51 w 58"/>
                  <a:gd name="T49" fmla="*/ 44 h 58"/>
                  <a:gd name="T50" fmla="*/ 50 w 58"/>
                  <a:gd name="T51" fmla="*/ 40 h 58"/>
                  <a:gd name="T52" fmla="*/ 54 w 58"/>
                  <a:gd name="T53" fmla="*/ 39 h 58"/>
                  <a:gd name="T54" fmla="*/ 57 w 58"/>
                  <a:gd name="T55" fmla="*/ 35 h 58"/>
                  <a:gd name="T56" fmla="*/ 55 w 58"/>
                  <a:gd name="T57" fmla="*/ 31 h 58"/>
                  <a:gd name="T58" fmla="*/ 52 w 58"/>
                  <a:gd name="T59" fmla="*/ 27 h 58"/>
                  <a:gd name="T60" fmla="*/ 55 w 58"/>
                  <a:gd name="T61" fmla="*/ 25 h 58"/>
                  <a:gd name="T62" fmla="*/ 56 w 58"/>
                  <a:gd name="T63" fmla="*/ 20 h 58"/>
                  <a:gd name="T64" fmla="*/ 53 w 58"/>
                  <a:gd name="T65" fmla="*/ 18 h 58"/>
                  <a:gd name="T66" fmla="*/ 48 w 58"/>
                  <a:gd name="T67" fmla="*/ 16 h 58"/>
                  <a:gd name="T68" fmla="*/ 49 w 58"/>
                  <a:gd name="T69" fmla="*/ 12 h 58"/>
                  <a:gd name="T70" fmla="*/ 48 w 58"/>
                  <a:gd name="T71" fmla="*/ 8 h 58"/>
                  <a:gd name="T72" fmla="*/ 44 w 58"/>
                  <a:gd name="T73" fmla="*/ 7 h 58"/>
                  <a:gd name="T74" fmla="*/ 39 w 58"/>
                  <a:gd name="T75" fmla="*/ 8 h 58"/>
                  <a:gd name="T76" fmla="*/ 38 w 58"/>
                  <a:gd name="T77" fmla="*/ 4 h 58"/>
                  <a:gd name="T78" fmla="*/ 35 w 58"/>
                  <a:gd name="T79" fmla="*/ 1 h 58"/>
                  <a:gd name="T80" fmla="*/ 30 w 58"/>
                  <a:gd name="T81" fmla="*/ 3 h 58"/>
                  <a:gd name="T82" fmla="*/ 27 w 58"/>
                  <a:gd name="T83" fmla="*/ 5 h 58"/>
                  <a:gd name="T84" fmla="*/ 24 w 58"/>
                  <a:gd name="T85" fmla="*/ 3 h 58"/>
                  <a:gd name="T86" fmla="*/ 20 w 58"/>
                  <a:gd name="T87" fmla="*/ 1 h 58"/>
                  <a:gd name="T88" fmla="*/ 17 w 58"/>
                  <a:gd name="T89" fmla="*/ 5 h 58"/>
                  <a:gd name="T90" fmla="*/ 15 w 58"/>
                  <a:gd name="T91" fmla="*/ 10 h 58"/>
                  <a:gd name="T92" fmla="*/ 12 w 58"/>
                  <a:gd name="T93" fmla="*/ 9 h 58"/>
                  <a:gd name="T94" fmla="*/ 7 w 58"/>
                  <a:gd name="T95" fmla="*/ 10 h 58"/>
                  <a:gd name="T96" fmla="*/ 6 w 58"/>
                  <a:gd name="T97" fmla="*/ 14 h 58"/>
                  <a:gd name="T98" fmla="*/ 23 w 58"/>
                  <a:gd name="T99" fmla="*/ 13 h 58"/>
                  <a:gd name="T100" fmla="*/ 45 w 58"/>
                  <a:gd name="T101" fmla="*/ 24 h 58"/>
                  <a:gd name="T102" fmla="*/ 34 w 58"/>
                  <a:gd name="T103" fmla="*/ 45 h 58"/>
                  <a:gd name="T104" fmla="*/ 13 w 58"/>
                  <a:gd name="T105" fmla="*/ 34 h 58"/>
                  <a:gd name="T106" fmla="*/ 23 w 58"/>
                  <a:gd name="T10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 h="58">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solidFill>
                <a:srgbClr val="123E6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70" dirty="0">
                  <a:latin typeface="微软雅黑" panose="020B0503020204020204" pitchFamily="34" charset="-122"/>
                  <a:ea typeface="微软雅黑" panose="020B0503020204020204" pitchFamily="34" charset="-122"/>
                  <a:cs typeface="+mn-ea"/>
                  <a:sym typeface="+mn-lt"/>
                </a:endParaRPr>
              </a:p>
            </p:txBody>
          </p:sp>
          <p:sp>
            <p:nvSpPr>
              <p:cNvPr id="22" name="Freeform 302"/>
              <p:cNvSpPr>
                <a:spLocks noEditPoints="1"/>
              </p:cNvSpPr>
              <p:nvPr/>
            </p:nvSpPr>
            <p:spPr bwMode="auto">
              <a:xfrm>
                <a:off x="5152502" y="935521"/>
                <a:ext cx="139699" cy="139700"/>
              </a:xfrm>
              <a:custGeom>
                <a:avLst/>
                <a:gdLst>
                  <a:gd name="T0" fmla="*/ 4 w 37"/>
                  <a:gd name="T1" fmla="*/ 9 h 37"/>
                  <a:gd name="T2" fmla="*/ 5 w 37"/>
                  <a:gd name="T3" fmla="*/ 12 h 37"/>
                  <a:gd name="T4" fmla="*/ 2 w 37"/>
                  <a:gd name="T5" fmla="*/ 12 h 37"/>
                  <a:gd name="T6" fmla="*/ 0 w 37"/>
                  <a:gd name="T7" fmla="*/ 14 h 37"/>
                  <a:gd name="T8" fmla="*/ 1 w 37"/>
                  <a:gd name="T9" fmla="*/ 17 h 37"/>
                  <a:gd name="T10" fmla="*/ 3 w 37"/>
                  <a:gd name="T11" fmla="*/ 20 h 37"/>
                  <a:gd name="T12" fmla="*/ 2 w 37"/>
                  <a:gd name="T13" fmla="*/ 21 h 37"/>
                  <a:gd name="T14" fmla="*/ 1 w 37"/>
                  <a:gd name="T15" fmla="*/ 24 h 37"/>
                  <a:gd name="T16" fmla="*/ 3 w 37"/>
                  <a:gd name="T17" fmla="*/ 26 h 37"/>
                  <a:gd name="T18" fmla="*/ 5 w 37"/>
                  <a:gd name="T19" fmla="*/ 26 h 37"/>
                  <a:gd name="T20" fmla="*/ 5 w 37"/>
                  <a:gd name="T21" fmla="*/ 29 h 37"/>
                  <a:gd name="T22" fmla="*/ 6 w 37"/>
                  <a:gd name="T23" fmla="*/ 32 h 37"/>
                  <a:gd name="T24" fmla="*/ 9 w 37"/>
                  <a:gd name="T25" fmla="*/ 33 h 37"/>
                  <a:gd name="T26" fmla="*/ 12 w 37"/>
                  <a:gd name="T27" fmla="*/ 32 h 37"/>
                  <a:gd name="T28" fmla="*/ 12 w 37"/>
                  <a:gd name="T29" fmla="*/ 34 h 37"/>
                  <a:gd name="T30" fmla="*/ 15 w 37"/>
                  <a:gd name="T31" fmla="*/ 37 h 37"/>
                  <a:gd name="T32" fmla="*/ 17 w 37"/>
                  <a:gd name="T33" fmla="*/ 35 h 37"/>
                  <a:gd name="T34" fmla="*/ 20 w 37"/>
                  <a:gd name="T35" fmla="*/ 34 h 37"/>
                  <a:gd name="T36" fmla="*/ 21 w 37"/>
                  <a:gd name="T37" fmla="*/ 35 h 37"/>
                  <a:gd name="T38" fmla="*/ 24 w 37"/>
                  <a:gd name="T39" fmla="*/ 36 h 37"/>
                  <a:gd name="T40" fmla="*/ 26 w 37"/>
                  <a:gd name="T41" fmla="*/ 34 h 37"/>
                  <a:gd name="T42" fmla="*/ 27 w 37"/>
                  <a:gd name="T43" fmla="*/ 31 h 37"/>
                  <a:gd name="T44" fmla="*/ 29 w 37"/>
                  <a:gd name="T45" fmla="*/ 32 h 37"/>
                  <a:gd name="T46" fmla="*/ 32 w 37"/>
                  <a:gd name="T47" fmla="*/ 31 h 37"/>
                  <a:gd name="T48" fmla="*/ 33 w 37"/>
                  <a:gd name="T49" fmla="*/ 28 h 37"/>
                  <a:gd name="T50" fmla="*/ 32 w 37"/>
                  <a:gd name="T51" fmla="*/ 25 h 37"/>
                  <a:gd name="T52" fmla="*/ 35 w 37"/>
                  <a:gd name="T53" fmla="*/ 24 h 37"/>
                  <a:gd name="T54" fmla="*/ 37 w 37"/>
                  <a:gd name="T55" fmla="*/ 22 h 37"/>
                  <a:gd name="T56" fmla="*/ 36 w 37"/>
                  <a:gd name="T57" fmla="*/ 19 h 37"/>
                  <a:gd name="T58" fmla="*/ 34 w 37"/>
                  <a:gd name="T59" fmla="*/ 17 h 37"/>
                  <a:gd name="T60" fmla="*/ 35 w 37"/>
                  <a:gd name="T61" fmla="*/ 15 h 37"/>
                  <a:gd name="T62" fmla="*/ 36 w 37"/>
                  <a:gd name="T63" fmla="*/ 12 h 37"/>
                  <a:gd name="T64" fmla="*/ 34 w 37"/>
                  <a:gd name="T65" fmla="*/ 11 h 37"/>
                  <a:gd name="T66" fmla="*/ 31 w 37"/>
                  <a:gd name="T67" fmla="*/ 9 h 37"/>
                  <a:gd name="T68" fmla="*/ 32 w 37"/>
                  <a:gd name="T69" fmla="*/ 7 h 37"/>
                  <a:gd name="T70" fmla="*/ 31 w 37"/>
                  <a:gd name="T71" fmla="*/ 4 h 37"/>
                  <a:gd name="T72" fmla="*/ 28 w 37"/>
                  <a:gd name="T73" fmla="*/ 4 h 37"/>
                  <a:gd name="T74" fmla="*/ 25 w 37"/>
                  <a:gd name="T75" fmla="*/ 4 h 37"/>
                  <a:gd name="T76" fmla="*/ 25 w 37"/>
                  <a:gd name="T77" fmla="*/ 2 h 37"/>
                  <a:gd name="T78" fmla="*/ 22 w 37"/>
                  <a:gd name="T79" fmla="*/ 0 h 37"/>
                  <a:gd name="T80" fmla="*/ 20 w 37"/>
                  <a:gd name="T81" fmla="*/ 1 h 37"/>
                  <a:gd name="T82" fmla="*/ 17 w 37"/>
                  <a:gd name="T83" fmla="*/ 3 h 37"/>
                  <a:gd name="T84" fmla="*/ 16 w 37"/>
                  <a:gd name="T85" fmla="*/ 1 h 37"/>
                  <a:gd name="T86" fmla="*/ 13 w 37"/>
                  <a:gd name="T87" fmla="*/ 0 h 37"/>
                  <a:gd name="T88" fmla="*/ 11 w 37"/>
                  <a:gd name="T89" fmla="*/ 3 h 37"/>
                  <a:gd name="T90" fmla="*/ 10 w 37"/>
                  <a:gd name="T91" fmla="*/ 6 h 37"/>
                  <a:gd name="T92" fmla="*/ 8 w 37"/>
                  <a:gd name="T93" fmla="*/ 5 h 37"/>
                  <a:gd name="T94" fmla="*/ 5 w 37"/>
                  <a:gd name="T95" fmla="*/ 6 h 37"/>
                  <a:gd name="T96" fmla="*/ 4 w 37"/>
                  <a:gd name="T97" fmla="*/ 9 h 37"/>
                  <a:gd name="T98" fmla="*/ 15 w 37"/>
                  <a:gd name="T99" fmla="*/ 8 h 37"/>
                  <a:gd name="T100" fmla="*/ 29 w 37"/>
                  <a:gd name="T101" fmla="*/ 15 h 37"/>
                  <a:gd name="T102" fmla="*/ 22 w 37"/>
                  <a:gd name="T103" fmla="*/ 29 h 37"/>
                  <a:gd name="T104" fmla="*/ 8 w 37"/>
                  <a:gd name="T105" fmla="*/ 22 h 37"/>
                  <a:gd name="T106" fmla="*/ 15 w 37"/>
                  <a:gd name="T107"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solidFill>
                <a:srgbClr val="123E6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70" dirty="0">
                  <a:latin typeface="微软雅黑" panose="020B0503020204020204" pitchFamily="34" charset="-122"/>
                  <a:ea typeface="微软雅黑" panose="020B0503020204020204" pitchFamily="34" charset="-122"/>
                  <a:cs typeface="+mn-ea"/>
                  <a:sym typeface="+mn-lt"/>
                </a:endParaRPr>
              </a:p>
            </p:txBody>
          </p:sp>
          <p:sp>
            <p:nvSpPr>
              <p:cNvPr id="23" name="Freeform 303"/>
              <p:cNvSpPr>
                <a:spLocks noEditPoints="1"/>
              </p:cNvSpPr>
              <p:nvPr/>
            </p:nvSpPr>
            <p:spPr bwMode="auto">
              <a:xfrm>
                <a:off x="5152502" y="1138736"/>
                <a:ext cx="109537" cy="104775"/>
              </a:xfrm>
              <a:custGeom>
                <a:avLst/>
                <a:gdLst>
                  <a:gd name="T0" fmla="*/ 3 w 29"/>
                  <a:gd name="T1" fmla="*/ 7 h 28"/>
                  <a:gd name="T2" fmla="*/ 4 w 29"/>
                  <a:gd name="T3" fmla="*/ 9 h 28"/>
                  <a:gd name="T4" fmla="*/ 2 w 29"/>
                  <a:gd name="T5" fmla="*/ 9 h 28"/>
                  <a:gd name="T6" fmla="*/ 0 w 29"/>
                  <a:gd name="T7" fmla="*/ 11 h 28"/>
                  <a:gd name="T8" fmla="*/ 1 w 29"/>
                  <a:gd name="T9" fmla="*/ 13 h 28"/>
                  <a:gd name="T10" fmla="*/ 3 w 29"/>
                  <a:gd name="T11" fmla="*/ 15 h 28"/>
                  <a:gd name="T12" fmla="*/ 1 w 29"/>
                  <a:gd name="T13" fmla="*/ 16 h 28"/>
                  <a:gd name="T14" fmla="*/ 1 w 29"/>
                  <a:gd name="T15" fmla="*/ 19 h 28"/>
                  <a:gd name="T16" fmla="*/ 3 w 29"/>
                  <a:gd name="T17" fmla="*/ 20 h 28"/>
                  <a:gd name="T18" fmla="*/ 4 w 29"/>
                  <a:gd name="T19" fmla="*/ 20 h 28"/>
                  <a:gd name="T20" fmla="*/ 4 w 29"/>
                  <a:gd name="T21" fmla="*/ 23 h 28"/>
                  <a:gd name="T22" fmla="*/ 5 w 29"/>
                  <a:gd name="T23" fmla="*/ 25 h 28"/>
                  <a:gd name="T24" fmla="*/ 7 w 29"/>
                  <a:gd name="T25" fmla="*/ 25 h 28"/>
                  <a:gd name="T26" fmla="*/ 9 w 29"/>
                  <a:gd name="T27" fmla="*/ 25 h 28"/>
                  <a:gd name="T28" fmla="*/ 10 w 29"/>
                  <a:gd name="T29" fmla="*/ 27 h 28"/>
                  <a:gd name="T30" fmla="*/ 11 w 29"/>
                  <a:gd name="T31" fmla="*/ 28 h 28"/>
                  <a:gd name="T32" fmla="*/ 13 w 29"/>
                  <a:gd name="T33" fmla="*/ 27 h 28"/>
                  <a:gd name="T34" fmla="*/ 15 w 29"/>
                  <a:gd name="T35" fmla="*/ 26 h 28"/>
                  <a:gd name="T36" fmla="*/ 17 w 29"/>
                  <a:gd name="T37" fmla="*/ 27 h 28"/>
                  <a:gd name="T38" fmla="*/ 19 w 29"/>
                  <a:gd name="T39" fmla="*/ 28 h 28"/>
                  <a:gd name="T40" fmla="*/ 20 w 29"/>
                  <a:gd name="T41" fmla="*/ 26 h 28"/>
                  <a:gd name="T42" fmla="*/ 21 w 29"/>
                  <a:gd name="T43" fmla="*/ 24 h 28"/>
                  <a:gd name="T44" fmla="*/ 23 w 29"/>
                  <a:gd name="T45" fmla="*/ 24 h 28"/>
                  <a:gd name="T46" fmla="*/ 25 w 29"/>
                  <a:gd name="T47" fmla="*/ 24 h 28"/>
                  <a:gd name="T48" fmla="*/ 25 w 29"/>
                  <a:gd name="T49" fmla="*/ 21 h 28"/>
                  <a:gd name="T50" fmla="*/ 25 w 29"/>
                  <a:gd name="T51" fmla="*/ 19 h 28"/>
                  <a:gd name="T52" fmla="*/ 27 w 29"/>
                  <a:gd name="T53" fmla="*/ 19 h 28"/>
                  <a:gd name="T54" fmla="*/ 29 w 29"/>
                  <a:gd name="T55" fmla="*/ 17 h 28"/>
                  <a:gd name="T56" fmla="*/ 28 w 29"/>
                  <a:gd name="T57" fmla="*/ 15 h 28"/>
                  <a:gd name="T58" fmla="*/ 26 w 29"/>
                  <a:gd name="T59" fmla="*/ 13 h 28"/>
                  <a:gd name="T60" fmla="*/ 27 w 29"/>
                  <a:gd name="T61" fmla="*/ 12 h 28"/>
                  <a:gd name="T62" fmla="*/ 28 w 29"/>
                  <a:gd name="T63" fmla="*/ 10 h 28"/>
                  <a:gd name="T64" fmla="*/ 26 w 29"/>
                  <a:gd name="T65" fmla="*/ 8 h 28"/>
                  <a:gd name="T66" fmla="*/ 24 w 29"/>
                  <a:gd name="T67" fmla="*/ 7 h 28"/>
                  <a:gd name="T68" fmla="*/ 25 w 29"/>
                  <a:gd name="T69" fmla="*/ 6 h 28"/>
                  <a:gd name="T70" fmla="*/ 24 w 29"/>
                  <a:gd name="T71" fmla="*/ 3 h 28"/>
                  <a:gd name="T72" fmla="*/ 22 w 29"/>
                  <a:gd name="T73" fmla="*/ 3 h 28"/>
                  <a:gd name="T74" fmla="*/ 19 w 29"/>
                  <a:gd name="T75" fmla="*/ 3 h 28"/>
                  <a:gd name="T76" fmla="*/ 19 w 29"/>
                  <a:gd name="T77" fmla="*/ 2 h 28"/>
                  <a:gd name="T78" fmla="*/ 17 w 29"/>
                  <a:gd name="T79" fmla="*/ 0 h 28"/>
                  <a:gd name="T80" fmla="*/ 15 w 29"/>
                  <a:gd name="T81" fmla="*/ 1 h 28"/>
                  <a:gd name="T82" fmla="*/ 13 w 29"/>
                  <a:gd name="T83" fmla="*/ 2 h 28"/>
                  <a:gd name="T84" fmla="*/ 12 w 29"/>
                  <a:gd name="T85" fmla="*/ 1 h 28"/>
                  <a:gd name="T86" fmla="*/ 10 w 29"/>
                  <a:gd name="T87" fmla="*/ 0 h 28"/>
                  <a:gd name="T88" fmla="*/ 9 w 29"/>
                  <a:gd name="T89" fmla="*/ 2 h 28"/>
                  <a:gd name="T90" fmla="*/ 8 w 29"/>
                  <a:gd name="T91" fmla="*/ 4 h 28"/>
                  <a:gd name="T92" fmla="*/ 6 w 29"/>
                  <a:gd name="T93" fmla="*/ 4 h 28"/>
                  <a:gd name="T94" fmla="*/ 4 w 29"/>
                  <a:gd name="T95" fmla="*/ 4 h 28"/>
                  <a:gd name="T96" fmla="*/ 3 w 29"/>
                  <a:gd name="T97" fmla="*/ 7 h 28"/>
                  <a:gd name="T98" fmla="*/ 12 w 29"/>
                  <a:gd name="T99" fmla="*/ 6 h 28"/>
                  <a:gd name="T100" fmla="*/ 22 w 29"/>
                  <a:gd name="T101" fmla="*/ 12 h 28"/>
                  <a:gd name="T102" fmla="*/ 17 w 29"/>
                  <a:gd name="T103" fmla="*/ 22 h 28"/>
                  <a:gd name="T104" fmla="*/ 6 w 29"/>
                  <a:gd name="T105" fmla="*/ 17 h 28"/>
                  <a:gd name="T106" fmla="*/ 12 w 29"/>
                  <a:gd name="T10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solidFill>
                <a:srgbClr val="123E6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70" dirty="0">
                  <a:latin typeface="微软雅黑" panose="020B0503020204020204" pitchFamily="34" charset="-122"/>
                  <a:ea typeface="微软雅黑" panose="020B0503020204020204" pitchFamily="34" charset="-122"/>
                  <a:cs typeface="+mn-ea"/>
                  <a:sym typeface="+mn-lt"/>
                </a:endParaRPr>
              </a:p>
            </p:txBody>
          </p:sp>
        </p:grpSp>
      </p:grpSp>
      <p:sp>
        <p:nvSpPr>
          <p:cNvPr id="24" name="TextBox 66"/>
          <p:cNvSpPr txBox="1"/>
          <p:nvPr/>
        </p:nvSpPr>
        <p:spPr>
          <a:xfrm>
            <a:off x="5429256" y="3786990"/>
            <a:ext cx="1598515" cy="784830"/>
          </a:xfrm>
          <a:prstGeom prst="rect">
            <a:avLst/>
          </a:prstGeom>
          <a:noFill/>
        </p:spPr>
        <p:txBody>
          <a:bodyPr wrap="none" rtlCol="0">
            <a:spAutoFit/>
          </a:bodyPr>
          <a:lstStyle/>
          <a:p>
            <a:pPr algn="ctr"/>
            <a:r>
              <a:rPr lang="en-US" altLang="zh-CN" sz="1500" dirty="0">
                <a:solidFill>
                  <a:srgbClr val="123E61"/>
                </a:solidFill>
                <a:latin typeface="微软雅黑" panose="020B0503020204020204" pitchFamily="34" charset="-122"/>
                <a:ea typeface="微软雅黑" panose="020B0503020204020204" pitchFamily="34" charset="-122"/>
                <a:cs typeface="+mn-ea"/>
                <a:sym typeface="+mn-lt"/>
              </a:rPr>
              <a:t>PART </a:t>
            </a:r>
            <a:r>
              <a:rPr lang="en-US" altLang="zh-CN" sz="1500" dirty="0" smtClean="0">
                <a:solidFill>
                  <a:srgbClr val="123E61"/>
                </a:solidFill>
                <a:latin typeface="微软雅黑" panose="020B0503020204020204" pitchFamily="34" charset="-122"/>
                <a:ea typeface="微软雅黑" panose="020B0503020204020204" pitchFamily="34" charset="-122"/>
                <a:cs typeface="+mn-ea"/>
                <a:sym typeface="+mn-lt"/>
              </a:rPr>
              <a:t>03</a:t>
            </a:r>
            <a:endParaRPr lang="en-US" altLang="zh-CN" sz="1500" dirty="0">
              <a:solidFill>
                <a:srgbClr val="123E61"/>
              </a:solidFill>
              <a:latin typeface="微软雅黑" panose="020B0503020204020204" pitchFamily="34" charset="-122"/>
              <a:ea typeface="微软雅黑" panose="020B0503020204020204" pitchFamily="34" charset="-122"/>
              <a:cs typeface="+mn-ea"/>
              <a:sym typeface="+mn-lt"/>
            </a:endParaRPr>
          </a:p>
          <a:p>
            <a:pPr algn="ctr"/>
            <a:r>
              <a:rPr lang="zh-CN" altLang="en-US" sz="1500" b="1" spc="75" dirty="0">
                <a:solidFill>
                  <a:srgbClr val="123E61"/>
                </a:solidFill>
                <a:latin typeface="微软雅黑" panose="020B0503020204020204" pitchFamily="34" charset="-122"/>
                <a:ea typeface="微软雅黑" panose="020B0503020204020204" pitchFamily="34" charset="-122"/>
                <a:cs typeface="+mn-ea"/>
                <a:sym typeface="+mn-lt"/>
              </a:rPr>
              <a:t>出口企业</a:t>
            </a:r>
            <a:endParaRPr lang="en-US" altLang="zh-CN" sz="1500" b="1" spc="75" dirty="0">
              <a:solidFill>
                <a:srgbClr val="123E61"/>
              </a:solidFill>
              <a:latin typeface="微软雅黑" panose="020B0503020204020204" pitchFamily="34" charset="-122"/>
              <a:ea typeface="微软雅黑" panose="020B0503020204020204" pitchFamily="34" charset="-122"/>
              <a:cs typeface="+mn-ea"/>
              <a:sym typeface="+mn-lt"/>
            </a:endParaRPr>
          </a:p>
          <a:p>
            <a:pPr algn="ctr"/>
            <a:r>
              <a:rPr lang="zh-CN" altLang="en-US" sz="1500" b="1" spc="75" dirty="0">
                <a:solidFill>
                  <a:srgbClr val="123E61"/>
                </a:solidFill>
                <a:latin typeface="微软雅黑" panose="020B0503020204020204" pitchFamily="34" charset="-122"/>
                <a:ea typeface="微软雅黑" panose="020B0503020204020204" pitchFamily="34" charset="-122"/>
                <a:cs typeface="+mn-ea"/>
                <a:sym typeface="+mn-lt"/>
              </a:rPr>
              <a:t>所得税申报实务</a:t>
            </a:r>
            <a:endParaRPr lang="zh-CN" altLang="en-US" sz="1500" b="1" spc="75" dirty="0">
              <a:solidFill>
                <a:srgbClr val="123E61"/>
              </a:solidFill>
              <a:latin typeface="微软雅黑" panose="020B0503020204020204" pitchFamily="34" charset="-122"/>
              <a:ea typeface="微软雅黑" panose="020B0503020204020204" pitchFamily="34" charset="-122"/>
              <a:cs typeface="+mn-ea"/>
              <a:sym typeface="+mn-lt"/>
            </a:endParaRPr>
          </a:p>
        </p:txBody>
      </p:sp>
      <p:grpSp>
        <p:nvGrpSpPr>
          <p:cNvPr id="25" name="组合 24"/>
          <p:cNvGrpSpPr/>
          <p:nvPr/>
        </p:nvGrpSpPr>
        <p:grpSpPr>
          <a:xfrm>
            <a:off x="5929322" y="3072610"/>
            <a:ext cx="522572" cy="522572"/>
            <a:chOff x="4840168" y="2373480"/>
            <a:chExt cx="522572" cy="522572"/>
          </a:xfrm>
          <a:effectLst>
            <a:outerShdw blurRad="50800" dist="38100" dir="2700000" algn="tl" rotWithShape="0">
              <a:prstClr val="black">
                <a:alpha val="40000"/>
              </a:prstClr>
            </a:outerShdw>
          </a:effectLst>
        </p:grpSpPr>
        <p:sp>
          <p:nvSpPr>
            <p:cNvPr id="26" name="矩形 25"/>
            <p:cNvSpPr/>
            <p:nvPr/>
          </p:nvSpPr>
          <p:spPr>
            <a:xfrm>
              <a:off x="4840168" y="2373480"/>
              <a:ext cx="522572" cy="522572"/>
            </a:xfrm>
            <a:prstGeom prst="rect">
              <a:avLst/>
            </a:prstGeom>
            <a:gradFill>
              <a:gsLst>
                <a:gs pos="0">
                  <a:schemeClr val="bg1">
                    <a:lumMod val="95000"/>
                  </a:schemeClr>
                </a:gs>
                <a:gs pos="50000">
                  <a:schemeClr val="bg1">
                    <a:lumMod val="95000"/>
                  </a:schemeClr>
                </a:gs>
                <a:gs pos="100000">
                  <a:schemeClr val="bg1">
                    <a:lumMod val="95000"/>
                  </a:schemeClr>
                </a:gs>
              </a:gsLst>
              <a:lin ang="5400000" scaled="0"/>
            </a:grad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70" dirty="0">
                <a:latin typeface="微软雅黑" panose="020B0503020204020204" pitchFamily="34" charset="-122"/>
                <a:ea typeface="微软雅黑" panose="020B0503020204020204" pitchFamily="34" charset="-122"/>
                <a:cs typeface="+mn-ea"/>
                <a:sym typeface="+mn-lt"/>
              </a:endParaRPr>
            </a:p>
          </p:txBody>
        </p:sp>
        <p:sp>
          <p:nvSpPr>
            <p:cNvPr id="27" name="任意多边形 26"/>
            <p:cNvSpPr/>
            <p:nvPr/>
          </p:nvSpPr>
          <p:spPr bwMode="auto">
            <a:xfrm>
              <a:off x="4898379" y="2479074"/>
              <a:ext cx="406149" cy="311383"/>
            </a:xfrm>
            <a:custGeom>
              <a:avLst/>
              <a:gdLst>
                <a:gd name="connsiteX0" fmla="*/ 14829 w 563476"/>
                <a:gd name="connsiteY0" fmla="*/ 416347 h 432000"/>
                <a:gd name="connsiteX1" fmla="*/ 556062 w 563476"/>
                <a:gd name="connsiteY1" fmla="*/ 416347 h 432000"/>
                <a:gd name="connsiteX2" fmla="*/ 563476 w 563476"/>
                <a:gd name="connsiteY2" fmla="*/ 424174 h 432000"/>
                <a:gd name="connsiteX3" fmla="*/ 556062 w 563476"/>
                <a:gd name="connsiteY3" fmla="*/ 432000 h 432000"/>
                <a:gd name="connsiteX4" fmla="*/ 14829 w 563476"/>
                <a:gd name="connsiteY4" fmla="*/ 432000 h 432000"/>
                <a:gd name="connsiteX5" fmla="*/ 0 w 563476"/>
                <a:gd name="connsiteY5" fmla="*/ 424174 h 432000"/>
                <a:gd name="connsiteX6" fmla="*/ 14829 w 563476"/>
                <a:gd name="connsiteY6" fmla="*/ 416347 h 432000"/>
                <a:gd name="connsiteX7" fmla="*/ 428869 w 563476"/>
                <a:gd name="connsiteY7" fmla="*/ 200347 h 432000"/>
                <a:gd name="connsiteX8" fmla="*/ 510260 w 563476"/>
                <a:gd name="connsiteY8" fmla="*/ 200347 h 432000"/>
                <a:gd name="connsiteX9" fmla="*/ 510260 w 563476"/>
                <a:gd name="connsiteY9" fmla="*/ 372521 h 432000"/>
                <a:gd name="connsiteX10" fmla="*/ 428869 w 563476"/>
                <a:gd name="connsiteY10" fmla="*/ 372521 h 432000"/>
                <a:gd name="connsiteX11" fmla="*/ 303652 w 563476"/>
                <a:gd name="connsiteY11" fmla="*/ 118956 h 432000"/>
                <a:gd name="connsiteX12" fmla="*/ 385043 w 563476"/>
                <a:gd name="connsiteY12" fmla="*/ 118956 h 432000"/>
                <a:gd name="connsiteX13" fmla="*/ 385043 w 563476"/>
                <a:gd name="connsiteY13" fmla="*/ 372521 h 432000"/>
                <a:gd name="connsiteX14" fmla="*/ 303652 w 563476"/>
                <a:gd name="connsiteY14" fmla="*/ 372521 h 432000"/>
                <a:gd name="connsiteX15" fmla="*/ 72001 w 563476"/>
                <a:gd name="connsiteY15" fmla="*/ 97044 h 432000"/>
                <a:gd name="connsiteX16" fmla="*/ 153392 w 563476"/>
                <a:gd name="connsiteY16" fmla="*/ 97044 h 432000"/>
                <a:gd name="connsiteX17" fmla="*/ 153392 w 563476"/>
                <a:gd name="connsiteY17" fmla="*/ 372521 h 432000"/>
                <a:gd name="connsiteX18" fmla="*/ 72001 w 563476"/>
                <a:gd name="connsiteY18" fmla="*/ 372521 h 432000"/>
                <a:gd name="connsiteX19" fmla="*/ 190957 w 563476"/>
                <a:gd name="connsiteY19" fmla="*/ 0 h 432000"/>
                <a:gd name="connsiteX20" fmla="*/ 272348 w 563476"/>
                <a:gd name="connsiteY20" fmla="*/ 0 h 432000"/>
                <a:gd name="connsiteX21" fmla="*/ 272348 w 563476"/>
                <a:gd name="connsiteY21" fmla="*/ 372521 h 432000"/>
                <a:gd name="connsiteX22" fmla="*/ 190957 w 563476"/>
                <a:gd name="connsiteY22" fmla="*/ 372521 h 43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63476" h="432000">
                  <a:moveTo>
                    <a:pt x="14829" y="416347"/>
                  </a:moveTo>
                  <a:cubicBezTo>
                    <a:pt x="556062" y="416347"/>
                    <a:pt x="556062" y="416347"/>
                    <a:pt x="556062" y="416347"/>
                  </a:cubicBezTo>
                  <a:cubicBezTo>
                    <a:pt x="556062" y="416347"/>
                    <a:pt x="563476" y="416347"/>
                    <a:pt x="563476" y="424174"/>
                  </a:cubicBezTo>
                  <a:cubicBezTo>
                    <a:pt x="563476" y="432000"/>
                    <a:pt x="556062" y="432000"/>
                    <a:pt x="556062" y="432000"/>
                  </a:cubicBezTo>
                  <a:lnTo>
                    <a:pt x="14829" y="432000"/>
                  </a:lnTo>
                  <a:cubicBezTo>
                    <a:pt x="7414" y="432000"/>
                    <a:pt x="0" y="432000"/>
                    <a:pt x="0" y="424174"/>
                  </a:cubicBezTo>
                  <a:cubicBezTo>
                    <a:pt x="0" y="416347"/>
                    <a:pt x="7414" y="416347"/>
                    <a:pt x="14829" y="416347"/>
                  </a:cubicBezTo>
                  <a:close/>
                  <a:moveTo>
                    <a:pt x="428869" y="200347"/>
                  </a:moveTo>
                  <a:lnTo>
                    <a:pt x="510260" y="200347"/>
                  </a:lnTo>
                  <a:lnTo>
                    <a:pt x="510260" y="372521"/>
                  </a:lnTo>
                  <a:lnTo>
                    <a:pt x="428869" y="372521"/>
                  </a:lnTo>
                  <a:close/>
                  <a:moveTo>
                    <a:pt x="303652" y="118956"/>
                  </a:moveTo>
                  <a:lnTo>
                    <a:pt x="385043" y="118956"/>
                  </a:lnTo>
                  <a:lnTo>
                    <a:pt x="385043" y="372521"/>
                  </a:lnTo>
                  <a:lnTo>
                    <a:pt x="303652" y="372521"/>
                  </a:lnTo>
                  <a:close/>
                  <a:moveTo>
                    <a:pt x="72001" y="97044"/>
                  </a:moveTo>
                  <a:lnTo>
                    <a:pt x="153392" y="97044"/>
                  </a:lnTo>
                  <a:lnTo>
                    <a:pt x="153392" y="372521"/>
                  </a:lnTo>
                  <a:lnTo>
                    <a:pt x="72001" y="372521"/>
                  </a:lnTo>
                  <a:close/>
                  <a:moveTo>
                    <a:pt x="190957" y="0"/>
                  </a:moveTo>
                  <a:lnTo>
                    <a:pt x="272348" y="0"/>
                  </a:lnTo>
                  <a:lnTo>
                    <a:pt x="272348" y="372521"/>
                  </a:lnTo>
                  <a:lnTo>
                    <a:pt x="190957" y="372521"/>
                  </a:lnTo>
                  <a:close/>
                </a:path>
              </a:pathLst>
            </a:custGeom>
            <a:solidFill>
              <a:srgbClr val="123E61"/>
            </a:solidFill>
            <a:ln>
              <a:noFill/>
            </a:ln>
          </p:spPr>
          <p:txBody>
            <a:bodyPr vert="horz" wrap="square" lIns="91440" tIns="45720" rIns="91440" bIns="45720" numCol="1" anchor="t" anchorCtr="0" compatLnSpc="1">
              <a:noAutofit/>
            </a:bodyPr>
            <a:lstStyle/>
            <a:p>
              <a:pPr marL="0" marR="0" lvl="0" indent="0" defTabSz="685165"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ea"/>
                <a:sym typeface="+mn-lt"/>
              </a:endParaRPr>
            </a:p>
          </p:txBody>
        </p:sp>
      </p:grpSp>
      <p:sp>
        <p:nvSpPr>
          <p:cNvPr id="2" name="页脚占位符 1"/>
          <p:cNvSpPr>
            <a:spLocks noGrp="1"/>
          </p:cNvSpPr>
          <p:nvPr>
            <p:ph type="ftr" sz="quarter" idx="11"/>
          </p:nvPr>
        </p:nvSpPr>
        <p:spPr/>
        <p:txBody>
          <a:bodyPr/>
          <a:p>
            <a:r>
              <a:rPr lang="zh-CN" altLang="en-US"/>
              <a:t>财税-www.caishui.org</a:t>
            </a:r>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anim calcmode="lin" valueType="num">
                                      <p:cBhvr>
                                        <p:cTn id="13" dur="500" fill="hold"/>
                                        <p:tgtEl>
                                          <p:spTgt spid="6"/>
                                        </p:tgtEl>
                                        <p:attrNameLst>
                                          <p:attrName>ppt_x</p:attrName>
                                        </p:attrNameLst>
                                      </p:cBhvr>
                                      <p:tavLst>
                                        <p:tav tm="0">
                                          <p:val>
                                            <p:strVal val="#ppt_x"/>
                                          </p:val>
                                        </p:tav>
                                        <p:tav tm="100000">
                                          <p:val>
                                            <p:strVal val="#ppt_x"/>
                                          </p:val>
                                        </p:tav>
                                      </p:tavLst>
                                    </p:anim>
                                    <p:anim calcmode="lin" valueType="num">
                                      <p:cBhvr>
                                        <p:cTn id="14" dur="5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anim calcmode="lin" valueType="num">
                                      <p:cBhvr>
                                        <p:cTn id="18" dur="500" fill="hold"/>
                                        <p:tgtEl>
                                          <p:spTgt spid="7"/>
                                        </p:tgtEl>
                                        <p:attrNameLst>
                                          <p:attrName>ppt_x</p:attrName>
                                        </p:attrNameLst>
                                      </p:cBhvr>
                                      <p:tavLst>
                                        <p:tav tm="0">
                                          <p:val>
                                            <p:strVal val="#ppt_x"/>
                                          </p:val>
                                        </p:tav>
                                        <p:tav tm="100000">
                                          <p:val>
                                            <p:strVal val="#ppt_x"/>
                                          </p:val>
                                        </p:tav>
                                      </p:tavLst>
                                    </p:anim>
                                    <p:anim calcmode="lin" valueType="num">
                                      <p:cBhvr>
                                        <p:cTn id="19" dur="5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anim calcmode="lin" valueType="num">
                                      <p:cBhvr>
                                        <p:cTn id="23" dur="500" fill="hold"/>
                                        <p:tgtEl>
                                          <p:spTgt spid="8"/>
                                        </p:tgtEl>
                                        <p:attrNameLst>
                                          <p:attrName>ppt_x</p:attrName>
                                        </p:attrNameLst>
                                      </p:cBhvr>
                                      <p:tavLst>
                                        <p:tav tm="0">
                                          <p:val>
                                            <p:strVal val="#ppt_x"/>
                                          </p:val>
                                        </p:tav>
                                        <p:tav tm="100000">
                                          <p:val>
                                            <p:strVal val="#ppt_x"/>
                                          </p:val>
                                        </p:tav>
                                      </p:tavLst>
                                    </p:anim>
                                    <p:anim calcmode="lin" valueType="num">
                                      <p:cBhvr>
                                        <p:cTn id="24" dur="5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anim calcmode="lin" valueType="num">
                                      <p:cBhvr>
                                        <p:cTn id="28" dur="500" fill="hold"/>
                                        <p:tgtEl>
                                          <p:spTgt spid="9"/>
                                        </p:tgtEl>
                                        <p:attrNameLst>
                                          <p:attrName>ppt_x</p:attrName>
                                        </p:attrNameLst>
                                      </p:cBhvr>
                                      <p:tavLst>
                                        <p:tav tm="0">
                                          <p:val>
                                            <p:strVal val="#ppt_x"/>
                                          </p:val>
                                        </p:tav>
                                        <p:tav tm="100000">
                                          <p:val>
                                            <p:strVal val="#ppt_x"/>
                                          </p:val>
                                        </p:tav>
                                      </p:tavLst>
                                    </p:anim>
                                    <p:anim calcmode="lin" valueType="num">
                                      <p:cBhvr>
                                        <p:cTn id="29" dur="5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anim calcmode="lin" valueType="num">
                                      <p:cBhvr>
                                        <p:cTn id="33" dur="500" fill="hold"/>
                                        <p:tgtEl>
                                          <p:spTgt spid="10"/>
                                        </p:tgtEl>
                                        <p:attrNameLst>
                                          <p:attrName>ppt_x</p:attrName>
                                        </p:attrNameLst>
                                      </p:cBhvr>
                                      <p:tavLst>
                                        <p:tav tm="0">
                                          <p:val>
                                            <p:strVal val="#ppt_x"/>
                                          </p:val>
                                        </p:tav>
                                        <p:tav tm="100000">
                                          <p:val>
                                            <p:strVal val="#ppt_x"/>
                                          </p:val>
                                        </p:tav>
                                      </p:tavLst>
                                    </p:anim>
                                    <p:anim calcmode="lin" valueType="num">
                                      <p:cBhvr>
                                        <p:cTn id="34" dur="500" fill="hold"/>
                                        <p:tgtEl>
                                          <p:spTgt spid="10"/>
                                        </p:tgtEl>
                                        <p:attrNameLst>
                                          <p:attrName>ppt_y</p:attrName>
                                        </p:attrNameLst>
                                      </p:cBhvr>
                                      <p:tavLst>
                                        <p:tav tm="0">
                                          <p:val>
                                            <p:strVal val="#ppt_y+.1"/>
                                          </p:val>
                                        </p:tav>
                                        <p:tav tm="100000">
                                          <p:val>
                                            <p:strVal val="#ppt_y"/>
                                          </p:val>
                                        </p:tav>
                                      </p:tavLst>
                                    </p:anim>
                                  </p:childTnLst>
                                </p:cTn>
                              </p:par>
                            </p:childTnLst>
                          </p:cTn>
                        </p:par>
                        <p:par>
                          <p:cTn id="35" fill="hold">
                            <p:stCondLst>
                              <p:cond delay="500"/>
                            </p:stCondLst>
                            <p:childTnLst>
                              <p:par>
                                <p:cTn id="36" presetID="10" presetClass="entr" presetSubtype="0" fill="hold" nodeType="afterEffect">
                                  <p:stCondLst>
                                    <p:cond delay="50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26" presetClass="emph" presetSubtype="0" fill="hold" nodeType="withEffect">
                                  <p:stCondLst>
                                    <p:cond delay="750"/>
                                  </p:stCondLst>
                                  <p:childTnLst>
                                    <p:animEffect transition="out" filter="fade">
                                      <p:cBhvr>
                                        <p:cTn id="40" dur="500" tmFilter="0, 0; .2, .5; .8, .5; 1, 0"/>
                                        <p:tgtEl>
                                          <p:spTgt spid="11"/>
                                        </p:tgtEl>
                                      </p:cBhvr>
                                    </p:animEffect>
                                    <p:animScale>
                                      <p:cBhvr>
                                        <p:cTn id="41" dur="250" autoRev="1" fill="hold"/>
                                        <p:tgtEl>
                                          <p:spTgt spid="11"/>
                                        </p:tgtEl>
                                      </p:cBhvr>
                                      <p:by x="105000" y="105000"/>
                                    </p:animScale>
                                  </p:childTnLst>
                                </p:cTn>
                              </p:par>
                            </p:childTnLst>
                          </p:cTn>
                        </p:par>
                        <p:par>
                          <p:cTn id="42" fill="hold">
                            <p:stCondLst>
                              <p:cond delay="1500"/>
                            </p:stCondLst>
                            <p:childTnLst>
                              <p:par>
                                <p:cTn id="43" presetID="22" presetClass="entr" presetSubtype="8"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2000"/>
                            </p:stCondLst>
                            <p:childTnLst>
                              <p:par>
                                <p:cTn id="47" presetID="10" presetClass="entr" presetSubtype="0" fill="hold"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26" presetClass="emph" presetSubtype="0" fill="hold" nodeType="withEffect">
                                  <p:stCondLst>
                                    <p:cond delay="250"/>
                                  </p:stCondLst>
                                  <p:childTnLst>
                                    <p:animEffect transition="out" filter="fade">
                                      <p:cBhvr>
                                        <p:cTn id="51" dur="500" tmFilter="0, 0; .2, .5; .8, .5; 1, 0"/>
                                        <p:tgtEl>
                                          <p:spTgt spid="18"/>
                                        </p:tgtEl>
                                      </p:cBhvr>
                                    </p:animEffect>
                                    <p:animScale>
                                      <p:cBhvr>
                                        <p:cTn id="52" dur="250" autoRev="1" fill="hold"/>
                                        <p:tgtEl>
                                          <p:spTgt spid="18"/>
                                        </p:tgtEl>
                                      </p:cBhvr>
                                      <p:by x="105000" y="105000"/>
                                    </p:animScale>
                                  </p:childTnLst>
                                </p:cTn>
                              </p:par>
                            </p:childTnLst>
                          </p:cTn>
                        </p:par>
                        <p:par>
                          <p:cTn id="53" fill="hold">
                            <p:stCondLst>
                              <p:cond delay="2500"/>
                            </p:stCondLst>
                            <p:childTnLst>
                              <p:par>
                                <p:cTn id="54" presetID="22" presetClass="entr" presetSubtype="8" fill="hold" grpId="0" nodeType="after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left)">
                                      <p:cBhvr>
                                        <p:cTn id="56" dur="500"/>
                                        <p:tgtEl>
                                          <p:spTgt spid="17"/>
                                        </p:tgtEl>
                                      </p:cBhvr>
                                    </p:animEffect>
                                  </p:childTnLst>
                                </p:cTn>
                              </p:par>
                            </p:childTnLst>
                          </p:cTn>
                        </p:par>
                        <p:par>
                          <p:cTn id="57" fill="hold">
                            <p:stCondLst>
                              <p:cond delay="3000"/>
                            </p:stCondLst>
                            <p:childTnLst>
                              <p:par>
                                <p:cTn id="58" presetID="10" presetClass="entr" presetSubtype="0"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500"/>
                                        <p:tgtEl>
                                          <p:spTgt spid="25"/>
                                        </p:tgtEl>
                                      </p:cBhvr>
                                    </p:animEffect>
                                  </p:childTnLst>
                                </p:cTn>
                              </p:par>
                              <p:par>
                                <p:cTn id="61" presetID="26" presetClass="emph" presetSubtype="0" fill="hold" nodeType="withEffect">
                                  <p:stCondLst>
                                    <p:cond delay="250"/>
                                  </p:stCondLst>
                                  <p:childTnLst>
                                    <p:animEffect transition="out" filter="fade">
                                      <p:cBhvr>
                                        <p:cTn id="62" dur="500" tmFilter="0, 0; .2, .5; .8, .5; 1, 0"/>
                                        <p:tgtEl>
                                          <p:spTgt spid="25"/>
                                        </p:tgtEl>
                                      </p:cBhvr>
                                    </p:animEffect>
                                    <p:animScale>
                                      <p:cBhvr>
                                        <p:cTn id="63" dur="250" autoRev="1" fill="hold"/>
                                        <p:tgtEl>
                                          <p:spTgt spid="25"/>
                                        </p:tgtEl>
                                      </p:cBhvr>
                                      <p:by x="105000" y="105000"/>
                                    </p:animScale>
                                  </p:childTnLst>
                                </p:cTn>
                              </p:par>
                            </p:childTnLst>
                          </p:cTn>
                        </p:par>
                        <p:par>
                          <p:cTn id="64" fill="hold">
                            <p:stCondLst>
                              <p:cond delay="3500"/>
                            </p:stCondLst>
                            <p:childTnLst>
                              <p:par>
                                <p:cTn id="65" presetID="22" presetClass="entr" presetSubtype="8"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left)">
                                      <p:cBhvr>
                                        <p:cTn id="6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3"/>
            <a:ext cx="8229600" cy="566302"/>
          </a:xfrm>
        </p:spPr>
        <p:txBody>
          <a:bodyPr>
            <a:normAutofit fontScale="90000"/>
          </a:bodyPr>
          <a:lstStyle/>
          <a:p>
            <a:r>
              <a:rPr lang="zh-CN" altLang="en-US" sz="2400" dirty="0"/>
              <a:t>外贸企业免退税增值税申报</a:t>
            </a:r>
            <a:r>
              <a:rPr lang="zh-CN" altLang="en-US" sz="2400" dirty="0" smtClean="0"/>
              <a:t>实务</a:t>
            </a:r>
            <a:br>
              <a:rPr lang="en-US" altLang="zh-CN" sz="2400" dirty="0" smtClean="0"/>
            </a:br>
            <a:r>
              <a:rPr lang="en-US" altLang="zh-CN" sz="2400" dirty="0" smtClean="0"/>
              <a:t>《</a:t>
            </a:r>
            <a:r>
              <a:rPr lang="zh-CN" altLang="en-US" sz="2400" dirty="0" smtClean="0"/>
              <a:t>增值税纳税申报表附列资料（二）</a:t>
            </a:r>
            <a:r>
              <a:rPr lang="en-US" altLang="zh-CN" sz="2400" dirty="0" smtClean="0"/>
              <a:t>》</a:t>
            </a:r>
            <a:endParaRPr lang="zh-CN" altLang="en-US" sz="2400" dirty="0"/>
          </a:p>
        </p:txBody>
      </p:sp>
      <p:pic>
        <p:nvPicPr>
          <p:cNvPr id="5" name="内容占位符 4"/>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571604" y="929470"/>
            <a:ext cx="5976663" cy="3786215"/>
          </a:xfrm>
        </p:spPr>
      </p:pic>
      <p:sp>
        <p:nvSpPr>
          <p:cNvPr id="3" name="页脚占位符 2"/>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sz="2400" dirty="0" smtClean="0"/>
              <a:t>外贸企业免退税增值税申报实务</a:t>
            </a:r>
            <a:br>
              <a:rPr lang="en-US" altLang="zh-CN" sz="2400" dirty="0" smtClean="0"/>
            </a:br>
            <a:r>
              <a:rPr lang="en-US" altLang="zh-CN" sz="2400" b="1" dirty="0" smtClean="0"/>
              <a:t> </a:t>
            </a:r>
            <a:r>
              <a:rPr lang="en-US" altLang="zh-CN" sz="2400" dirty="0" smtClean="0"/>
              <a:t>《</a:t>
            </a:r>
            <a:r>
              <a:rPr lang="zh-CN" altLang="en-US" sz="2400" dirty="0" smtClean="0"/>
              <a:t>增值税纳税申报表（一般纳税人适用）</a:t>
            </a:r>
            <a:r>
              <a:rPr lang="en-US" altLang="zh-CN" sz="2400" dirty="0" smtClean="0"/>
              <a:t>》</a:t>
            </a:r>
            <a:r>
              <a:rPr lang="zh-CN" altLang="en-US" sz="2400" dirty="0" smtClean="0"/>
              <a:t>主表</a:t>
            </a:r>
            <a:br>
              <a:rPr lang="en-US" altLang="zh-CN" sz="2400" dirty="0" smtClean="0"/>
            </a:br>
            <a:endParaRPr lang="zh-CN" altLang="en-US" sz="2400" dirty="0"/>
          </a:p>
        </p:txBody>
      </p:sp>
      <p:pic>
        <p:nvPicPr>
          <p:cNvPr id="2050" name="Picture 2"/>
          <p:cNvPicPr>
            <a:picLocks noGrp="1" noChangeAspect="1" noChangeArrowheads="1"/>
          </p:cNvPicPr>
          <p:nvPr>
            <p:ph idx="1"/>
          </p:nvPr>
        </p:nvPicPr>
        <p:blipFill>
          <a:blip r:embed="rId1"/>
          <a:srcRect/>
          <a:stretch>
            <a:fillRect/>
          </a:stretch>
        </p:blipFill>
        <p:spPr bwMode="auto">
          <a:xfrm>
            <a:off x="1071538" y="1000908"/>
            <a:ext cx="7000923" cy="3714776"/>
          </a:xfrm>
          <a:prstGeom prst="rect">
            <a:avLst/>
          </a:prstGeom>
          <a:noFill/>
          <a:ln w="9525">
            <a:noFill/>
            <a:miter lim="800000"/>
            <a:headEnd/>
            <a:tailEnd/>
          </a:ln>
          <a:effectLst/>
        </p:spPr>
      </p:pic>
      <p:sp>
        <p:nvSpPr>
          <p:cNvPr id="3" name="页脚占位符 2"/>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Picture 2" descr="C:\Users\Administrator\Desktop\微立体创业计划\001.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191578" y="1026228"/>
            <a:ext cx="1967244" cy="1967585"/>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18" name="Picture 3" descr="C:\Users\Administrator\Desktop\微立体创业计划\00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7369" y="833794"/>
            <a:ext cx="2230535" cy="2230922"/>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123" name="Rectangle 4"/>
          <p:cNvSpPr txBox="1">
            <a:spLocks noChangeArrowheads="1"/>
          </p:cNvSpPr>
          <p:nvPr/>
        </p:nvSpPr>
        <p:spPr bwMode="auto">
          <a:xfrm>
            <a:off x="1369556" y="3055341"/>
            <a:ext cx="2340260" cy="5040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zh-CN" altLang="en-US" sz="2400" dirty="0">
                <a:solidFill>
                  <a:schemeClr val="accent2"/>
                </a:solidFill>
                <a:latin typeface="微软雅黑" panose="020B0503020204020204" pitchFamily="34" charset="-122"/>
                <a:ea typeface="微软雅黑" panose="020B0503020204020204" pitchFamily="34" charset="-122"/>
                <a:cs typeface="+mn-ea"/>
                <a:sym typeface="+mn-lt"/>
              </a:rPr>
              <a:t>出口企业所得税申报实务</a:t>
            </a:r>
            <a:endParaRPr lang="zh-CN" altLang="en-US" sz="2400" dirty="0">
              <a:solidFill>
                <a:schemeClr val="accent2"/>
              </a:solidFill>
              <a:latin typeface="微软雅黑" panose="020B0503020204020204" pitchFamily="34" charset="-122"/>
              <a:ea typeface="微软雅黑" panose="020B0503020204020204" pitchFamily="34" charset="-122"/>
              <a:cs typeface="+mn-ea"/>
              <a:sym typeface="+mn-lt"/>
            </a:endParaRPr>
          </a:p>
        </p:txBody>
      </p:sp>
      <p:sp>
        <p:nvSpPr>
          <p:cNvPr id="124" name="Rectangle 4"/>
          <p:cNvSpPr txBox="1">
            <a:spLocks noChangeArrowheads="1"/>
          </p:cNvSpPr>
          <p:nvPr/>
        </p:nvSpPr>
        <p:spPr bwMode="auto">
          <a:xfrm>
            <a:off x="1502998" y="3759561"/>
            <a:ext cx="2033884"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just">
              <a:lnSpc>
                <a:spcPct val="125000"/>
              </a:lnSpc>
            </a:pPr>
            <a:r>
              <a:rPr lang="en-US" altLang="zh-CN" sz="900" b="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The best preparation for tomorrow is doing your best today.</a:t>
            </a:r>
            <a:endParaRPr lang="zh-CN" altLang="en-US" sz="900" b="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5" name="组合 164"/>
          <p:cNvGrpSpPr/>
          <p:nvPr/>
        </p:nvGrpSpPr>
        <p:grpSpPr>
          <a:xfrm>
            <a:off x="5618025" y="2993813"/>
            <a:ext cx="143991" cy="144016"/>
            <a:chOff x="4971660" y="1569718"/>
            <a:chExt cx="144016" cy="144016"/>
          </a:xfrm>
          <a:solidFill>
            <a:schemeClr val="accent1"/>
          </a:solidFill>
        </p:grpSpPr>
        <p:sp>
          <p:nvSpPr>
            <p:cNvPr id="166" name="椭圆 165"/>
            <p:cNvSpPr/>
            <p:nvPr/>
          </p:nvSpPr>
          <p:spPr>
            <a:xfrm>
              <a:off x="4971660" y="156971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67" name="椭圆 166"/>
            <p:cNvSpPr/>
            <p:nvPr/>
          </p:nvSpPr>
          <p:spPr>
            <a:xfrm>
              <a:off x="5005748" y="1603806"/>
              <a:ext cx="75840" cy="758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16" name="组合 167"/>
          <p:cNvGrpSpPr/>
          <p:nvPr/>
        </p:nvGrpSpPr>
        <p:grpSpPr>
          <a:xfrm>
            <a:off x="5614194" y="3388647"/>
            <a:ext cx="143991" cy="144016"/>
            <a:chOff x="4971660" y="1569718"/>
            <a:chExt cx="144016" cy="144016"/>
          </a:xfrm>
          <a:solidFill>
            <a:schemeClr val="accent1"/>
          </a:solidFill>
        </p:grpSpPr>
        <p:sp>
          <p:nvSpPr>
            <p:cNvPr id="169" name="椭圆 168"/>
            <p:cNvSpPr/>
            <p:nvPr/>
          </p:nvSpPr>
          <p:spPr>
            <a:xfrm>
              <a:off x="4971660" y="156971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70" name="椭圆 169"/>
            <p:cNvSpPr/>
            <p:nvPr/>
          </p:nvSpPr>
          <p:spPr>
            <a:xfrm>
              <a:off x="5005748" y="1603806"/>
              <a:ext cx="75840" cy="758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17" name="组合 171"/>
          <p:cNvGrpSpPr/>
          <p:nvPr/>
        </p:nvGrpSpPr>
        <p:grpSpPr>
          <a:xfrm>
            <a:off x="5614194" y="3783506"/>
            <a:ext cx="143991" cy="144016"/>
            <a:chOff x="4971660" y="1569718"/>
            <a:chExt cx="144016" cy="144016"/>
          </a:xfrm>
          <a:solidFill>
            <a:schemeClr val="accent1"/>
          </a:solidFill>
        </p:grpSpPr>
        <p:sp>
          <p:nvSpPr>
            <p:cNvPr id="173" name="椭圆 172"/>
            <p:cNvSpPr/>
            <p:nvPr/>
          </p:nvSpPr>
          <p:spPr>
            <a:xfrm>
              <a:off x="4971660" y="156971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74" name="椭圆 173"/>
            <p:cNvSpPr/>
            <p:nvPr/>
          </p:nvSpPr>
          <p:spPr>
            <a:xfrm>
              <a:off x="5005748" y="1603806"/>
              <a:ext cx="75840" cy="758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187" name="TextBox 186"/>
          <p:cNvSpPr txBox="1"/>
          <p:nvPr/>
        </p:nvSpPr>
        <p:spPr>
          <a:xfrm>
            <a:off x="6072198" y="2786858"/>
            <a:ext cx="2786082" cy="2131343"/>
          </a:xfrm>
          <a:prstGeom prst="rect">
            <a:avLst/>
          </a:prstGeom>
          <a:noFill/>
        </p:spPr>
        <p:txBody>
          <a:bodyPr wrap="square" lIns="68571" tIns="34285" rIns="68571" bIns="34285" rtlCol="0">
            <a:spAutoFit/>
          </a:bodyPr>
          <a:lstStyle/>
          <a:p>
            <a:pPr algn="l">
              <a:lnSpc>
                <a:spcPct val="200000"/>
              </a:lnSpc>
            </a:pPr>
            <a:r>
              <a:rPr lang="zh-CN" altLang="en-US" sz="1300" dirty="0">
                <a:solidFill>
                  <a:schemeClr val="accent3">
                    <a:lumMod val="50000"/>
                  </a:schemeClr>
                </a:solidFill>
                <a:latin typeface="微软雅黑" panose="020B0503020204020204" pitchFamily="34" charset="-122"/>
                <a:ea typeface="微软雅黑" panose="020B0503020204020204" pitchFamily="34" charset="-122"/>
                <a:cs typeface="+mn-ea"/>
                <a:sym typeface="+mn-lt"/>
              </a:rPr>
              <a:t>出口企业出口</a:t>
            </a:r>
            <a:r>
              <a:rPr lang="zh-CN" altLang="en-US" sz="1300" dirty="0" smtClean="0">
                <a:solidFill>
                  <a:schemeClr val="accent3">
                    <a:lumMod val="50000"/>
                  </a:schemeClr>
                </a:solidFill>
                <a:latin typeface="微软雅黑" panose="020B0503020204020204" pitchFamily="34" charset="-122"/>
                <a:ea typeface="微软雅黑" panose="020B0503020204020204" pitchFamily="34" charset="-122"/>
                <a:cs typeface="+mn-ea"/>
                <a:sym typeface="+mn-lt"/>
              </a:rPr>
              <a:t>退税案例介绍</a:t>
            </a:r>
            <a:endParaRPr lang="en-US" altLang="zh-CN" sz="1300" b="0"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a:p>
            <a:pPr>
              <a:lnSpc>
                <a:spcPct val="200000"/>
              </a:lnSpc>
            </a:pPr>
            <a:r>
              <a:rPr lang="zh-CN" altLang="en-US" sz="1300" dirty="0" smtClean="0">
                <a:latin typeface="微软雅黑" panose="020B0503020204020204" pitchFamily="34" charset="-122"/>
                <a:ea typeface="微软雅黑" panose="020B0503020204020204" pitchFamily="34" charset="-122"/>
              </a:rPr>
              <a:t>跨境电商企业所得税核定征收</a:t>
            </a:r>
            <a:endParaRPr lang="en-US" altLang="zh-CN" sz="1300" dirty="0" smtClean="0">
              <a:latin typeface="微软雅黑" panose="020B0503020204020204" pitchFamily="34" charset="-122"/>
              <a:ea typeface="微软雅黑" panose="020B0503020204020204" pitchFamily="34" charset="-122"/>
            </a:endParaRPr>
          </a:p>
          <a:p>
            <a:pPr>
              <a:lnSpc>
                <a:spcPct val="200000"/>
              </a:lnSpc>
            </a:pPr>
            <a:r>
              <a:rPr lang="zh-CN" altLang="en-US" sz="1300" b="0" dirty="0" smtClean="0">
                <a:solidFill>
                  <a:schemeClr val="accent3">
                    <a:lumMod val="50000"/>
                  </a:schemeClr>
                </a:solidFill>
                <a:latin typeface="微软雅黑" panose="020B0503020204020204" pitchFamily="34" charset="-122"/>
                <a:ea typeface="微软雅黑" panose="020B0503020204020204" pitchFamily="34" charset="-122"/>
                <a:cs typeface="+mn-ea"/>
                <a:sym typeface="+mn-lt"/>
              </a:rPr>
              <a:t>出口企业所得税报表</a:t>
            </a:r>
            <a:r>
              <a:rPr lang="zh-CN" altLang="en-US" sz="1300" dirty="0" smtClean="0">
                <a:solidFill>
                  <a:schemeClr val="accent3">
                    <a:lumMod val="50000"/>
                  </a:schemeClr>
                </a:solidFill>
                <a:latin typeface="微软雅黑" panose="020B0503020204020204" pitchFamily="34" charset="-122"/>
                <a:ea typeface="微软雅黑" panose="020B0503020204020204" pitchFamily="34" charset="-122"/>
                <a:cs typeface="+mn-ea"/>
                <a:sym typeface="+mn-lt"/>
              </a:rPr>
              <a:t>填列</a:t>
            </a:r>
            <a:endParaRPr lang="en-US" altLang="zh-CN" sz="1300" b="0"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a:p>
            <a:pPr>
              <a:lnSpc>
                <a:spcPct val="200000"/>
              </a:lnSpc>
            </a:pPr>
            <a:endParaRPr lang="en-US" altLang="zh-CN" sz="1300" b="0"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a:p>
            <a:pPr>
              <a:lnSpc>
                <a:spcPct val="200000"/>
              </a:lnSpc>
            </a:pPr>
            <a:endParaRPr lang="en-US" altLang="zh-CN" sz="1300" b="0"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2" name="TextBox 71"/>
          <p:cNvSpPr txBox="1"/>
          <p:nvPr/>
        </p:nvSpPr>
        <p:spPr>
          <a:xfrm>
            <a:off x="2318865" y="1443852"/>
            <a:ext cx="488939" cy="1200700"/>
          </a:xfrm>
          <a:prstGeom prst="rect">
            <a:avLst/>
          </a:prstGeom>
          <a:noFill/>
        </p:spPr>
        <p:txBody>
          <a:bodyPr wrap="square" rtlCol="0">
            <a:spAutoFit/>
          </a:bodyPr>
          <a:lstStyle/>
          <a:p>
            <a:pPr algn="ctr"/>
            <a:r>
              <a:rPr lang="en-US" altLang="zh-CN" sz="7200" b="1" dirty="0">
                <a:ln w="18415" cmpd="sng">
                  <a:solidFill>
                    <a:srgbClr val="FFFFFF"/>
                  </a:solidFill>
                  <a:prstDash val="solid"/>
                </a:ln>
                <a:solidFill>
                  <a:schemeClr val="accent1"/>
                </a:solidFill>
                <a:effectLst>
                  <a:outerShdw blurRad="63500" dir="3600000" algn="tl" rotWithShape="0">
                    <a:srgbClr val="000000">
                      <a:alpha val="70000"/>
                    </a:srgbClr>
                  </a:outerShdw>
                </a:effectLst>
                <a:latin typeface="微软雅黑" panose="020B0503020204020204" pitchFamily="34" charset="-122"/>
                <a:ea typeface="微软雅黑" panose="020B0503020204020204" pitchFamily="34" charset="-122"/>
                <a:cs typeface="+mn-ea"/>
                <a:sym typeface="+mn-lt"/>
              </a:rPr>
              <a:t>3</a:t>
            </a:r>
            <a:endParaRPr lang="zh-CN" altLang="en-US" sz="7200" b="1" dirty="0">
              <a:ln w="18415" cmpd="sng">
                <a:solidFill>
                  <a:srgbClr val="FFFFFF"/>
                </a:solidFill>
                <a:prstDash val="solid"/>
              </a:ln>
              <a:solidFill>
                <a:schemeClr val="accent1"/>
              </a:solidFill>
              <a:effectLst>
                <a:outerShdw blurRad="63500" dir="3600000" algn="tl" rotWithShape="0">
                  <a:srgbClr val="000000">
                    <a:alpha val="70000"/>
                  </a:srgbClr>
                </a:outerShdw>
              </a:effectLst>
              <a:latin typeface="微软雅黑" panose="020B0503020204020204" pitchFamily="34" charset="-122"/>
              <a:ea typeface="微软雅黑" panose="020B0503020204020204" pitchFamily="34" charset="-122"/>
              <a:cs typeface="+mn-ea"/>
              <a:sym typeface="+mn-lt"/>
            </a:endParaRPr>
          </a:p>
        </p:txBody>
      </p:sp>
      <p:sp>
        <p:nvSpPr>
          <p:cNvPr id="18" name="页脚占位符 17"/>
          <p:cNvSpPr>
            <a:spLocks noGrp="1"/>
          </p:cNvSpPr>
          <p:nvPr>
            <p:ph type="ftr" sz="quarter" idx="11"/>
          </p:nvPr>
        </p:nvSpPr>
        <p:spPr/>
        <p:txBody>
          <a:bodyPr/>
          <a:p>
            <a:r>
              <a:rPr lang="zh-CN" altLang="en-US"/>
              <a:t>财税-www.caishui.org</a:t>
            </a:r>
            <a:endParaRPr lang="zh-CN" altLang="en-US"/>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7"/>
                                        </p:tgtEl>
                                        <p:attrNameLst>
                                          <p:attrName>style.visibility</p:attrName>
                                        </p:attrNameLst>
                                      </p:cBhvr>
                                      <p:to>
                                        <p:strVal val="visible"/>
                                      </p:to>
                                    </p:set>
                                    <p:anim calcmode="lin" valueType="num">
                                      <p:cBhvr>
                                        <p:cTn id="7" dur="500" fill="hold"/>
                                        <p:tgtEl>
                                          <p:spTgt spid="117"/>
                                        </p:tgtEl>
                                        <p:attrNameLst>
                                          <p:attrName>ppt_w</p:attrName>
                                        </p:attrNameLst>
                                      </p:cBhvr>
                                      <p:tavLst>
                                        <p:tav tm="0">
                                          <p:val>
                                            <p:fltVal val="0"/>
                                          </p:val>
                                        </p:tav>
                                        <p:tav tm="100000">
                                          <p:val>
                                            <p:strVal val="#ppt_w"/>
                                          </p:val>
                                        </p:tav>
                                      </p:tavLst>
                                    </p:anim>
                                    <p:anim calcmode="lin" valueType="num">
                                      <p:cBhvr>
                                        <p:cTn id="8" dur="500" fill="hold"/>
                                        <p:tgtEl>
                                          <p:spTgt spid="117"/>
                                        </p:tgtEl>
                                        <p:attrNameLst>
                                          <p:attrName>ppt_h</p:attrName>
                                        </p:attrNameLst>
                                      </p:cBhvr>
                                      <p:tavLst>
                                        <p:tav tm="0">
                                          <p:val>
                                            <p:fltVal val="0"/>
                                          </p:val>
                                        </p:tav>
                                        <p:tav tm="100000">
                                          <p:val>
                                            <p:strVal val="#ppt_h"/>
                                          </p:val>
                                        </p:tav>
                                      </p:tavLst>
                                    </p:anim>
                                    <p:animEffect transition="in" filter="fade">
                                      <p:cBhvr>
                                        <p:cTn id="9" dur="500"/>
                                        <p:tgtEl>
                                          <p:spTgt spid="117"/>
                                        </p:tgtEl>
                                      </p:cBhvr>
                                    </p:animEffect>
                                  </p:childTnLst>
                                </p:cTn>
                              </p:par>
                              <p:par>
                                <p:cTn id="10" presetID="42" presetClass="entr" presetSubtype="0" fill="hold" nodeType="withEffect">
                                  <p:stCondLst>
                                    <p:cond delay="0"/>
                                  </p:stCondLst>
                                  <p:childTnLst>
                                    <p:set>
                                      <p:cBhvr>
                                        <p:cTn id="11" dur="1" fill="hold">
                                          <p:stCondLst>
                                            <p:cond delay="0"/>
                                          </p:stCondLst>
                                        </p:cTn>
                                        <p:tgtEl>
                                          <p:spTgt spid="118"/>
                                        </p:tgtEl>
                                        <p:attrNameLst>
                                          <p:attrName>style.visibility</p:attrName>
                                        </p:attrNameLst>
                                      </p:cBhvr>
                                      <p:to>
                                        <p:strVal val="visible"/>
                                      </p:to>
                                    </p:set>
                                    <p:animEffect transition="in" filter="fade">
                                      <p:cBhvr>
                                        <p:cTn id="12" dur="500"/>
                                        <p:tgtEl>
                                          <p:spTgt spid="118"/>
                                        </p:tgtEl>
                                      </p:cBhvr>
                                    </p:animEffect>
                                    <p:anim calcmode="lin" valueType="num">
                                      <p:cBhvr>
                                        <p:cTn id="13" dur="500" fill="hold"/>
                                        <p:tgtEl>
                                          <p:spTgt spid="118"/>
                                        </p:tgtEl>
                                        <p:attrNameLst>
                                          <p:attrName>ppt_x</p:attrName>
                                        </p:attrNameLst>
                                      </p:cBhvr>
                                      <p:tavLst>
                                        <p:tav tm="0">
                                          <p:val>
                                            <p:strVal val="#ppt_x"/>
                                          </p:val>
                                        </p:tav>
                                        <p:tav tm="100000">
                                          <p:val>
                                            <p:strVal val="#ppt_x"/>
                                          </p:val>
                                        </p:tav>
                                      </p:tavLst>
                                    </p:anim>
                                    <p:anim calcmode="lin" valueType="num">
                                      <p:cBhvr>
                                        <p:cTn id="14" dur="500" fill="hold"/>
                                        <p:tgtEl>
                                          <p:spTgt spid="118"/>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31" presetClass="entr" presetSubtype="0" fill="hold" grpId="0" nodeType="afterEffect">
                                  <p:stCondLst>
                                    <p:cond delay="0"/>
                                  </p:stCondLst>
                                  <p:childTnLst>
                                    <p:set>
                                      <p:cBhvr>
                                        <p:cTn id="17" dur="1" fill="hold">
                                          <p:stCondLst>
                                            <p:cond delay="0"/>
                                          </p:stCondLst>
                                        </p:cTn>
                                        <p:tgtEl>
                                          <p:spTgt spid="72"/>
                                        </p:tgtEl>
                                        <p:attrNameLst>
                                          <p:attrName>style.visibility</p:attrName>
                                        </p:attrNameLst>
                                      </p:cBhvr>
                                      <p:to>
                                        <p:strVal val="visible"/>
                                      </p:to>
                                    </p:set>
                                    <p:anim calcmode="lin" valueType="num">
                                      <p:cBhvr>
                                        <p:cTn id="18" dur="500" fill="hold"/>
                                        <p:tgtEl>
                                          <p:spTgt spid="72"/>
                                        </p:tgtEl>
                                        <p:attrNameLst>
                                          <p:attrName>ppt_w</p:attrName>
                                        </p:attrNameLst>
                                      </p:cBhvr>
                                      <p:tavLst>
                                        <p:tav tm="0">
                                          <p:val>
                                            <p:fltVal val="0"/>
                                          </p:val>
                                        </p:tav>
                                        <p:tav tm="100000">
                                          <p:val>
                                            <p:strVal val="#ppt_w"/>
                                          </p:val>
                                        </p:tav>
                                      </p:tavLst>
                                    </p:anim>
                                    <p:anim calcmode="lin" valueType="num">
                                      <p:cBhvr>
                                        <p:cTn id="19" dur="500" fill="hold"/>
                                        <p:tgtEl>
                                          <p:spTgt spid="72"/>
                                        </p:tgtEl>
                                        <p:attrNameLst>
                                          <p:attrName>ppt_h</p:attrName>
                                        </p:attrNameLst>
                                      </p:cBhvr>
                                      <p:tavLst>
                                        <p:tav tm="0">
                                          <p:val>
                                            <p:fltVal val="0"/>
                                          </p:val>
                                        </p:tav>
                                        <p:tav tm="100000">
                                          <p:val>
                                            <p:strVal val="#ppt_h"/>
                                          </p:val>
                                        </p:tav>
                                      </p:tavLst>
                                    </p:anim>
                                    <p:anim calcmode="lin" valueType="num">
                                      <p:cBhvr>
                                        <p:cTn id="20" dur="500" fill="hold"/>
                                        <p:tgtEl>
                                          <p:spTgt spid="72"/>
                                        </p:tgtEl>
                                        <p:attrNameLst>
                                          <p:attrName>style.rotation</p:attrName>
                                        </p:attrNameLst>
                                      </p:cBhvr>
                                      <p:tavLst>
                                        <p:tav tm="0">
                                          <p:val>
                                            <p:fltVal val="90"/>
                                          </p:val>
                                        </p:tav>
                                        <p:tav tm="100000">
                                          <p:val>
                                            <p:fltVal val="0"/>
                                          </p:val>
                                        </p:tav>
                                      </p:tavLst>
                                    </p:anim>
                                    <p:animEffect transition="in" filter="fade">
                                      <p:cBhvr>
                                        <p:cTn id="21" dur="500"/>
                                        <p:tgtEl>
                                          <p:spTgt spid="72"/>
                                        </p:tgtEl>
                                      </p:cBhvr>
                                    </p:animEffect>
                                  </p:childTnLst>
                                </p:cTn>
                              </p:par>
                              <p:par>
                                <p:cTn id="22" presetID="22" presetClass="entr" presetSubtype="8" fill="hold" grpId="0" nodeType="withEffect">
                                  <p:stCondLst>
                                    <p:cond delay="400"/>
                                  </p:stCondLst>
                                  <p:childTnLst>
                                    <p:set>
                                      <p:cBhvr>
                                        <p:cTn id="23" dur="1" fill="hold">
                                          <p:stCondLst>
                                            <p:cond delay="0"/>
                                          </p:stCondLst>
                                        </p:cTn>
                                        <p:tgtEl>
                                          <p:spTgt spid="123"/>
                                        </p:tgtEl>
                                        <p:attrNameLst>
                                          <p:attrName>style.visibility</p:attrName>
                                        </p:attrNameLst>
                                      </p:cBhvr>
                                      <p:to>
                                        <p:strVal val="visible"/>
                                      </p:to>
                                    </p:set>
                                    <p:animEffect transition="in" filter="wipe(left)">
                                      <p:cBhvr>
                                        <p:cTn id="24" dur="700"/>
                                        <p:tgtEl>
                                          <p:spTgt spid="123"/>
                                        </p:tgtEl>
                                      </p:cBhvr>
                                    </p:animEffect>
                                  </p:childTnLst>
                                </p:cTn>
                              </p:par>
                              <p:par>
                                <p:cTn id="25" presetID="22" presetClass="entr" presetSubtype="8" fill="hold" grpId="0" nodeType="withEffect">
                                  <p:stCondLst>
                                    <p:cond delay="400"/>
                                  </p:stCondLst>
                                  <p:childTnLst>
                                    <p:set>
                                      <p:cBhvr>
                                        <p:cTn id="26" dur="1" fill="hold">
                                          <p:stCondLst>
                                            <p:cond delay="0"/>
                                          </p:stCondLst>
                                        </p:cTn>
                                        <p:tgtEl>
                                          <p:spTgt spid="124"/>
                                        </p:tgtEl>
                                        <p:attrNameLst>
                                          <p:attrName>style.visibility</p:attrName>
                                        </p:attrNameLst>
                                      </p:cBhvr>
                                      <p:to>
                                        <p:strVal val="visible"/>
                                      </p:to>
                                    </p:set>
                                    <p:animEffect transition="in" filter="wipe(left)">
                                      <p:cBhvr>
                                        <p:cTn id="27" dur="700"/>
                                        <p:tgtEl>
                                          <p:spTgt spid="124"/>
                                        </p:tgtEl>
                                      </p:cBhvr>
                                    </p:animEffect>
                                  </p:childTnLst>
                                </p:cTn>
                              </p:par>
                            </p:childTnLst>
                          </p:cTn>
                        </p:par>
                        <p:par>
                          <p:cTn id="28" fill="hold">
                            <p:stCondLst>
                              <p:cond delay="1000"/>
                            </p:stCondLst>
                            <p:childTnLst>
                              <p:par>
                                <p:cTn id="29" presetID="23" presetClass="entr" presetSubtype="528"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 calcmode="lin" valueType="num">
                                      <p:cBhvr>
                                        <p:cTn id="33" dur="500" fill="hold"/>
                                        <p:tgtEl>
                                          <p:spTgt spid="2"/>
                                        </p:tgtEl>
                                        <p:attrNameLst>
                                          <p:attrName>ppt_x</p:attrName>
                                        </p:attrNameLst>
                                      </p:cBhvr>
                                      <p:tavLst>
                                        <p:tav tm="0">
                                          <p:val>
                                            <p:fltVal val="0.5"/>
                                          </p:val>
                                        </p:tav>
                                        <p:tav tm="100000">
                                          <p:val>
                                            <p:strVal val="#ppt_x"/>
                                          </p:val>
                                        </p:tav>
                                      </p:tavLst>
                                    </p:anim>
                                    <p:anim calcmode="lin" valueType="num">
                                      <p:cBhvr>
                                        <p:cTn id="34" dur="500" fill="hold"/>
                                        <p:tgtEl>
                                          <p:spTgt spid="2"/>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30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 calcmode="lin" valueType="num">
                                      <p:cBhvr>
                                        <p:cTn id="39" dur="500" fill="hold"/>
                                        <p:tgtEl>
                                          <p:spTgt spid="3"/>
                                        </p:tgtEl>
                                        <p:attrNameLst>
                                          <p:attrName>ppt_x</p:attrName>
                                        </p:attrNameLst>
                                      </p:cBhvr>
                                      <p:tavLst>
                                        <p:tav tm="0">
                                          <p:val>
                                            <p:fltVal val="0.5"/>
                                          </p:val>
                                        </p:tav>
                                        <p:tav tm="100000">
                                          <p:val>
                                            <p:strVal val="#ppt_x"/>
                                          </p:val>
                                        </p:tav>
                                      </p:tavLst>
                                    </p:anim>
                                    <p:anim calcmode="lin" valueType="num">
                                      <p:cBhvr>
                                        <p:cTn id="40" dur="500" fill="hold"/>
                                        <p:tgtEl>
                                          <p:spTgt spid="3"/>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70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 calcmode="lin" valueType="num">
                                      <p:cBhvr>
                                        <p:cTn id="45" dur="500" fill="hold"/>
                                        <p:tgtEl>
                                          <p:spTgt spid="4"/>
                                        </p:tgtEl>
                                        <p:attrNameLst>
                                          <p:attrName>ppt_x</p:attrName>
                                        </p:attrNameLst>
                                      </p:cBhvr>
                                      <p:tavLst>
                                        <p:tav tm="0">
                                          <p:val>
                                            <p:fltVal val="0.5"/>
                                          </p:val>
                                        </p:tav>
                                        <p:tav tm="100000">
                                          <p:val>
                                            <p:strVal val="#ppt_x"/>
                                          </p:val>
                                        </p:tav>
                                      </p:tavLst>
                                    </p:anim>
                                    <p:anim calcmode="lin" valueType="num">
                                      <p:cBhvr>
                                        <p:cTn id="46" dur="500" fill="hold"/>
                                        <p:tgtEl>
                                          <p:spTgt spid="4"/>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5"/>
                                        </p:tgtEl>
                                        <p:attrNameLst>
                                          <p:attrName>style.visibility</p:attrName>
                                        </p:attrNameLst>
                                      </p:cBhvr>
                                      <p:to>
                                        <p:strVal val="visible"/>
                                      </p:to>
                                    </p:set>
                                    <p:anim calcmode="lin" valueType="num">
                                      <p:cBhvr>
                                        <p:cTn id="49" dur="500" fill="hold"/>
                                        <p:tgtEl>
                                          <p:spTgt spid="5"/>
                                        </p:tgtEl>
                                        <p:attrNameLst>
                                          <p:attrName>ppt_w</p:attrName>
                                        </p:attrNameLst>
                                      </p:cBhvr>
                                      <p:tavLst>
                                        <p:tav tm="0">
                                          <p:val>
                                            <p:fltVal val="0"/>
                                          </p:val>
                                        </p:tav>
                                        <p:tav tm="100000">
                                          <p:val>
                                            <p:strVal val="#ppt_w"/>
                                          </p:val>
                                        </p:tav>
                                      </p:tavLst>
                                    </p:anim>
                                    <p:anim calcmode="lin" valueType="num">
                                      <p:cBhvr>
                                        <p:cTn id="50" dur="500" fill="hold"/>
                                        <p:tgtEl>
                                          <p:spTgt spid="5"/>
                                        </p:tgtEl>
                                        <p:attrNameLst>
                                          <p:attrName>ppt_h</p:attrName>
                                        </p:attrNameLst>
                                      </p:cBhvr>
                                      <p:tavLst>
                                        <p:tav tm="0">
                                          <p:val>
                                            <p:fltVal val="0"/>
                                          </p:val>
                                        </p:tav>
                                        <p:tav tm="100000">
                                          <p:val>
                                            <p:strVal val="#ppt_h"/>
                                          </p:val>
                                        </p:tav>
                                      </p:tavLst>
                                    </p:anim>
                                    <p:anim calcmode="lin" valueType="num">
                                      <p:cBhvr>
                                        <p:cTn id="51" dur="500" fill="hold"/>
                                        <p:tgtEl>
                                          <p:spTgt spid="5"/>
                                        </p:tgtEl>
                                        <p:attrNameLst>
                                          <p:attrName>ppt_x</p:attrName>
                                        </p:attrNameLst>
                                      </p:cBhvr>
                                      <p:tavLst>
                                        <p:tav tm="0">
                                          <p:val>
                                            <p:fltVal val="0.5"/>
                                          </p:val>
                                        </p:tav>
                                        <p:tav tm="100000">
                                          <p:val>
                                            <p:strVal val="#ppt_x"/>
                                          </p:val>
                                        </p:tav>
                                      </p:tavLst>
                                    </p:anim>
                                    <p:anim calcmode="lin" valueType="num">
                                      <p:cBhvr>
                                        <p:cTn id="52" dur="500" fill="hold"/>
                                        <p:tgtEl>
                                          <p:spTgt spid="5"/>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100"/>
                                  </p:stCondLst>
                                  <p:childTnLst>
                                    <p:set>
                                      <p:cBhvr>
                                        <p:cTn id="54" dur="1" fill="hold">
                                          <p:stCondLst>
                                            <p:cond delay="0"/>
                                          </p:stCondLst>
                                        </p:cTn>
                                        <p:tgtEl>
                                          <p:spTgt spid="6"/>
                                        </p:tgtEl>
                                        <p:attrNameLst>
                                          <p:attrName>style.visibility</p:attrName>
                                        </p:attrNameLst>
                                      </p:cBhvr>
                                      <p:to>
                                        <p:strVal val="visible"/>
                                      </p:to>
                                    </p:set>
                                    <p:anim calcmode="lin" valueType="num">
                                      <p:cBhvr>
                                        <p:cTn id="55" dur="500" fill="hold"/>
                                        <p:tgtEl>
                                          <p:spTgt spid="6"/>
                                        </p:tgtEl>
                                        <p:attrNameLst>
                                          <p:attrName>ppt_w</p:attrName>
                                        </p:attrNameLst>
                                      </p:cBhvr>
                                      <p:tavLst>
                                        <p:tav tm="0">
                                          <p:val>
                                            <p:fltVal val="0"/>
                                          </p:val>
                                        </p:tav>
                                        <p:tav tm="100000">
                                          <p:val>
                                            <p:strVal val="#ppt_w"/>
                                          </p:val>
                                        </p:tav>
                                      </p:tavLst>
                                    </p:anim>
                                    <p:anim calcmode="lin" valueType="num">
                                      <p:cBhvr>
                                        <p:cTn id="56" dur="500" fill="hold"/>
                                        <p:tgtEl>
                                          <p:spTgt spid="6"/>
                                        </p:tgtEl>
                                        <p:attrNameLst>
                                          <p:attrName>ppt_h</p:attrName>
                                        </p:attrNameLst>
                                      </p:cBhvr>
                                      <p:tavLst>
                                        <p:tav tm="0">
                                          <p:val>
                                            <p:fltVal val="0"/>
                                          </p:val>
                                        </p:tav>
                                        <p:tav tm="100000">
                                          <p:val>
                                            <p:strVal val="#ppt_h"/>
                                          </p:val>
                                        </p:tav>
                                      </p:tavLst>
                                    </p:anim>
                                    <p:anim calcmode="lin" valueType="num">
                                      <p:cBhvr>
                                        <p:cTn id="57" dur="500" fill="hold"/>
                                        <p:tgtEl>
                                          <p:spTgt spid="6"/>
                                        </p:tgtEl>
                                        <p:attrNameLst>
                                          <p:attrName>ppt_x</p:attrName>
                                        </p:attrNameLst>
                                      </p:cBhvr>
                                      <p:tavLst>
                                        <p:tav tm="0">
                                          <p:val>
                                            <p:fltVal val="0.5"/>
                                          </p:val>
                                        </p:tav>
                                        <p:tav tm="100000">
                                          <p:val>
                                            <p:strVal val="#ppt_x"/>
                                          </p:val>
                                        </p:tav>
                                      </p:tavLst>
                                    </p:anim>
                                    <p:anim calcmode="lin" valueType="num">
                                      <p:cBhvr>
                                        <p:cTn id="58" dur="500" fill="hold"/>
                                        <p:tgtEl>
                                          <p:spTgt spid="6"/>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ppt_w</p:attrName>
                                        </p:attrNameLst>
                                      </p:cBhvr>
                                      <p:tavLst>
                                        <p:tav tm="0">
                                          <p:val>
                                            <p:fltVal val="0"/>
                                          </p:val>
                                        </p:tav>
                                        <p:tav tm="100000">
                                          <p:val>
                                            <p:strVal val="#ppt_w"/>
                                          </p:val>
                                        </p:tav>
                                      </p:tavLst>
                                    </p:anim>
                                    <p:anim calcmode="lin" valueType="num">
                                      <p:cBhvr>
                                        <p:cTn id="62" dur="500" fill="hold"/>
                                        <p:tgtEl>
                                          <p:spTgt spid="7"/>
                                        </p:tgtEl>
                                        <p:attrNameLst>
                                          <p:attrName>ppt_h</p:attrName>
                                        </p:attrNameLst>
                                      </p:cBhvr>
                                      <p:tavLst>
                                        <p:tav tm="0">
                                          <p:val>
                                            <p:fltVal val="0"/>
                                          </p:val>
                                        </p:tav>
                                        <p:tav tm="100000">
                                          <p:val>
                                            <p:strVal val="#ppt_h"/>
                                          </p:val>
                                        </p:tav>
                                      </p:tavLst>
                                    </p:anim>
                                    <p:anim calcmode="lin" valueType="num">
                                      <p:cBhvr>
                                        <p:cTn id="63" dur="500" fill="hold"/>
                                        <p:tgtEl>
                                          <p:spTgt spid="7"/>
                                        </p:tgtEl>
                                        <p:attrNameLst>
                                          <p:attrName>ppt_x</p:attrName>
                                        </p:attrNameLst>
                                      </p:cBhvr>
                                      <p:tavLst>
                                        <p:tav tm="0">
                                          <p:val>
                                            <p:fltVal val="0.5"/>
                                          </p:val>
                                        </p:tav>
                                        <p:tav tm="100000">
                                          <p:val>
                                            <p:strVal val="#ppt_x"/>
                                          </p:val>
                                        </p:tav>
                                      </p:tavLst>
                                    </p:anim>
                                    <p:anim calcmode="lin" valueType="num">
                                      <p:cBhvr>
                                        <p:cTn id="64" dur="500" fill="hold"/>
                                        <p:tgtEl>
                                          <p:spTgt spid="7"/>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 calcmode="lin" valueType="num">
                                      <p:cBhvr>
                                        <p:cTn id="69" dur="500" fill="hold"/>
                                        <p:tgtEl>
                                          <p:spTgt spid="8"/>
                                        </p:tgtEl>
                                        <p:attrNameLst>
                                          <p:attrName>ppt_x</p:attrName>
                                        </p:attrNameLst>
                                      </p:cBhvr>
                                      <p:tavLst>
                                        <p:tav tm="0">
                                          <p:val>
                                            <p:fltVal val="0.5"/>
                                          </p:val>
                                        </p:tav>
                                        <p:tav tm="100000">
                                          <p:val>
                                            <p:strVal val="#ppt_x"/>
                                          </p:val>
                                        </p:tav>
                                      </p:tavLst>
                                    </p:anim>
                                    <p:anim calcmode="lin" valueType="num">
                                      <p:cBhvr>
                                        <p:cTn id="70" dur="500" fill="hold"/>
                                        <p:tgtEl>
                                          <p:spTgt spid="8"/>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300"/>
                                  </p:stCondLst>
                                  <p:childTnLst>
                                    <p:set>
                                      <p:cBhvr>
                                        <p:cTn id="72" dur="1" fill="hold">
                                          <p:stCondLst>
                                            <p:cond delay="0"/>
                                          </p:stCondLst>
                                        </p:cTn>
                                        <p:tgtEl>
                                          <p:spTgt spid="9"/>
                                        </p:tgtEl>
                                        <p:attrNameLst>
                                          <p:attrName>style.visibility</p:attrName>
                                        </p:attrNameLst>
                                      </p:cBhvr>
                                      <p:to>
                                        <p:strVal val="visible"/>
                                      </p:to>
                                    </p:set>
                                    <p:anim calcmode="lin" valueType="num">
                                      <p:cBhvr>
                                        <p:cTn id="73" dur="500" fill="hold"/>
                                        <p:tgtEl>
                                          <p:spTgt spid="9"/>
                                        </p:tgtEl>
                                        <p:attrNameLst>
                                          <p:attrName>ppt_w</p:attrName>
                                        </p:attrNameLst>
                                      </p:cBhvr>
                                      <p:tavLst>
                                        <p:tav tm="0">
                                          <p:val>
                                            <p:fltVal val="0"/>
                                          </p:val>
                                        </p:tav>
                                        <p:tav tm="100000">
                                          <p:val>
                                            <p:strVal val="#ppt_w"/>
                                          </p:val>
                                        </p:tav>
                                      </p:tavLst>
                                    </p:anim>
                                    <p:anim calcmode="lin" valueType="num">
                                      <p:cBhvr>
                                        <p:cTn id="74" dur="500" fill="hold"/>
                                        <p:tgtEl>
                                          <p:spTgt spid="9"/>
                                        </p:tgtEl>
                                        <p:attrNameLst>
                                          <p:attrName>ppt_h</p:attrName>
                                        </p:attrNameLst>
                                      </p:cBhvr>
                                      <p:tavLst>
                                        <p:tav tm="0">
                                          <p:val>
                                            <p:fltVal val="0"/>
                                          </p:val>
                                        </p:tav>
                                        <p:tav tm="100000">
                                          <p:val>
                                            <p:strVal val="#ppt_h"/>
                                          </p:val>
                                        </p:tav>
                                      </p:tavLst>
                                    </p:anim>
                                    <p:anim calcmode="lin" valueType="num">
                                      <p:cBhvr>
                                        <p:cTn id="75" dur="500" fill="hold"/>
                                        <p:tgtEl>
                                          <p:spTgt spid="9"/>
                                        </p:tgtEl>
                                        <p:attrNameLst>
                                          <p:attrName>ppt_x</p:attrName>
                                        </p:attrNameLst>
                                      </p:cBhvr>
                                      <p:tavLst>
                                        <p:tav tm="0">
                                          <p:val>
                                            <p:fltVal val="0.5"/>
                                          </p:val>
                                        </p:tav>
                                        <p:tav tm="100000">
                                          <p:val>
                                            <p:strVal val="#ppt_x"/>
                                          </p:val>
                                        </p:tav>
                                      </p:tavLst>
                                    </p:anim>
                                    <p:anim calcmode="lin" valueType="num">
                                      <p:cBhvr>
                                        <p:cTn id="76" dur="500" fill="hold"/>
                                        <p:tgtEl>
                                          <p:spTgt spid="9"/>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0"/>
                                        </p:tgtEl>
                                        <p:attrNameLst>
                                          <p:attrName>style.visibility</p:attrName>
                                        </p:attrNameLst>
                                      </p:cBhvr>
                                      <p:to>
                                        <p:strVal val="visible"/>
                                      </p:to>
                                    </p:set>
                                    <p:anim calcmode="lin" valueType="num">
                                      <p:cBhvr>
                                        <p:cTn id="79" dur="500" fill="hold"/>
                                        <p:tgtEl>
                                          <p:spTgt spid="10"/>
                                        </p:tgtEl>
                                        <p:attrNameLst>
                                          <p:attrName>ppt_w</p:attrName>
                                        </p:attrNameLst>
                                      </p:cBhvr>
                                      <p:tavLst>
                                        <p:tav tm="0">
                                          <p:val>
                                            <p:fltVal val="0"/>
                                          </p:val>
                                        </p:tav>
                                        <p:tav tm="100000">
                                          <p:val>
                                            <p:strVal val="#ppt_w"/>
                                          </p:val>
                                        </p:tav>
                                      </p:tavLst>
                                    </p:anim>
                                    <p:anim calcmode="lin" valueType="num">
                                      <p:cBhvr>
                                        <p:cTn id="80" dur="500" fill="hold"/>
                                        <p:tgtEl>
                                          <p:spTgt spid="10"/>
                                        </p:tgtEl>
                                        <p:attrNameLst>
                                          <p:attrName>ppt_h</p:attrName>
                                        </p:attrNameLst>
                                      </p:cBhvr>
                                      <p:tavLst>
                                        <p:tav tm="0">
                                          <p:val>
                                            <p:fltVal val="0"/>
                                          </p:val>
                                        </p:tav>
                                        <p:tav tm="100000">
                                          <p:val>
                                            <p:strVal val="#ppt_h"/>
                                          </p:val>
                                        </p:tav>
                                      </p:tavLst>
                                    </p:anim>
                                    <p:anim calcmode="lin" valueType="num">
                                      <p:cBhvr>
                                        <p:cTn id="81" dur="500" fill="hold"/>
                                        <p:tgtEl>
                                          <p:spTgt spid="10"/>
                                        </p:tgtEl>
                                        <p:attrNameLst>
                                          <p:attrName>ppt_x</p:attrName>
                                        </p:attrNameLst>
                                      </p:cBhvr>
                                      <p:tavLst>
                                        <p:tav tm="0">
                                          <p:val>
                                            <p:fltVal val="0.5"/>
                                          </p:val>
                                        </p:tav>
                                        <p:tav tm="100000">
                                          <p:val>
                                            <p:strVal val="#ppt_x"/>
                                          </p:val>
                                        </p:tav>
                                      </p:tavLst>
                                    </p:anim>
                                    <p:anim calcmode="lin" valueType="num">
                                      <p:cBhvr>
                                        <p:cTn id="82" dur="500" fill="hold"/>
                                        <p:tgtEl>
                                          <p:spTgt spid="10"/>
                                        </p:tgtEl>
                                        <p:attrNameLst>
                                          <p:attrName>ppt_y</p:attrName>
                                        </p:attrNameLst>
                                      </p:cBhvr>
                                      <p:tavLst>
                                        <p:tav tm="0">
                                          <p:val>
                                            <p:fltVal val="0.5"/>
                                          </p:val>
                                        </p:tav>
                                        <p:tav tm="100000">
                                          <p:val>
                                            <p:strVal val="#ppt_y"/>
                                          </p:val>
                                        </p:tav>
                                      </p:tavLst>
                                    </p:anim>
                                  </p:childTnLst>
                                </p:cTn>
                              </p:par>
                              <p:par>
                                <p:cTn id="83" presetID="23" presetClass="entr" presetSubtype="528" fill="hold" nodeType="withEffect">
                                  <p:stCondLst>
                                    <p:cond delay="600"/>
                                  </p:stCondLst>
                                  <p:childTnLst>
                                    <p:set>
                                      <p:cBhvr>
                                        <p:cTn id="84" dur="1" fill="hold">
                                          <p:stCondLst>
                                            <p:cond delay="0"/>
                                          </p:stCondLst>
                                        </p:cTn>
                                        <p:tgtEl>
                                          <p:spTgt spid="11"/>
                                        </p:tgtEl>
                                        <p:attrNameLst>
                                          <p:attrName>style.visibility</p:attrName>
                                        </p:attrNameLst>
                                      </p:cBhvr>
                                      <p:to>
                                        <p:strVal val="visible"/>
                                      </p:to>
                                    </p:set>
                                    <p:anim calcmode="lin" valueType="num">
                                      <p:cBhvr>
                                        <p:cTn id="85" dur="500" fill="hold"/>
                                        <p:tgtEl>
                                          <p:spTgt spid="11"/>
                                        </p:tgtEl>
                                        <p:attrNameLst>
                                          <p:attrName>ppt_w</p:attrName>
                                        </p:attrNameLst>
                                      </p:cBhvr>
                                      <p:tavLst>
                                        <p:tav tm="0">
                                          <p:val>
                                            <p:fltVal val="0"/>
                                          </p:val>
                                        </p:tav>
                                        <p:tav tm="100000">
                                          <p:val>
                                            <p:strVal val="#ppt_w"/>
                                          </p:val>
                                        </p:tav>
                                      </p:tavLst>
                                    </p:anim>
                                    <p:anim calcmode="lin" valueType="num">
                                      <p:cBhvr>
                                        <p:cTn id="86" dur="500" fill="hold"/>
                                        <p:tgtEl>
                                          <p:spTgt spid="11"/>
                                        </p:tgtEl>
                                        <p:attrNameLst>
                                          <p:attrName>ppt_h</p:attrName>
                                        </p:attrNameLst>
                                      </p:cBhvr>
                                      <p:tavLst>
                                        <p:tav tm="0">
                                          <p:val>
                                            <p:fltVal val="0"/>
                                          </p:val>
                                        </p:tav>
                                        <p:tav tm="100000">
                                          <p:val>
                                            <p:strVal val="#ppt_h"/>
                                          </p:val>
                                        </p:tav>
                                      </p:tavLst>
                                    </p:anim>
                                    <p:anim calcmode="lin" valueType="num">
                                      <p:cBhvr>
                                        <p:cTn id="87" dur="500" fill="hold"/>
                                        <p:tgtEl>
                                          <p:spTgt spid="11"/>
                                        </p:tgtEl>
                                        <p:attrNameLst>
                                          <p:attrName>ppt_x</p:attrName>
                                        </p:attrNameLst>
                                      </p:cBhvr>
                                      <p:tavLst>
                                        <p:tav tm="0">
                                          <p:val>
                                            <p:fltVal val="0.5"/>
                                          </p:val>
                                        </p:tav>
                                        <p:tav tm="100000">
                                          <p:val>
                                            <p:strVal val="#ppt_x"/>
                                          </p:val>
                                        </p:tav>
                                      </p:tavLst>
                                    </p:anim>
                                    <p:anim calcmode="lin" valueType="num">
                                      <p:cBhvr>
                                        <p:cTn id="88" dur="500" fill="hold"/>
                                        <p:tgtEl>
                                          <p:spTgt spid="11"/>
                                        </p:tgtEl>
                                        <p:attrNameLst>
                                          <p:attrName>ppt_y</p:attrName>
                                        </p:attrNameLst>
                                      </p:cBhvr>
                                      <p:tavLst>
                                        <p:tav tm="0">
                                          <p:val>
                                            <p:fltVal val="0.5"/>
                                          </p:val>
                                        </p:tav>
                                        <p:tav tm="100000">
                                          <p:val>
                                            <p:strVal val="#ppt_y"/>
                                          </p:val>
                                        </p:tav>
                                      </p:tavLst>
                                    </p:anim>
                                  </p:childTnLst>
                                </p:cTn>
                              </p:par>
                              <p:par>
                                <p:cTn id="89" presetID="23" presetClass="entr" presetSubtype="528" fill="hold" nodeType="withEffect">
                                  <p:stCondLst>
                                    <p:cond delay="300"/>
                                  </p:stCondLst>
                                  <p:childTnLst>
                                    <p:set>
                                      <p:cBhvr>
                                        <p:cTn id="90" dur="1" fill="hold">
                                          <p:stCondLst>
                                            <p:cond delay="0"/>
                                          </p:stCondLst>
                                        </p:cTn>
                                        <p:tgtEl>
                                          <p:spTgt spid="12"/>
                                        </p:tgtEl>
                                        <p:attrNameLst>
                                          <p:attrName>style.visibility</p:attrName>
                                        </p:attrNameLst>
                                      </p:cBhvr>
                                      <p:to>
                                        <p:strVal val="visible"/>
                                      </p:to>
                                    </p:set>
                                    <p:anim calcmode="lin" valueType="num">
                                      <p:cBhvr>
                                        <p:cTn id="91" dur="500" fill="hold"/>
                                        <p:tgtEl>
                                          <p:spTgt spid="12"/>
                                        </p:tgtEl>
                                        <p:attrNameLst>
                                          <p:attrName>ppt_w</p:attrName>
                                        </p:attrNameLst>
                                      </p:cBhvr>
                                      <p:tavLst>
                                        <p:tav tm="0">
                                          <p:val>
                                            <p:fltVal val="0"/>
                                          </p:val>
                                        </p:tav>
                                        <p:tav tm="100000">
                                          <p:val>
                                            <p:strVal val="#ppt_w"/>
                                          </p:val>
                                        </p:tav>
                                      </p:tavLst>
                                    </p:anim>
                                    <p:anim calcmode="lin" valueType="num">
                                      <p:cBhvr>
                                        <p:cTn id="92" dur="500" fill="hold"/>
                                        <p:tgtEl>
                                          <p:spTgt spid="12"/>
                                        </p:tgtEl>
                                        <p:attrNameLst>
                                          <p:attrName>ppt_h</p:attrName>
                                        </p:attrNameLst>
                                      </p:cBhvr>
                                      <p:tavLst>
                                        <p:tav tm="0">
                                          <p:val>
                                            <p:fltVal val="0"/>
                                          </p:val>
                                        </p:tav>
                                        <p:tav tm="100000">
                                          <p:val>
                                            <p:strVal val="#ppt_h"/>
                                          </p:val>
                                        </p:tav>
                                      </p:tavLst>
                                    </p:anim>
                                    <p:anim calcmode="lin" valueType="num">
                                      <p:cBhvr>
                                        <p:cTn id="93" dur="500" fill="hold"/>
                                        <p:tgtEl>
                                          <p:spTgt spid="12"/>
                                        </p:tgtEl>
                                        <p:attrNameLst>
                                          <p:attrName>ppt_x</p:attrName>
                                        </p:attrNameLst>
                                      </p:cBhvr>
                                      <p:tavLst>
                                        <p:tav tm="0">
                                          <p:val>
                                            <p:fltVal val="0.5"/>
                                          </p:val>
                                        </p:tav>
                                        <p:tav tm="100000">
                                          <p:val>
                                            <p:strVal val="#ppt_x"/>
                                          </p:val>
                                        </p:tav>
                                      </p:tavLst>
                                    </p:anim>
                                    <p:anim calcmode="lin" valueType="num">
                                      <p:cBhvr>
                                        <p:cTn id="94" dur="500" fill="hold"/>
                                        <p:tgtEl>
                                          <p:spTgt spid="12"/>
                                        </p:tgtEl>
                                        <p:attrNameLst>
                                          <p:attrName>ppt_y</p:attrName>
                                        </p:attrNameLst>
                                      </p:cBhvr>
                                      <p:tavLst>
                                        <p:tav tm="0">
                                          <p:val>
                                            <p:fltVal val="0.5"/>
                                          </p:val>
                                        </p:tav>
                                        <p:tav tm="100000">
                                          <p:val>
                                            <p:strVal val="#ppt_y"/>
                                          </p:val>
                                        </p:tav>
                                      </p:tavLst>
                                    </p:anim>
                                  </p:childTnLst>
                                </p:cTn>
                              </p:par>
                              <p:par>
                                <p:cTn id="95" presetID="23" presetClass="entr" presetSubtype="528" fill="hold" nodeType="withEffect">
                                  <p:stCondLst>
                                    <p:cond delay="600"/>
                                  </p:stCondLst>
                                  <p:childTnLst>
                                    <p:set>
                                      <p:cBhvr>
                                        <p:cTn id="96" dur="1" fill="hold">
                                          <p:stCondLst>
                                            <p:cond delay="0"/>
                                          </p:stCondLst>
                                        </p:cTn>
                                        <p:tgtEl>
                                          <p:spTgt spid="13"/>
                                        </p:tgtEl>
                                        <p:attrNameLst>
                                          <p:attrName>style.visibility</p:attrName>
                                        </p:attrNameLst>
                                      </p:cBhvr>
                                      <p:to>
                                        <p:strVal val="visible"/>
                                      </p:to>
                                    </p:set>
                                    <p:anim calcmode="lin" valueType="num">
                                      <p:cBhvr>
                                        <p:cTn id="97" dur="500" fill="hold"/>
                                        <p:tgtEl>
                                          <p:spTgt spid="13"/>
                                        </p:tgtEl>
                                        <p:attrNameLst>
                                          <p:attrName>ppt_w</p:attrName>
                                        </p:attrNameLst>
                                      </p:cBhvr>
                                      <p:tavLst>
                                        <p:tav tm="0">
                                          <p:val>
                                            <p:fltVal val="0"/>
                                          </p:val>
                                        </p:tav>
                                        <p:tav tm="100000">
                                          <p:val>
                                            <p:strVal val="#ppt_w"/>
                                          </p:val>
                                        </p:tav>
                                      </p:tavLst>
                                    </p:anim>
                                    <p:anim calcmode="lin" valueType="num">
                                      <p:cBhvr>
                                        <p:cTn id="98" dur="500" fill="hold"/>
                                        <p:tgtEl>
                                          <p:spTgt spid="13"/>
                                        </p:tgtEl>
                                        <p:attrNameLst>
                                          <p:attrName>ppt_h</p:attrName>
                                        </p:attrNameLst>
                                      </p:cBhvr>
                                      <p:tavLst>
                                        <p:tav tm="0">
                                          <p:val>
                                            <p:fltVal val="0"/>
                                          </p:val>
                                        </p:tav>
                                        <p:tav tm="100000">
                                          <p:val>
                                            <p:strVal val="#ppt_h"/>
                                          </p:val>
                                        </p:tav>
                                      </p:tavLst>
                                    </p:anim>
                                    <p:anim calcmode="lin" valueType="num">
                                      <p:cBhvr>
                                        <p:cTn id="99" dur="500" fill="hold"/>
                                        <p:tgtEl>
                                          <p:spTgt spid="13"/>
                                        </p:tgtEl>
                                        <p:attrNameLst>
                                          <p:attrName>ppt_x</p:attrName>
                                        </p:attrNameLst>
                                      </p:cBhvr>
                                      <p:tavLst>
                                        <p:tav tm="0">
                                          <p:val>
                                            <p:fltVal val="0.5"/>
                                          </p:val>
                                        </p:tav>
                                        <p:tav tm="100000">
                                          <p:val>
                                            <p:strVal val="#ppt_x"/>
                                          </p:val>
                                        </p:tav>
                                      </p:tavLst>
                                    </p:anim>
                                    <p:anim calcmode="lin" valueType="num">
                                      <p:cBhvr>
                                        <p:cTn id="100" dur="500" fill="hold"/>
                                        <p:tgtEl>
                                          <p:spTgt spid="13"/>
                                        </p:tgtEl>
                                        <p:attrNameLst>
                                          <p:attrName>ppt_y</p:attrName>
                                        </p:attrNameLst>
                                      </p:cBhvr>
                                      <p:tavLst>
                                        <p:tav tm="0">
                                          <p:val>
                                            <p:fltVal val="0.5"/>
                                          </p:val>
                                        </p:tav>
                                        <p:tav tm="100000">
                                          <p:val>
                                            <p:strVal val="#ppt_y"/>
                                          </p:val>
                                        </p:tav>
                                      </p:tavLst>
                                    </p:anim>
                                  </p:childTnLst>
                                </p:cTn>
                              </p:par>
                              <p:par>
                                <p:cTn id="101" presetID="23" presetClass="entr" presetSubtype="528" fill="hold" nodeType="withEffect">
                                  <p:stCondLst>
                                    <p:cond delay="600"/>
                                  </p:stCondLst>
                                  <p:childTnLst>
                                    <p:set>
                                      <p:cBhvr>
                                        <p:cTn id="102" dur="1" fill="hold">
                                          <p:stCondLst>
                                            <p:cond delay="0"/>
                                          </p:stCondLst>
                                        </p:cTn>
                                        <p:tgtEl>
                                          <p:spTgt spid="14"/>
                                        </p:tgtEl>
                                        <p:attrNameLst>
                                          <p:attrName>style.visibility</p:attrName>
                                        </p:attrNameLst>
                                      </p:cBhvr>
                                      <p:to>
                                        <p:strVal val="visible"/>
                                      </p:to>
                                    </p:set>
                                    <p:anim calcmode="lin" valueType="num">
                                      <p:cBhvr>
                                        <p:cTn id="103" dur="500" fill="hold"/>
                                        <p:tgtEl>
                                          <p:spTgt spid="14"/>
                                        </p:tgtEl>
                                        <p:attrNameLst>
                                          <p:attrName>ppt_w</p:attrName>
                                        </p:attrNameLst>
                                      </p:cBhvr>
                                      <p:tavLst>
                                        <p:tav tm="0">
                                          <p:val>
                                            <p:fltVal val="0"/>
                                          </p:val>
                                        </p:tav>
                                        <p:tav tm="100000">
                                          <p:val>
                                            <p:strVal val="#ppt_w"/>
                                          </p:val>
                                        </p:tav>
                                      </p:tavLst>
                                    </p:anim>
                                    <p:anim calcmode="lin" valueType="num">
                                      <p:cBhvr>
                                        <p:cTn id="104" dur="500" fill="hold"/>
                                        <p:tgtEl>
                                          <p:spTgt spid="14"/>
                                        </p:tgtEl>
                                        <p:attrNameLst>
                                          <p:attrName>ppt_h</p:attrName>
                                        </p:attrNameLst>
                                      </p:cBhvr>
                                      <p:tavLst>
                                        <p:tav tm="0">
                                          <p:val>
                                            <p:fltVal val="0"/>
                                          </p:val>
                                        </p:tav>
                                        <p:tav tm="100000">
                                          <p:val>
                                            <p:strVal val="#ppt_h"/>
                                          </p:val>
                                        </p:tav>
                                      </p:tavLst>
                                    </p:anim>
                                    <p:anim calcmode="lin" valueType="num">
                                      <p:cBhvr>
                                        <p:cTn id="105" dur="500" fill="hold"/>
                                        <p:tgtEl>
                                          <p:spTgt spid="14"/>
                                        </p:tgtEl>
                                        <p:attrNameLst>
                                          <p:attrName>ppt_x</p:attrName>
                                        </p:attrNameLst>
                                      </p:cBhvr>
                                      <p:tavLst>
                                        <p:tav tm="0">
                                          <p:val>
                                            <p:fltVal val="0.5"/>
                                          </p:val>
                                        </p:tav>
                                        <p:tav tm="100000">
                                          <p:val>
                                            <p:strVal val="#ppt_x"/>
                                          </p:val>
                                        </p:tav>
                                      </p:tavLst>
                                    </p:anim>
                                    <p:anim calcmode="lin" valueType="num">
                                      <p:cBhvr>
                                        <p:cTn id="106" dur="500" fill="hold"/>
                                        <p:tgtEl>
                                          <p:spTgt spid="14"/>
                                        </p:tgtEl>
                                        <p:attrNameLst>
                                          <p:attrName>ppt_y</p:attrName>
                                        </p:attrNameLst>
                                      </p:cBhvr>
                                      <p:tavLst>
                                        <p:tav tm="0">
                                          <p:val>
                                            <p:fltVal val="0.5"/>
                                          </p:val>
                                        </p:tav>
                                        <p:tav tm="100000">
                                          <p:val>
                                            <p:strVal val="#ppt_y"/>
                                          </p:val>
                                        </p:tav>
                                      </p:tavLst>
                                    </p:anim>
                                  </p:childTnLst>
                                </p:cTn>
                              </p:par>
                              <p:par>
                                <p:cTn id="107" presetID="26" presetClass="emph" presetSubtype="0" repeatCount="3000" fill="hold" nodeType="withEffect">
                                  <p:stCondLst>
                                    <p:cond delay="600"/>
                                  </p:stCondLst>
                                  <p:childTnLst>
                                    <p:animEffect transition="out" filter="fade">
                                      <p:cBhvr>
                                        <p:cTn id="108" dur="500" tmFilter="0, 0; .2, .5; .8, .5; 1, 0"/>
                                        <p:tgtEl>
                                          <p:spTgt spid="2"/>
                                        </p:tgtEl>
                                      </p:cBhvr>
                                    </p:animEffect>
                                    <p:animScale>
                                      <p:cBhvr>
                                        <p:cTn id="109" dur="250" autoRev="1" fill="hold"/>
                                        <p:tgtEl>
                                          <p:spTgt spid="2"/>
                                        </p:tgtEl>
                                      </p:cBhvr>
                                      <p:by x="105000" y="105000"/>
                                    </p:animScale>
                                  </p:childTnLst>
                                </p:cTn>
                              </p:par>
                              <p:par>
                                <p:cTn id="110" presetID="26" presetClass="emph" presetSubtype="0" repeatCount="3000" fill="hold" nodeType="withEffect">
                                  <p:stCondLst>
                                    <p:cond delay="710"/>
                                  </p:stCondLst>
                                  <p:childTnLst>
                                    <p:animEffect transition="out" filter="fade">
                                      <p:cBhvr>
                                        <p:cTn id="111" dur="500" tmFilter="0, 0; .2, .5; .8, .5; 1, 0"/>
                                        <p:tgtEl>
                                          <p:spTgt spid="9"/>
                                        </p:tgtEl>
                                      </p:cBhvr>
                                    </p:animEffect>
                                    <p:animScale>
                                      <p:cBhvr>
                                        <p:cTn id="112" dur="250" autoRev="1" fill="hold"/>
                                        <p:tgtEl>
                                          <p:spTgt spid="9"/>
                                        </p:tgtEl>
                                      </p:cBhvr>
                                      <p:by x="105000" y="105000"/>
                                    </p:animScale>
                                  </p:childTnLst>
                                </p:cTn>
                              </p:par>
                              <p:par>
                                <p:cTn id="113" presetID="26" presetClass="emph" presetSubtype="0" repeatCount="3000" fill="hold" nodeType="withEffect">
                                  <p:stCondLst>
                                    <p:cond delay="410"/>
                                  </p:stCondLst>
                                  <p:childTnLst>
                                    <p:animEffect transition="out" filter="fade">
                                      <p:cBhvr>
                                        <p:cTn id="114" dur="500" tmFilter="0, 0; .2, .5; .8, .5; 1, 0"/>
                                        <p:tgtEl>
                                          <p:spTgt spid="11"/>
                                        </p:tgtEl>
                                      </p:cBhvr>
                                    </p:animEffect>
                                    <p:animScale>
                                      <p:cBhvr>
                                        <p:cTn id="115" dur="250" autoRev="1" fill="hold"/>
                                        <p:tgtEl>
                                          <p:spTgt spid="11"/>
                                        </p:tgtEl>
                                      </p:cBhvr>
                                      <p:by x="105000" y="105000"/>
                                    </p:animScale>
                                  </p:childTnLst>
                                </p:cTn>
                              </p:par>
                              <p:par>
                                <p:cTn id="116" presetID="26" presetClass="emph" presetSubtype="0" repeatCount="3000" fill="hold" nodeType="withEffect">
                                  <p:stCondLst>
                                    <p:cond delay="810"/>
                                  </p:stCondLst>
                                  <p:childTnLst>
                                    <p:animEffect transition="out" filter="fade">
                                      <p:cBhvr>
                                        <p:cTn id="117" dur="500" tmFilter="0, 0; .2, .5; .8, .5; 1, 0"/>
                                        <p:tgtEl>
                                          <p:spTgt spid="12"/>
                                        </p:tgtEl>
                                      </p:cBhvr>
                                    </p:animEffect>
                                    <p:animScale>
                                      <p:cBhvr>
                                        <p:cTn id="118" dur="250" autoRev="1" fill="hold"/>
                                        <p:tgtEl>
                                          <p:spTgt spid="12"/>
                                        </p:tgtEl>
                                      </p:cBhvr>
                                      <p:by x="105000" y="105000"/>
                                    </p:animScale>
                                  </p:childTnLst>
                                </p:cTn>
                              </p:par>
                            </p:childTnLst>
                          </p:cTn>
                        </p:par>
                        <p:par>
                          <p:cTn id="119" fill="hold">
                            <p:stCondLst>
                              <p:cond delay="1500"/>
                            </p:stCondLst>
                            <p:childTnLst>
                              <p:par>
                                <p:cTn id="120" presetID="23" presetClass="entr" presetSubtype="32" fill="hold" nodeType="afterEffect">
                                  <p:stCondLst>
                                    <p:cond delay="0"/>
                                  </p:stCondLst>
                                  <p:childTnLst>
                                    <p:set>
                                      <p:cBhvr>
                                        <p:cTn id="121" dur="1" fill="hold">
                                          <p:stCondLst>
                                            <p:cond delay="0"/>
                                          </p:stCondLst>
                                        </p:cTn>
                                        <p:tgtEl>
                                          <p:spTgt spid="15"/>
                                        </p:tgtEl>
                                        <p:attrNameLst>
                                          <p:attrName>style.visibility</p:attrName>
                                        </p:attrNameLst>
                                      </p:cBhvr>
                                      <p:to>
                                        <p:strVal val="visible"/>
                                      </p:to>
                                    </p:set>
                                    <p:anim calcmode="lin" valueType="num">
                                      <p:cBhvr>
                                        <p:cTn id="122" dur="500" fill="hold"/>
                                        <p:tgtEl>
                                          <p:spTgt spid="15"/>
                                        </p:tgtEl>
                                        <p:attrNameLst>
                                          <p:attrName>ppt_w</p:attrName>
                                        </p:attrNameLst>
                                      </p:cBhvr>
                                      <p:tavLst>
                                        <p:tav tm="0">
                                          <p:val>
                                            <p:strVal val="4*#ppt_w"/>
                                          </p:val>
                                        </p:tav>
                                        <p:tav tm="100000">
                                          <p:val>
                                            <p:strVal val="#ppt_w"/>
                                          </p:val>
                                        </p:tav>
                                      </p:tavLst>
                                    </p:anim>
                                    <p:anim calcmode="lin" valueType="num">
                                      <p:cBhvr>
                                        <p:cTn id="123" dur="500" fill="hold"/>
                                        <p:tgtEl>
                                          <p:spTgt spid="15"/>
                                        </p:tgtEl>
                                        <p:attrNameLst>
                                          <p:attrName>ppt_h</p:attrName>
                                        </p:attrNameLst>
                                      </p:cBhvr>
                                      <p:tavLst>
                                        <p:tav tm="0">
                                          <p:val>
                                            <p:strVal val="4*#ppt_h"/>
                                          </p:val>
                                        </p:tav>
                                        <p:tav tm="100000">
                                          <p:val>
                                            <p:strVal val="#ppt_h"/>
                                          </p:val>
                                        </p:tav>
                                      </p:tavLst>
                                    </p:anim>
                                  </p:childTnLst>
                                </p:cTn>
                              </p:par>
                              <p:par>
                                <p:cTn id="124" presetID="23" presetClass="entr" presetSubtype="32" fill="hold" nodeType="withEffect">
                                  <p:stCondLst>
                                    <p:cond delay="200"/>
                                  </p:stCondLst>
                                  <p:childTnLst>
                                    <p:set>
                                      <p:cBhvr>
                                        <p:cTn id="125" dur="1" fill="hold">
                                          <p:stCondLst>
                                            <p:cond delay="0"/>
                                          </p:stCondLst>
                                        </p:cTn>
                                        <p:tgtEl>
                                          <p:spTgt spid="16"/>
                                        </p:tgtEl>
                                        <p:attrNameLst>
                                          <p:attrName>style.visibility</p:attrName>
                                        </p:attrNameLst>
                                      </p:cBhvr>
                                      <p:to>
                                        <p:strVal val="visible"/>
                                      </p:to>
                                    </p:set>
                                    <p:anim calcmode="lin" valueType="num">
                                      <p:cBhvr>
                                        <p:cTn id="126" dur="500" fill="hold"/>
                                        <p:tgtEl>
                                          <p:spTgt spid="16"/>
                                        </p:tgtEl>
                                        <p:attrNameLst>
                                          <p:attrName>ppt_w</p:attrName>
                                        </p:attrNameLst>
                                      </p:cBhvr>
                                      <p:tavLst>
                                        <p:tav tm="0">
                                          <p:val>
                                            <p:strVal val="4*#ppt_w"/>
                                          </p:val>
                                        </p:tav>
                                        <p:tav tm="100000">
                                          <p:val>
                                            <p:strVal val="#ppt_w"/>
                                          </p:val>
                                        </p:tav>
                                      </p:tavLst>
                                    </p:anim>
                                    <p:anim calcmode="lin" valueType="num">
                                      <p:cBhvr>
                                        <p:cTn id="127" dur="500" fill="hold"/>
                                        <p:tgtEl>
                                          <p:spTgt spid="16"/>
                                        </p:tgtEl>
                                        <p:attrNameLst>
                                          <p:attrName>ppt_h</p:attrName>
                                        </p:attrNameLst>
                                      </p:cBhvr>
                                      <p:tavLst>
                                        <p:tav tm="0">
                                          <p:val>
                                            <p:strVal val="4*#ppt_h"/>
                                          </p:val>
                                        </p:tav>
                                        <p:tav tm="100000">
                                          <p:val>
                                            <p:strVal val="#ppt_h"/>
                                          </p:val>
                                        </p:tav>
                                      </p:tavLst>
                                    </p:anim>
                                  </p:childTnLst>
                                </p:cTn>
                              </p:par>
                              <p:par>
                                <p:cTn id="128" presetID="23" presetClass="entr" presetSubtype="32" fill="hold" nodeType="withEffect">
                                  <p:stCondLst>
                                    <p:cond delay="200"/>
                                  </p:stCondLst>
                                  <p:childTnLst>
                                    <p:set>
                                      <p:cBhvr>
                                        <p:cTn id="129" dur="1" fill="hold">
                                          <p:stCondLst>
                                            <p:cond delay="0"/>
                                          </p:stCondLst>
                                        </p:cTn>
                                        <p:tgtEl>
                                          <p:spTgt spid="17"/>
                                        </p:tgtEl>
                                        <p:attrNameLst>
                                          <p:attrName>style.visibility</p:attrName>
                                        </p:attrNameLst>
                                      </p:cBhvr>
                                      <p:to>
                                        <p:strVal val="visible"/>
                                      </p:to>
                                    </p:set>
                                    <p:anim calcmode="lin" valueType="num">
                                      <p:cBhvr>
                                        <p:cTn id="130" dur="500" fill="hold"/>
                                        <p:tgtEl>
                                          <p:spTgt spid="17"/>
                                        </p:tgtEl>
                                        <p:attrNameLst>
                                          <p:attrName>ppt_w</p:attrName>
                                        </p:attrNameLst>
                                      </p:cBhvr>
                                      <p:tavLst>
                                        <p:tav tm="0">
                                          <p:val>
                                            <p:strVal val="4*#ppt_w"/>
                                          </p:val>
                                        </p:tav>
                                        <p:tav tm="100000">
                                          <p:val>
                                            <p:strVal val="#ppt_w"/>
                                          </p:val>
                                        </p:tav>
                                      </p:tavLst>
                                    </p:anim>
                                    <p:anim calcmode="lin" valueType="num">
                                      <p:cBhvr>
                                        <p:cTn id="131" dur="500" fill="hold"/>
                                        <p:tgtEl>
                                          <p:spTgt spid="17"/>
                                        </p:tgtEl>
                                        <p:attrNameLst>
                                          <p:attrName>ppt_h</p:attrName>
                                        </p:attrNameLst>
                                      </p:cBhvr>
                                      <p:tavLst>
                                        <p:tav tm="0">
                                          <p:val>
                                            <p:strVal val="4*#ppt_h"/>
                                          </p:val>
                                        </p:tav>
                                        <p:tav tm="100000">
                                          <p:val>
                                            <p:strVal val="#ppt_h"/>
                                          </p:val>
                                        </p:tav>
                                      </p:tavLst>
                                    </p:anim>
                                  </p:childTnLst>
                                </p:cTn>
                              </p:par>
                            </p:childTnLst>
                          </p:cTn>
                        </p:par>
                        <p:par>
                          <p:cTn id="132" fill="hold">
                            <p:stCondLst>
                              <p:cond delay="2000"/>
                            </p:stCondLst>
                            <p:childTnLst>
                              <p:par>
                                <p:cTn id="133" presetID="22" presetClass="entr" presetSubtype="8" fill="hold" grpId="0" nodeType="afterEffect">
                                  <p:stCondLst>
                                    <p:cond delay="0"/>
                                  </p:stCondLst>
                                  <p:childTnLst>
                                    <p:set>
                                      <p:cBhvr>
                                        <p:cTn id="134" dur="1" fill="hold">
                                          <p:stCondLst>
                                            <p:cond delay="0"/>
                                          </p:stCondLst>
                                        </p:cTn>
                                        <p:tgtEl>
                                          <p:spTgt spid="187"/>
                                        </p:tgtEl>
                                        <p:attrNameLst>
                                          <p:attrName>style.visibility</p:attrName>
                                        </p:attrNameLst>
                                      </p:cBhvr>
                                      <p:to>
                                        <p:strVal val="visible"/>
                                      </p:to>
                                    </p:set>
                                    <p:animEffect transition="in" filter="wipe(left)">
                                      <p:cBhvr>
                                        <p:cTn id="135" dur="500"/>
                                        <p:tgtEl>
                                          <p:spTgt spid="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124" grpId="0"/>
      <p:bldP spid="187" grpId="0"/>
      <p:bldP spid="7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3"/>
            <a:ext cx="8229600" cy="638310"/>
          </a:xfrm>
        </p:spPr>
        <p:txBody>
          <a:bodyPr>
            <a:normAutofit/>
          </a:bodyPr>
          <a:lstStyle/>
          <a:p>
            <a:r>
              <a:rPr lang="zh-CN" altLang="en-US" sz="2000" dirty="0"/>
              <a:t>出口企业出口</a:t>
            </a:r>
            <a:r>
              <a:rPr lang="zh-CN" altLang="en-US" sz="2000" dirty="0" smtClean="0"/>
              <a:t>退税案例</a:t>
            </a:r>
            <a:endParaRPr lang="zh-CN" altLang="en-US" sz="2000" dirty="0"/>
          </a:p>
        </p:txBody>
      </p:sp>
      <p:sp>
        <p:nvSpPr>
          <p:cNvPr id="3" name="内容占位符 2"/>
          <p:cNvSpPr>
            <a:spLocks noGrp="1"/>
          </p:cNvSpPr>
          <p:nvPr>
            <p:ph idx="1"/>
          </p:nvPr>
        </p:nvSpPr>
        <p:spPr>
          <a:xfrm>
            <a:off x="457200" y="772344"/>
            <a:ext cx="8229600" cy="3888432"/>
          </a:xfrm>
        </p:spPr>
        <p:txBody>
          <a:bodyPr>
            <a:normAutofit/>
          </a:bodyPr>
          <a:lstStyle/>
          <a:p>
            <a:pPr>
              <a:buNone/>
            </a:pPr>
            <a:endParaRPr lang="en-US" altLang="zh-CN" sz="1200" dirty="0">
              <a:solidFill>
                <a:srgbClr val="00B050"/>
              </a:solidFill>
            </a:endParaRPr>
          </a:p>
          <a:p>
            <a:pPr marL="0" indent="0">
              <a:buNone/>
            </a:pPr>
            <a:r>
              <a:rPr lang="zh-CN" altLang="en-US" sz="1200" dirty="0" smtClean="0"/>
              <a:t>会计账务处理依据：财会</a:t>
            </a:r>
            <a:r>
              <a:rPr lang="en-US" altLang="zh-CN" sz="1200" dirty="0" smtClean="0"/>
              <a:t>〔2016〕22</a:t>
            </a:r>
            <a:r>
              <a:rPr lang="zh-CN" altLang="en-US" sz="1200" dirty="0" smtClean="0"/>
              <a:t>号</a:t>
            </a:r>
            <a:endParaRPr lang="en-US" altLang="zh-CN" sz="1200" dirty="0" smtClean="0"/>
          </a:p>
          <a:p>
            <a:pPr marL="0" indent="0">
              <a:buNone/>
            </a:pPr>
            <a:r>
              <a:rPr lang="zh-CN" altLang="en-US" sz="1200" b="1" dirty="0" smtClean="0"/>
              <a:t>（一）生产企业免抵退税的会计核算</a:t>
            </a:r>
            <a:endParaRPr lang="en-US" altLang="zh-CN" sz="1200" b="1" dirty="0" smtClean="0"/>
          </a:p>
          <a:p>
            <a:pPr marL="0" indent="0">
              <a:buNone/>
            </a:pPr>
            <a:endParaRPr lang="en-US" altLang="zh-CN" sz="1200" dirty="0">
              <a:solidFill>
                <a:srgbClr val="00B050"/>
              </a:solidFill>
            </a:endParaRPr>
          </a:p>
          <a:p>
            <a:pPr marL="0" indent="0">
              <a:buNone/>
            </a:pPr>
            <a:r>
              <a:rPr lang="zh-CN" altLang="en-US" sz="1200" dirty="0"/>
              <a:t>例：某有出口经营权的生产企业（一般纳税人），</a:t>
            </a:r>
            <a:r>
              <a:rPr lang="en-US" altLang="zh-CN" sz="1200" dirty="0"/>
              <a:t>2018</a:t>
            </a:r>
            <a:r>
              <a:rPr lang="zh-CN" altLang="en-US" sz="1200" dirty="0"/>
              <a:t>年</a:t>
            </a:r>
            <a:r>
              <a:rPr lang="en-US" altLang="zh-CN" sz="1200" dirty="0"/>
              <a:t>6</a:t>
            </a:r>
            <a:r>
              <a:rPr lang="zh-CN" altLang="en-US" sz="1200" dirty="0"/>
              <a:t>月从国内购进生产用的钢材，取得增值税专用发票上注明的价款为</a:t>
            </a:r>
            <a:r>
              <a:rPr lang="en-US" altLang="zh-CN" sz="1200" dirty="0"/>
              <a:t>368000</a:t>
            </a:r>
            <a:r>
              <a:rPr lang="zh-CN" altLang="en-US" sz="1200" dirty="0" smtClean="0"/>
              <a:t>元；</a:t>
            </a:r>
            <a:r>
              <a:rPr lang="zh-CN" altLang="en-US" sz="1200" dirty="0"/>
              <a:t>本月内销货物的销售额为</a:t>
            </a:r>
            <a:r>
              <a:rPr lang="en-US" altLang="zh-CN" sz="1200" dirty="0"/>
              <a:t>150000</a:t>
            </a:r>
            <a:r>
              <a:rPr lang="zh-CN" altLang="en-US" sz="1200" dirty="0"/>
              <a:t>元，出口货物的离岸价格为</a:t>
            </a:r>
            <a:r>
              <a:rPr lang="en-US" altLang="zh-CN" sz="1200" dirty="0"/>
              <a:t>42000</a:t>
            </a:r>
            <a:r>
              <a:rPr lang="zh-CN" altLang="en-US" sz="1200" dirty="0"/>
              <a:t>美元。已知期初待抵扣进项税额为</a:t>
            </a:r>
            <a:r>
              <a:rPr lang="en-US" altLang="zh-CN" sz="1200" dirty="0"/>
              <a:t>0</a:t>
            </a:r>
            <a:r>
              <a:rPr lang="zh-CN" altLang="en-US" sz="1200" dirty="0"/>
              <a:t>，试计算该企业本期免抵退税额。（价格均为不含税价格，增值税税率为</a:t>
            </a:r>
            <a:r>
              <a:rPr lang="en-US" altLang="zh-CN" sz="1200" dirty="0"/>
              <a:t>16%</a:t>
            </a:r>
            <a:r>
              <a:rPr lang="zh-CN" altLang="en-US" sz="1200" dirty="0"/>
              <a:t>，出口退税率</a:t>
            </a:r>
            <a:r>
              <a:rPr lang="en-US" altLang="zh-CN" sz="1200" dirty="0"/>
              <a:t>13%</a:t>
            </a:r>
            <a:r>
              <a:rPr lang="zh-CN" altLang="en-US" sz="1200" dirty="0"/>
              <a:t>，汇率为</a:t>
            </a:r>
            <a:r>
              <a:rPr lang="en-US" altLang="zh-CN" sz="1200" dirty="0"/>
              <a:t>1:6.5</a:t>
            </a:r>
            <a:r>
              <a:rPr lang="zh-CN" altLang="en-US" sz="1200" dirty="0"/>
              <a:t>）</a:t>
            </a:r>
            <a:endParaRPr lang="en-US" altLang="zh-CN" sz="1200" dirty="0"/>
          </a:p>
          <a:p>
            <a:pPr marL="0" indent="0">
              <a:buNone/>
            </a:pPr>
            <a:r>
              <a:rPr lang="en-US" altLang="zh-CN" sz="1200" dirty="0"/>
              <a:t>           </a:t>
            </a:r>
            <a:r>
              <a:rPr lang="zh-CN" altLang="en-US" sz="1200" dirty="0"/>
              <a:t>免抵退税不得免征和抵扣税额</a:t>
            </a:r>
            <a:r>
              <a:rPr lang="en-US" altLang="zh-CN" sz="1200" dirty="0"/>
              <a:t>=6.5</a:t>
            </a:r>
            <a:r>
              <a:rPr lang="zh-CN" altLang="en-US" sz="1200" dirty="0"/>
              <a:t>*</a:t>
            </a:r>
            <a:r>
              <a:rPr lang="en-US" altLang="zh-CN" sz="1200" dirty="0"/>
              <a:t>42000</a:t>
            </a:r>
            <a:r>
              <a:rPr lang="zh-CN" altLang="en-US" sz="1200" dirty="0"/>
              <a:t>*（</a:t>
            </a:r>
            <a:r>
              <a:rPr lang="en-US" altLang="zh-CN" sz="1200" dirty="0"/>
              <a:t>16%-13%</a:t>
            </a:r>
            <a:r>
              <a:rPr lang="zh-CN" altLang="en-US" sz="1200" dirty="0" smtClean="0"/>
              <a:t>）</a:t>
            </a:r>
            <a:r>
              <a:rPr lang="en-US" altLang="zh-CN" sz="1200" dirty="0" smtClean="0"/>
              <a:t>=8190</a:t>
            </a:r>
            <a:r>
              <a:rPr lang="zh-CN" altLang="en-US" sz="1200" dirty="0" smtClean="0"/>
              <a:t>元</a:t>
            </a:r>
            <a:endParaRPr lang="en-US" altLang="zh-CN" sz="1200" dirty="0"/>
          </a:p>
          <a:p>
            <a:pPr marL="0" indent="0">
              <a:buNone/>
            </a:pPr>
            <a:r>
              <a:rPr lang="en-US" altLang="zh-CN" sz="1200" dirty="0">
                <a:solidFill>
                  <a:srgbClr val="00B050"/>
                </a:solidFill>
              </a:rPr>
              <a:t>                </a:t>
            </a:r>
            <a:r>
              <a:rPr lang="zh-CN" altLang="en-US" sz="1200" dirty="0">
                <a:solidFill>
                  <a:srgbClr val="00B050"/>
                </a:solidFill>
              </a:rPr>
              <a:t>借：主营业务成本                                                       </a:t>
            </a:r>
            <a:r>
              <a:rPr lang="en-US" altLang="zh-CN" sz="1200" dirty="0" smtClean="0">
                <a:solidFill>
                  <a:srgbClr val="00B050"/>
                </a:solidFill>
              </a:rPr>
              <a:t>8190</a:t>
            </a:r>
            <a:endParaRPr lang="en-US" altLang="zh-CN" sz="1200" dirty="0">
              <a:solidFill>
                <a:srgbClr val="00B050"/>
              </a:solidFill>
            </a:endParaRPr>
          </a:p>
          <a:p>
            <a:pPr marL="0" indent="0">
              <a:buNone/>
            </a:pPr>
            <a:r>
              <a:rPr lang="en-US" altLang="zh-CN" sz="1200" dirty="0">
                <a:solidFill>
                  <a:srgbClr val="00B050"/>
                </a:solidFill>
              </a:rPr>
              <a:t>                </a:t>
            </a:r>
            <a:r>
              <a:rPr lang="zh-CN" altLang="en-US" sz="1200" dirty="0">
                <a:solidFill>
                  <a:srgbClr val="00B050"/>
                </a:solidFill>
              </a:rPr>
              <a:t>贷：应交税额</a:t>
            </a:r>
            <a:r>
              <a:rPr lang="en-US" altLang="zh-CN" sz="1200" dirty="0">
                <a:solidFill>
                  <a:srgbClr val="00B050"/>
                </a:solidFill>
              </a:rPr>
              <a:t>---</a:t>
            </a:r>
            <a:r>
              <a:rPr lang="zh-CN" altLang="en-US" sz="1200" dirty="0">
                <a:solidFill>
                  <a:srgbClr val="00B050"/>
                </a:solidFill>
              </a:rPr>
              <a:t>应交增值税（进项税额转出）             </a:t>
            </a:r>
            <a:r>
              <a:rPr lang="en-US" altLang="zh-CN" sz="1200" dirty="0" smtClean="0">
                <a:solidFill>
                  <a:srgbClr val="00B050"/>
                </a:solidFill>
              </a:rPr>
              <a:t>8190</a:t>
            </a:r>
            <a:endParaRPr lang="en-US" altLang="zh-CN" sz="1200" dirty="0">
              <a:solidFill>
                <a:srgbClr val="00B050"/>
              </a:solidFill>
            </a:endParaRPr>
          </a:p>
          <a:p>
            <a:pPr marL="0" indent="0">
              <a:buNone/>
            </a:pPr>
            <a:r>
              <a:rPr lang="en-US" altLang="zh-CN" sz="1200" dirty="0"/>
              <a:t>           </a:t>
            </a:r>
            <a:r>
              <a:rPr lang="zh-CN" altLang="en-US" sz="1200" dirty="0"/>
              <a:t>应纳税额</a:t>
            </a:r>
            <a:r>
              <a:rPr lang="en-US" altLang="zh-CN" sz="1200" dirty="0"/>
              <a:t>=150000</a:t>
            </a:r>
            <a:r>
              <a:rPr lang="zh-CN" altLang="en-US" sz="1200" dirty="0"/>
              <a:t>*</a:t>
            </a:r>
            <a:r>
              <a:rPr lang="en-US" altLang="zh-CN" sz="1200" dirty="0"/>
              <a:t>16</a:t>
            </a:r>
            <a:r>
              <a:rPr lang="en-US" altLang="zh-CN" sz="1200" dirty="0" smtClean="0"/>
              <a:t>%-</a:t>
            </a:r>
            <a:r>
              <a:rPr lang="zh-CN" altLang="en-US" sz="1200" dirty="0" smtClean="0"/>
              <a:t>（</a:t>
            </a:r>
            <a:r>
              <a:rPr lang="en-US" altLang="zh-CN" sz="1200" dirty="0" smtClean="0"/>
              <a:t>368000</a:t>
            </a:r>
            <a:r>
              <a:rPr lang="zh-CN" altLang="en-US" sz="1200" dirty="0"/>
              <a:t>*</a:t>
            </a:r>
            <a:r>
              <a:rPr lang="en-US" altLang="zh-CN" sz="1200" dirty="0"/>
              <a:t>16</a:t>
            </a:r>
            <a:r>
              <a:rPr lang="en-US" altLang="zh-CN" sz="1200" dirty="0" smtClean="0"/>
              <a:t>%-8190</a:t>
            </a:r>
            <a:r>
              <a:rPr lang="zh-CN" altLang="en-US" sz="1200" dirty="0" smtClean="0"/>
              <a:t>）</a:t>
            </a:r>
            <a:r>
              <a:rPr lang="en-US" altLang="zh-CN" sz="1200" dirty="0" smtClean="0"/>
              <a:t>=-26690</a:t>
            </a:r>
            <a:r>
              <a:rPr lang="zh-CN" altLang="en-US" sz="1200" dirty="0" smtClean="0"/>
              <a:t>元</a:t>
            </a:r>
            <a:endParaRPr lang="en-US" altLang="zh-CN" sz="1200" dirty="0"/>
          </a:p>
          <a:p>
            <a:pPr marL="0" indent="0">
              <a:buNone/>
            </a:pPr>
            <a:r>
              <a:rPr lang="en-US" altLang="zh-CN" sz="1200" dirty="0"/>
              <a:t>           </a:t>
            </a:r>
            <a:r>
              <a:rPr lang="zh-CN" altLang="en-US" sz="1200" dirty="0"/>
              <a:t>当期免抵退税额</a:t>
            </a:r>
            <a:r>
              <a:rPr lang="en-US" altLang="zh-CN" sz="1200" dirty="0"/>
              <a:t>=6.5</a:t>
            </a:r>
            <a:r>
              <a:rPr lang="zh-CN" altLang="en-US" sz="1200" dirty="0"/>
              <a:t>*</a:t>
            </a:r>
            <a:r>
              <a:rPr lang="en-US" altLang="zh-CN" sz="1200" dirty="0"/>
              <a:t>42000</a:t>
            </a:r>
            <a:r>
              <a:rPr lang="zh-CN" altLang="en-US" sz="1200" dirty="0"/>
              <a:t>*</a:t>
            </a:r>
            <a:r>
              <a:rPr lang="en-US" altLang="zh-CN" sz="1200" dirty="0" smtClean="0"/>
              <a:t>13%=35490</a:t>
            </a:r>
            <a:r>
              <a:rPr lang="zh-CN" altLang="en-US" sz="1200" dirty="0" smtClean="0"/>
              <a:t>元</a:t>
            </a:r>
            <a:endParaRPr lang="en-US" altLang="zh-CN" sz="1200" dirty="0"/>
          </a:p>
          <a:p>
            <a:pPr marL="0" indent="0">
              <a:buNone/>
            </a:pPr>
            <a:r>
              <a:rPr lang="en-US" altLang="zh-CN" sz="1200" dirty="0"/>
              <a:t>           </a:t>
            </a:r>
            <a:r>
              <a:rPr lang="zh-CN" altLang="en-US" sz="1200" dirty="0"/>
              <a:t>当期应退税额</a:t>
            </a:r>
            <a:r>
              <a:rPr lang="en-US" altLang="zh-CN" sz="1200" dirty="0" smtClean="0"/>
              <a:t>=26690</a:t>
            </a:r>
            <a:r>
              <a:rPr lang="zh-CN" altLang="en-US" sz="1200" dirty="0" smtClean="0"/>
              <a:t>元</a:t>
            </a:r>
            <a:endParaRPr lang="en-US" altLang="zh-CN" sz="1200" dirty="0"/>
          </a:p>
          <a:p>
            <a:pPr marL="0" indent="0">
              <a:buNone/>
            </a:pPr>
            <a:r>
              <a:rPr lang="en-US" altLang="zh-CN" sz="1200" dirty="0"/>
              <a:t>           </a:t>
            </a:r>
            <a:r>
              <a:rPr lang="zh-CN" altLang="en-US" sz="1200" dirty="0"/>
              <a:t>当期免抵税额</a:t>
            </a:r>
            <a:r>
              <a:rPr lang="en-US" altLang="zh-CN" sz="1200" dirty="0" smtClean="0"/>
              <a:t>=35490-26690=8800</a:t>
            </a:r>
            <a:r>
              <a:rPr lang="zh-CN" altLang="en-US" sz="1200" dirty="0" smtClean="0"/>
              <a:t>元</a:t>
            </a:r>
            <a:endParaRPr lang="en-US" altLang="zh-CN" sz="1200" dirty="0"/>
          </a:p>
          <a:p>
            <a:pPr marL="0" indent="0">
              <a:buNone/>
            </a:pPr>
            <a:r>
              <a:rPr lang="en-US" altLang="zh-CN" sz="1200" dirty="0">
                <a:solidFill>
                  <a:srgbClr val="00B050"/>
                </a:solidFill>
              </a:rPr>
              <a:t>                 </a:t>
            </a:r>
            <a:r>
              <a:rPr lang="zh-CN" altLang="en-US" sz="1200" dirty="0">
                <a:solidFill>
                  <a:srgbClr val="00B050"/>
                </a:solidFill>
              </a:rPr>
              <a:t>借：应收出口退税款</a:t>
            </a:r>
            <a:r>
              <a:rPr lang="en-US" altLang="zh-CN" sz="1200" dirty="0">
                <a:solidFill>
                  <a:srgbClr val="00B050"/>
                </a:solidFill>
              </a:rPr>
              <a:t>---</a:t>
            </a:r>
            <a:r>
              <a:rPr lang="zh-CN" altLang="en-US" sz="1200" dirty="0">
                <a:solidFill>
                  <a:srgbClr val="00B050"/>
                </a:solidFill>
              </a:rPr>
              <a:t>增值税                                                        </a:t>
            </a:r>
            <a:r>
              <a:rPr lang="en-US" altLang="zh-CN" sz="1200" dirty="0" smtClean="0">
                <a:solidFill>
                  <a:srgbClr val="00B050"/>
                </a:solidFill>
              </a:rPr>
              <a:t>26690</a:t>
            </a:r>
            <a:endParaRPr lang="en-US" altLang="zh-CN" sz="1200" dirty="0">
              <a:solidFill>
                <a:srgbClr val="00B050"/>
              </a:solidFill>
            </a:endParaRPr>
          </a:p>
          <a:p>
            <a:pPr marL="0" indent="0">
              <a:buNone/>
            </a:pPr>
            <a:r>
              <a:rPr lang="en-US" altLang="zh-CN" sz="1200" dirty="0">
                <a:solidFill>
                  <a:srgbClr val="00B050"/>
                </a:solidFill>
              </a:rPr>
              <a:t>                        </a:t>
            </a:r>
            <a:r>
              <a:rPr lang="zh-CN" altLang="en-US" sz="1200" dirty="0" smtClean="0">
                <a:solidFill>
                  <a:srgbClr val="00B050"/>
                </a:solidFill>
              </a:rPr>
              <a:t>应交税费</a:t>
            </a:r>
            <a:r>
              <a:rPr lang="en-US" altLang="zh-CN" sz="1200" dirty="0" smtClean="0">
                <a:solidFill>
                  <a:srgbClr val="00B050"/>
                </a:solidFill>
              </a:rPr>
              <a:t>---</a:t>
            </a:r>
            <a:r>
              <a:rPr lang="zh-CN" altLang="en-US" sz="1200" dirty="0">
                <a:solidFill>
                  <a:srgbClr val="00B050"/>
                </a:solidFill>
              </a:rPr>
              <a:t>应交增值税（出口抵减内销产品应纳税额）              </a:t>
            </a:r>
            <a:r>
              <a:rPr lang="en-US" altLang="zh-CN" sz="1200" dirty="0" smtClean="0">
                <a:solidFill>
                  <a:srgbClr val="00B050"/>
                </a:solidFill>
              </a:rPr>
              <a:t>8800</a:t>
            </a:r>
            <a:endParaRPr lang="en-US" altLang="zh-CN" sz="1200" dirty="0">
              <a:solidFill>
                <a:srgbClr val="00B050"/>
              </a:solidFill>
            </a:endParaRPr>
          </a:p>
          <a:p>
            <a:pPr marL="0" indent="0">
              <a:buNone/>
            </a:pPr>
            <a:r>
              <a:rPr lang="en-US" altLang="zh-CN" sz="1200" dirty="0">
                <a:solidFill>
                  <a:srgbClr val="00B050"/>
                </a:solidFill>
              </a:rPr>
              <a:t>                 </a:t>
            </a:r>
            <a:r>
              <a:rPr lang="zh-CN" altLang="en-US" sz="1200" dirty="0">
                <a:solidFill>
                  <a:srgbClr val="00B050"/>
                </a:solidFill>
              </a:rPr>
              <a:t>贷：应交税费</a:t>
            </a:r>
            <a:r>
              <a:rPr lang="en-US" altLang="zh-CN" sz="1200" dirty="0">
                <a:solidFill>
                  <a:srgbClr val="00B050"/>
                </a:solidFill>
              </a:rPr>
              <a:t>---</a:t>
            </a:r>
            <a:r>
              <a:rPr lang="zh-CN" altLang="en-US" sz="1200" dirty="0">
                <a:solidFill>
                  <a:srgbClr val="00B050"/>
                </a:solidFill>
              </a:rPr>
              <a:t>应交增值税（出口退税）</a:t>
            </a:r>
            <a:r>
              <a:rPr lang="en-US" altLang="zh-CN" sz="1200" dirty="0">
                <a:solidFill>
                  <a:srgbClr val="00B050"/>
                </a:solidFill>
              </a:rPr>
              <a:t>                                        </a:t>
            </a:r>
            <a:r>
              <a:rPr lang="en-US" altLang="zh-CN" sz="1200" dirty="0" smtClean="0">
                <a:solidFill>
                  <a:srgbClr val="00B050"/>
                </a:solidFill>
              </a:rPr>
              <a:t>35490</a:t>
            </a:r>
            <a:endParaRPr lang="zh-CN" altLang="en-US" sz="1200" dirty="0">
              <a:solidFill>
                <a:srgbClr val="00B050"/>
              </a:solidFill>
            </a:endParaRPr>
          </a:p>
        </p:txBody>
      </p:sp>
      <p:sp>
        <p:nvSpPr>
          <p:cNvPr id="4" name="页脚占位符 3"/>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3"/>
            <a:ext cx="8229600" cy="494294"/>
          </a:xfrm>
        </p:spPr>
        <p:txBody>
          <a:bodyPr>
            <a:normAutofit/>
          </a:bodyPr>
          <a:lstStyle/>
          <a:p>
            <a:r>
              <a:rPr lang="zh-CN" altLang="en-US" sz="2000" dirty="0"/>
              <a:t>出口企业出口</a:t>
            </a:r>
            <a:r>
              <a:rPr lang="zh-CN" altLang="en-US" sz="2000" dirty="0" smtClean="0"/>
              <a:t>退税案例</a:t>
            </a:r>
            <a:endParaRPr lang="zh-CN" altLang="en-US" sz="2000" dirty="0"/>
          </a:p>
        </p:txBody>
      </p:sp>
      <p:sp>
        <p:nvSpPr>
          <p:cNvPr id="3" name="内容占位符 2"/>
          <p:cNvSpPr>
            <a:spLocks noGrp="1"/>
          </p:cNvSpPr>
          <p:nvPr>
            <p:ph idx="1"/>
          </p:nvPr>
        </p:nvSpPr>
        <p:spPr>
          <a:xfrm>
            <a:off x="457200" y="700337"/>
            <a:ext cx="8229600" cy="3895704"/>
          </a:xfrm>
        </p:spPr>
        <p:txBody>
          <a:bodyPr/>
          <a:lstStyle/>
          <a:p>
            <a:r>
              <a:rPr lang="zh-CN" altLang="en-US" sz="1200" b="1" dirty="0"/>
              <a:t>（二）外贸企业免退税的会计核算</a:t>
            </a:r>
            <a:endParaRPr lang="en-US" altLang="zh-CN" sz="1200" b="1" dirty="0"/>
          </a:p>
          <a:p>
            <a:pPr marL="0" indent="0">
              <a:buNone/>
            </a:pPr>
            <a:endParaRPr lang="en-US" altLang="zh-CN" sz="1200" dirty="0"/>
          </a:p>
          <a:p>
            <a:pPr marL="0" indent="0">
              <a:buNone/>
            </a:pPr>
            <a:r>
              <a:rPr lang="zh-CN" altLang="en-US" sz="1200" dirty="0"/>
              <a:t>例：</a:t>
            </a:r>
            <a:r>
              <a:rPr lang="en-US" altLang="zh-CN" sz="1200" dirty="0"/>
              <a:t>2019</a:t>
            </a:r>
            <a:r>
              <a:rPr lang="zh-CN" altLang="en-US" sz="1200" dirty="0"/>
              <a:t>年</a:t>
            </a:r>
            <a:r>
              <a:rPr lang="en-US" altLang="zh-CN" sz="1200" dirty="0"/>
              <a:t>4</a:t>
            </a:r>
            <a:r>
              <a:rPr lang="zh-CN" altLang="en-US" sz="1200" dirty="0"/>
              <a:t>月某外贸企业本期购进</a:t>
            </a:r>
            <a:r>
              <a:rPr lang="en-US" altLang="zh-CN" sz="1200" dirty="0"/>
              <a:t>A</a:t>
            </a:r>
            <a:r>
              <a:rPr lang="zh-CN" altLang="en-US" sz="1200" dirty="0"/>
              <a:t>货物用于出口，购进价格为</a:t>
            </a:r>
            <a:r>
              <a:rPr lang="en-US" altLang="zh-CN" sz="1200" dirty="0"/>
              <a:t>235294.12</a:t>
            </a:r>
            <a:r>
              <a:rPr lang="zh-CN" altLang="en-US" sz="1200" dirty="0"/>
              <a:t>元，进项税额</a:t>
            </a:r>
            <a:r>
              <a:rPr lang="en-US" altLang="zh-CN" sz="1200" dirty="0"/>
              <a:t>37647.06</a:t>
            </a:r>
            <a:r>
              <a:rPr lang="zh-CN" altLang="en-US" sz="1200" dirty="0"/>
              <a:t>元；内销</a:t>
            </a:r>
            <a:r>
              <a:rPr lang="en-US" altLang="zh-CN" sz="1200" dirty="0"/>
              <a:t>B</a:t>
            </a:r>
            <a:r>
              <a:rPr lang="zh-CN" altLang="en-US" sz="1200" dirty="0"/>
              <a:t>货物销项税额为</a:t>
            </a:r>
            <a:r>
              <a:rPr lang="en-US" altLang="zh-CN" sz="1200" dirty="0"/>
              <a:t>12000</a:t>
            </a:r>
            <a:r>
              <a:rPr lang="zh-CN" altLang="en-US" sz="1200" dirty="0"/>
              <a:t>元。外销</a:t>
            </a:r>
            <a:r>
              <a:rPr lang="en-US" altLang="zh-CN" sz="1200" dirty="0"/>
              <a:t>A</a:t>
            </a:r>
            <a:r>
              <a:rPr lang="zh-CN" altLang="en-US" sz="1200" dirty="0"/>
              <a:t>货物离岸价折合人民币为</a:t>
            </a:r>
            <a:r>
              <a:rPr lang="en-US" altLang="zh-CN" sz="1200" dirty="0"/>
              <a:t>300000</a:t>
            </a:r>
            <a:r>
              <a:rPr lang="zh-CN" altLang="en-US" sz="1200" dirty="0"/>
              <a:t>元，退税率为</a:t>
            </a:r>
            <a:r>
              <a:rPr lang="en-US" altLang="zh-CN" sz="1200" dirty="0"/>
              <a:t>13%</a:t>
            </a:r>
            <a:r>
              <a:rPr lang="zh-CN" altLang="en-US" sz="1200" dirty="0"/>
              <a:t>。该企业经营货物适用的增值税率均为</a:t>
            </a:r>
            <a:r>
              <a:rPr lang="en-US" altLang="zh-CN" sz="1200" dirty="0"/>
              <a:t>16%</a:t>
            </a:r>
            <a:r>
              <a:rPr lang="zh-CN" altLang="en-US" sz="1200" dirty="0"/>
              <a:t>。</a:t>
            </a:r>
            <a:endParaRPr lang="en-US" altLang="zh-CN" sz="1200" dirty="0"/>
          </a:p>
          <a:p>
            <a:pPr marL="0" indent="0">
              <a:buNone/>
            </a:pPr>
            <a:endParaRPr lang="en-US" altLang="zh-CN" sz="1200" dirty="0"/>
          </a:p>
          <a:p>
            <a:pPr marL="0" indent="0">
              <a:buNone/>
            </a:pPr>
            <a:r>
              <a:rPr lang="en-US" altLang="zh-CN" sz="1200" dirty="0"/>
              <a:t>      </a:t>
            </a:r>
            <a:r>
              <a:rPr lang="zh-CN" altLang="en-US" sz="1200" dirty="0"/>
              <a:t>外贸企业出口适用增值税先征后退，是按原购进时的进价乘退税率计算应退税额的，应退税额</a:t>
            </a:r>
            <a:r>
              <a:rPr lang="en-US" altLang="zh-CN" sz="1200" dirty="0"/>
              <a:t>=235294.12</a:t>
            </a:r>
            <a:r>
              <a:rPr lang="zh-CN" altLang="en-US" sz="1200" dirty="0"/>
              <a:t>*</a:t>
            </a:r>
            <a:r>
              <a:rPr lang="en-US" altLang="zh-CN" sz="1200" dirty="0"/>
              <a:t>13%=30588.24</a:t>
            </a:r>
            <a:r>
              <a:rPr lang="zh-CN" altLang="en-US" sz="1200" dirty="0"/>
              <a:t>元。</a:t>
            </a:r>
            <a:endParaRPr lang="en-US" altLang="zh-CN" sz="1200" dirty="0"/>
          </a:p>
          <a:p>
            <a:pPr marL="0" indent="0">
              <a:buNone/>
            </a:pPr>
            <a:r>
              <a:rPr lang="en-US" altLang="zh-CN" sz="1200" dirty="0"/>
              <a:t>      </a:t>
            </a:r>
            <a:endParaRPr lang="en-US" altLang="zh-CN" sz="1200" dirty="0"/>
          </a:p>
          <a:p>
            <a:pPr marL="0" indent="0">
              <a:buNone/>
            </a:pPr>
            <a:r>
              <a:rPr lang="en-US" altLang="zh-CN" sz="1200" dirty="0">
                <a:solidFill>
                  <a:srgbClr val="00B050"/>
                </a:solidFill>
              </a:rPr>
              <a:t>      </a:t>
            </a:r>
            <a:r>
              <a:rPr lang="zh-CN" altLang="en-US" sz="1200" dirty="0">
                <a:solidFill>
                  <a:srgbClr val="00B050"/>
                </a:solidFill>
              </a:rPr>
              <a:t>借：应收出口退税款</a:t>
            </a:r>
            <a:r>
              <a:rPr lang="en-US" altLang="zh-CN" sz="1200" dirty="0">
                <a:solidFill>
                  <a:srgbClr val="00B050"/>
                </a:solidFill>
              </a:rPr>
              <a:t>---</a:t>
            </a:r>
            <a:r>
              <a:rPr lang="zh-CN" altLang="en-US" sz="1200" dirty="0">
                <a:solidFill>
                  <a:srgbClr val="00B050"/>
                </a:solidFill>
              </a:rPr>
              <a:t>增值税                                     </a:t>
            </a:r>
            <a:r>
              <a:rPr lang="en-US" altLang="zh-CN" sz="1200" dirty="0">
                <a:solidFill>
                  <a:srgbClr val="00B050"/>
                </a:solidFill>
              </a:rPr>
              <a:t>30588.24</a:t>
            </a:r>
            <a:endParaRPr lang="en-US" altLang="zh-CN" sz="1200" dirty="0">
              <a:solidFill>
                <a:srgbClr val="00B050"/>
              </a:solidFill>
            </a:endParaRPr>
          </a:p>
          <a:p>
            <a:pPr marL="0" indent="0">
              <a:buNone/>
            </a:pPr>
            <a:r>
              <a:rPr lang="en-US" altLang="zh-CN" sz="1200" dirty="0">
                <a:solidFill>
                  <a:srgbClr val="00B050"/>
                </a:solidFill>
              </a:rPr>
              <a:t>      </a:t>
            </a:r>
            <a:r>
              <a:rPr lang="zh-CN" altLang="en-US" sz="1200" dirty="0">
                <a:solidFill>
                  <a:srgbClr val="00B050"/>
                </a:solidFill>
              </a:rPr>
              <a:t>贷：应交税费</a:t>
            </a:r>
            <a:r>
              <a:rPr lang="en-US" altLang="zh-CN" sz="1200" dirty="0">
                <a:solidFill>
                  <a:srgbClr val="00B050"/>
                </a:solidFill>
              </a:rPr>
              <a:t>---</a:t>
            </a:r>
            <a:r>
              <a:rPr lang="zh-CN" altLang="en-US" sz="1200" dirty="0">
                <a:solidFill>
                  <a:srgbClr val="00B050"/>
                </a:solidFill>
              </a:rPr>
              <a:t>应交增值税（出口退税）                    </a:t>
            </a:r>
            <a:r>
              <a:rPr lang="en-US" altLang="zh-CN" sz="1200" dirty="0">
                <a:solidFill>
                  <a:srgbClr val="00B050"/>
                </a:solidFill>
              </a:rPr>
              <a:t>30588.24</a:t>
            </a:r>
            <a:endParaRPr lang="en-US" altLang="zh-CN" sz="1200" dirty="0">
              <a:solidFill>
                <a:srgbClr val="00B050"/>
              </a:solidFill>
            </a:endParaRPr>
          </a:p>
          <a:p>
            <a:pPr marL="0" indent="0">
              <a:buNone/>
            </a:pPr>
            <a:endParaRPr lang="en-US" altLang="zh-CN" sz="1200" dirty="0"/>
          </a:p>
          <a:p>
            <a:pPr marL="0" indent="0">
              <a:buNone/>
            </a:pPr>
            <a:endParaRPr lang="zh-CN" altLang="en-US" dirty="0"/>
          </a:p>
        </p:txBody>
      </p:sp>
      <p:sp>
        <p:nvSpPr>
          <p:cNvPr id="4" name="页脚占位符 3"/>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3"/>
            <a:ext cx="8229600" cy="651990"/>
          </a:xfrm>
        </p:spPr>
        <p:txBody>
          <a:bodyPr>
            <a:normAutofit/>
          </a:bodyPr>
          <a:lstStyle/>
          <a:p>
            <a:r>
              <a:rPr lang="zh-CN" altLang="en-US" sz="2000" dirty="0" smtClean="0"/>
              <a:t>出口退税款相关的企业所得税政策</a:t>
            </a:r>
            <a:endParaRPr lang="zh-CN" altLang="en-US" sz="2000" dirty="0"/>
          </a:p>
        </p:txBody>
      </p:sp>
      <p:sp>
        <p:nvSpPr>
          <p:cNvPr id="3" name="内容占位符 2"/>
          <p:cNvSpPr>
            <a:spLocks noGrp="1"/>
          </p:cNvSpPr>
          <p:nvPr>
            <p:ph idx="1"/>
          </p:nvPr>
        </p:nvSpPr>
        <p:spPr>
          <a:xfrm>
            <a:off x="457200" y="715156"/>
            <a:ext cx="8229600" cy="3880885"/>
          </a:xfrm>
        </p:spPr>
        <p:txBody>
          <a:bodyPr>
            <a:normAutofit/>
          </a:bodyPr>
          <a:lstStyle/>
          <a:p>
            <a:r>
              <a:rPr lang="zh-CN" altLang="en-US" sz="1400" dirty="0" smtClean="0"/>
              <a:t>根据</a:t>
            </a:r>
            <a:r>
              <a:rPr lang="en-US" altLang="zh-CN" sz="1400" dirty="0" smtClean="0"/>
              <a:t>《</a:t>
            </a:r>
            <a:r>
              <a:rPr lang="zh-CN" altLang="en-US" sz="1400" dirty="0" smtClean="0"/>
              <a:t>财政部　国家税务总局关于财政性资金、行政事业性收费、政府性基金有关企业所得税政策问题的通知</a:t>
            </a:r>
            <a:r>
              <a:rPr lang="en-US" altLang="zh-CN" sz="1400" dirty="0" smtClean="0"/>
              <a:t>》</a:t>
            </a:r>
            <a:r>
              <a:rPr lang="zh-CN" altLang="en-US" sz="1400" dirty="0" smtClean="0"/>
              <a:t>（财税</a:t>
            </a:r>
            <a:r>
              <a:rPr lang="en-US" altLang="zh-CN" sz="1400" dirty="0" smtClean="0"/>
              <a:t>〔2008〕151</a:t>
            </a:r>
            <a:r>
              <a:rPr lang="zh-CN" altLang="en-US" sz="1400" dirty="0" smtClean="0"/>
              <a:t>号）文：</a:t>
            </a:r>
            <a:endParaRPr lang="en-US" altLang="zh-CN" sz="1400" dirty="0" smtClean="0"/>
          </a:p>
          <a:p>
            <a:pPr>
              <a:buNone/>
            </a:pPr>
            <a:r>
              <a:rPr lang="en-US" altLang="zh-CN" sz="1400" dirty="0" smtClean="0"/>
              <a:t>      </a:t>
            </a:r>
            <a:r>
              <a:rPr lang="zh-CN" altLang="en-US" sz="1400" dirty="0" smtClean="0"/>
              <a:t>“</a:t>
            </a:r>
            <a:r>
              <a:rPr lang="en-US" altLang="zh-CN" sz="1400" dirty="0" smtClean="0"/>
              <a:t>  </a:t>
            </a:r>
            <a:r>
              <a:rPr lang="zh-CN" altLang="en-US" sz="1400" dirty="0" smtClean="0"/>
              <a:t>一、财政性资金</a:t>
            </a:r>
            <a:br>
              <a:rPr lang="zh-CN" altLang="en-US" sz="1400" dirty="0" smtClean="0"/>
            </a:br>
            <a:r>
              <a:rPr lang="zh-CN" altLang="en-US" sz="1400" dirty="0" smtClean="0"/>
              <a:t>（一）企业取得的各类财政性资金，除属于国家投资和资金使用后要求归还本金的以外，均应计入企业当年收入总额。</a:t>
            </a:r>
            <a:br>
              <a:rPr lang="zh-CN" altLang="en-US" sz="1400" dirty="0" smtClean="0"/>
            </a:br>
            <a:r>
              <a:rPr lang="zh-CN" altLang="en-US" sz="1400" dirty="0" smtClean="0"/>
              <a:t>（二）对企业取得的由国务院财政、税务主管部门规定专项用途并经国务院批准的财政性资金，准予作为不征税收入，在计算应纳税所得额时从收入总额中减除。</a:t>
            </a:r>
            <a:br>
              <a:rPr lang="zh-CN" altLang="en-US" sz="1400" dirty="0" smtClean="0"/>
            </a:br>
            <a:r>
              <a:rPr lang="zh-CN" altLang="en-US" sz="1400" dirty="0" smtClean="0"/>
              <a:t>（三）纳入预算管理的事业单位、社会团体等组织按照核定的预算和经费报领关系收到的由财政部门或上级单位拨入的财政补助收入，准予作为不征税收入，在计算应纳税所得额时从收入总额中减除，但国务院和国务院财政、税务主管部门另有规定的除外。</a:t>
            </a:r>
            <a:br>
              <a:rPr lang="zh-CN" altLang="en-US" sz="1400" dirty="0" smtClean="0"/>
            </a:br>
            <a:r>
              <a:rPr lang="zh-CN" altLang="en-US" sz="1400" dirty="0" smtClean="0">
                <a:solidFill>
                  <a:srgbClr val="FF0000"/>
                </a:solidFill>
              </a:rPr>
              <a:t>本条所称财政性资金，是指企业取得的来源于政府及其有关部门的财政补助、补贴、贷款贴息，以及其他各类财政专项资金，包括直接减免的增值税和即征即退、先征后退、先征后返的各种税收，</a:t>
            </a:r>
            <a:r>
              <a:rPr lang="zh-CN" altLang="en-US" sz="1400" dirty="0" smtClean="0">
                <a:solidFill>
                  <a:srgbClr val="00B050"/>
                </a:solidFill>
              </a:rPr>
              <a:t>但不包括企业按规定取得的出口退税款</a:t>
            </a:r>
            <a:r>
              <a:rPr lang="zh-CN" altLang="en-US" sz="1400" dirty="0" smtClean="0"/>
              <a:t>；所称国家投资，是指国家以投资者身份投入企业、并按有关规定相应增加企业实收资本（股本）的直接投资。”</a:t>
            </a:r>
            <a:br>
              <a:rPr lang="zh-CN" altLang="en-US" sz="1400" dirty="0" smtClean="0"/>
            </a:br>
            <a:endParaRPr lang="en-US" altLang="zh-CN" sz="1400" dirty="0" smtClean="0"/>
          </a:p>
          <a:p>
            <a:pPr>
              <a:buNone/>
            </a:pPr>
            <a:r>
              <a:rPr lang="zh-CN" altLang="en-US" sz="1400" dirty="0" smtClean="0"/>
              <a:t>出口退税在会计上不属于损益，在税法上不属于不征税收入，因此出口退税款不需要缴纳企业所得税。</a:t>
            </a:r>
            <a:endParaRPr lang="zh-CN" altLang="en-US" sz="1400" dirty="0"/>
          </a:p>
        </p:txBody>
      </p:sp>
      <p:sp>
        <p:nvSpPr>
          <p:cNvPr id="4" name="页脚占位符 3"/>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357966"/>
            <a:ext cx="8229600" cy="437676"/>
          </a:xfrm>
        </p:spPr>
        <p:txBody>
          <a:bodyPr>
            <a:normAutofit fontScale="90000"/>
          </a:bodyPr>
          <a:lstStyle/>
          <a:p>
            <a:r>
              <a:rPr lang="zh-CN" altLang="en-US" sz="2700" dirty="0" smtClean="0">
                <a:solidFill>
                  <a:schemeClr val="accent3">
                    <a:lumMod val="50000"/>
                  </a:schemeClr>
                </a:solidFill>
                <a:cs typeface="+mn-ea"/>
                <a:sym typeface="+mn-lt"/>
              </a:rPr>
              <a:t>企业所得税核定征收</a:t>
            </a:r>
            <a:br>
              <a:rPr lang="en-US" altLang="zh-CN" dirty="0" smtClean="0">
                <a:solidFill>
                  <a:schemeClr val="accent3">
                    <a:lumMod val="50000"/>
                  </a:schemeClr>
                </a:solidFill>
                <a:cs typeface="+mn-ea"/>
                <a:sym typeface="+mn-lt"/>
              </a:rPr>
            </a:br>
            <a:endParaRPr lang="zh-CN" altLang="en-US" dirty="0"/>
          </a:p>
        </p:txBody>
      </p:sp>
      <p:sp>
        <p:nvSpPr>
          <p:cNvPr id="3" name="内容占位符 2"/>
          <p:cNvSpPr>
            <a:spLocks noGrp="1"/>
          </p:cNvSpPr>
          <p:nvPr>
            <p:ph idx="1"/>
          </p:nvPr>
        </p:nvSpPr>
        <p:spPr>
          <a:xfrm>
            <a:off x="457200" y="429404"/>
            <a:ext cx="8229600" cy="4715684"/>
          </a:xfrm>
        </p:spPr>
        <p:txBody>
          <a:bodyPr>
            <a:noAutofit/>
          </a:bodyPr>
          <a:lstStyle/>
          <a:p>
            <a:pPr>
              <a:lnSpc>
                <a:spcPct val="120000"/>
              </a:lnSpc>
              <a:buNone/>
            </a:pPr>
            <a:r>
              <a:rPr lang="en-US" altLang="zh-CN" sz="900" b="1" dirty="0" smtClean="0"/>
              <a:t>《</a:t>
            </a:r>
            <a:r>
              <a:rPr lang="zh-CN" altLang="en-US" sz="900" b="1" dirty="0" smtClean="0"/>
              <a:t>国家税务总局关于印发</a:t>
            </a:r>
            <a:r>
              <a:rPr lang="en-US" altLang="zh-CN" sz="900" b="1" dirty="0" smtClean="0"/>
              <a:t>《</a:t>
            </a:r>
            <a:r>
              <a:rPr lang="zh-CN" altLang="en-US" sz="900" b="1" dirty="0" smtClean="0"/>
              <a:t>企业所得税核定征收办法（试行）</a:t>
            </a:r>
            <a:r>
              <a:rPr lang="en-US" altLang="zh-CN" sz="900" b="1" dirty="0" smtClean="0"/>
              <a:t>》</a:t>
            </a:r>
            <a:r>
              <a:rPr lang="zh-CN" altLang="en-US" sz="900" b="1" dirty="0" smtClean="0"/>
              <a:t>的通知</a:t>
            </a:r>
            <a:r>
              <a:rPr lang="en-US" altLang="zh-CN" sz="900" b="1" dirty="0" smtClean="0"/>
              <a:t>》</a:t>
            </a:r>
            <a:r>
              <a:rPr lang="zh-CN" altLang="en-US" sz="900" b="1" dirty="0" smtClean="0"/>
              <a:t>（国税发</a:t>
            </a:r>
            <a:r>
              <a:rPr lang="en-US" altLang="zh-CN" sz="900" b="1" dirty="0" smtClean="0"/>
              <a:t>〔2008〕30</a:t>
            </a:r>
            <a:r>
              <a:rPr lang="zh-CN" altLang="en-US" sz="900" b="1" dirty="0" smtClean="0"/>
              <a:t>号）：</a:t>
            </a:r>
            <a:r>
              <a:rPr lang="en-US" altLang="zh-CN" sz="900" b="1" dirty="0" smtClean="0"/>
              <a:t> </a:t>
            </a:r>
            <a:r>
              <a:rPr lang="zh-CN" altLang="en-US" sz="900" b="1" dirty="0" smtClean="0">
                <a:solidFill>
                  <a:srgbClr val="00B050"/>
                </a:solidFill>
              </a:rPr>
              <a:t>第三条 纳税人具有下列情形之一的，核定征收企业所得税</a:t>
            </a:r>
            <a:r>
              <a:rPr lang="zh-CN" altLang="en-US" sz="900" dirty="0" smtClean="0"/>
              <a:t>：</a:t>
            </a:r>
            <a:br>
              <a:rPr lang="zh-CN" altLang="en-US" sz="900" dirty="0" smtClean="0"/>
            </a:br>
            <a:r>
              <a:rPr lang="zh-CN" altLang="en-US" sz="900" dirty="0" smtClean="0"/>
              <a:t>　　</a:t>
            </a:r>
            <a:r>
              <a:rPr lang="en-US" altLang="zh-CN" sz="900" dirty="0" smtClean="0"/>
              <a:t>(</a:t>
            </a:r>
            <a:r>
              <a:rPr lang="zh-CN" altLang="en-US" sz="900" dirty="0" smtClean="0"/>
              <a:t>一</a:t>
            </a:r>
            <a:r>
              <a:rPr lang="en-US" altLang="zh-CN" sz="900" dirty="0" smtClean="0"/>
              <a:t>)</a:t>
            </a:r>
            <a:r>
              <a:rPr lang="zh-CN" altLang="en-US" sz="900" dirty="0" smtClean="0"/>
              <a:t>依照法律、行政法规的规定可以不设置账簿的</a:t>
            </a:r>
            <a:r>
              <a:rPr lang="en-US" altLang="zh-CN" sz="900" dirty="0" smtClean="0"/>
              <a:t>;</a:t>
            </a:r>
            <a:br>
              <a:rPr lang="en-US" altLang="zh-CN" sz="900" dirty="0" smtClean="0"/>
            </a:br>
            <a:r>
              <a:rPr lang="zh-CN" altLang="en-US" sz="900" dirty="0" smtClean="0"/>
              <a:t>　　</a:t>
            </a:r>
            <a:r>
              <a:rPr lang="en-US" altLang="zh-CN" sz="900" dirty="0" smtClean="0"/>
              <a:t>(</a:t>
            </a:r>
            <a:r>
              <a:rPr lang="zh-CN" altLang="en-US" sz="900" dirty="0" smtClean="0"/>
              <a:t>二</a:t>
            </a:r>
            <a:r>
              <a:rPr lang="en-US" altLang="zh-CN" sz="900" dirty="0" smtClean="0"/>
              <a:t>)</a:t>
            </a:r>
            <a:r>
              <a:rPr lang="zh-CN" altLang="en-US" sz="900" dirty="0" smtClean="0"/>
              <a:t>依照法律、行政法规的规定应当设置但未设置账簿的</a:t>
            </a:r>
            <a:r>
              <a:rPr lang="en-US" altLang="zh-CN" sz="900" dirty="0" smtClean="0"/>
              <a:t>;</a:t>
            </a:r>
            <a:br>
              <a:rPr lang="en-US" altLang="zh-CN" sz="900" dirty="0" smtClean="0"/>
            </a:br>
            <a:r>
              <a:rPr lang="zh-CN" altLang="en-US" sz="900" dirty="0" smtClean="0"/>
              <a:t>　　</a:t>
            </a:r>
            <a:r>
              <a:rPr lang="en-US" altLang="zh-CN" sz="900" dirty="0" smtClean="0"/>
              <a:t>(</a:t>
            </a:r>
            <a:r>
              <a:rPr lang="zh-CN" altLang="en-US" sz="900" dirty="0" smtClean="0"/>
              <a:t>三</a:t>
            </a:r>
            <a:r>
              <a:rPr lang="en-US" altLang="zh-CN" sz="900" dirty="0" smtClean="0"/>
              <a:t>)</a:t>
            </a:r>
            <a:r>
              <a:rPr lang="zh-CN" altLang="en-US" sz="900" dirty="0" smtClean="0"/>
              <a:t>擅自销毁账簿或者拒不提供纳税资料的</a:t>
            </a:r>
            <a:r>
              <a:rPr lang="en-US" altLang="zh-CN" sz="900" dirty="0" smtClean="0"/>
              <a:t>;</a:t>
            </a:r>
            <a:br>
              <a:rPr lang="en-US" altLang="zh-CN" sz="900" dirty="0" smtClean="0"/>
            </a:br>
            <a:r>
              <a:rPr lang="zh-CN" altLang="en-US" sz="900" dirty="0" smtClean="0"/>
              <a:t>　　</a:t>
            </a:r>
            <a:r>
              <a:rPr lang="en-US" altLang="zh-CN" sz="900" dirty="0" smtClean="0"/>
              <a:t>(</a:t>
            </a:r>
            <a:r>
              <a:rPr lang="zh-CN" altLang="en-US" sz="900" dirty="0" smtClean="0"/>
              <a:t>四</a:t>
            </a:r>
            <a:r>
              <a:rPr lang="en-US" altLang="zh-CN" sz="900" dirty="0" smtClean="0"/>
              <a:t>)</a:t>
            </a:r>
            <a:r>
              <a:rPr lang="zh-CN" altLang="en-US" sz="900" dirty="0" smtClean="0"/>
              <a:t>虽设置账簿，但账目混乱或者成本资料、收入凭证、费用凭证残缺不全，难以查账的</a:t>
            </a:r>
            <a:r>
              <a:rPr lang="en-US" altLang="zh-CN" sz="900" dirty="0" smtClean="0"/>
              <a:t>;</a:t>
            </a:r>
            <a:br>
              <a:rPr lang="en-US" altLang="zh-CN" sz="900" dirty="0" smtClean="0"/>
            </a:br>
            <a:r>
              <a:rPr lang="zh-CN" altLang="en-US" sz="900" dirty="0" smtClean="0"/>
              <a:t>　　</a:t>
            </a:r>
            <a:r>
              <a:rPr lang="en-US" altLang="zh-CN" sz="900" dirty="0" smtClean="0"/>
              <a:t>(</a:t>
            </a:r>
            <a:r>
              <a:rPr lang="zh-CN" altLang="en-US" sz="900" dirty="0" smtClean="0"/>
              <a:t>五</a:t>
            </a:r>
            <a:r>
              <a:rPr lang="en-US" altLang="zh-CN" sz="900" dirty="0" smtClean="0"/>
              <a:t>)</a:t>
            </a:r>
            <a:r>
              <a:rPr lang="zh-CN" altLang="en-US" sz="900" dirty="0" smtClean="0"/>
              <a:t>发生纳税义务，未按照规定的期限办理纳税申报，经税务机关责令限期申报，逾期仍不申报的</a:t>
            </a:r>
            <a:r>
              <a:rPr lang="en-US" altLang="zh-CN" sz="900" dirty="0" smtClean="0"/>
              <a:t>;</a:t>
            </a:r>
            <a:br>
              <a:rPr lang="en-US" altLang="zh-CN" sz="900" dirty="0" smtClean="0"/>
            </a:br>
            <a:r>
              <a:rPr lang="zh-CN" altLang="en-US" sz="900" dirty="0" smtClean="0"/>
              <a:t>　　</a:t>
            </a:r>
            <a:r>
              <a:rPr lang="en-US" altLang="zh-CN" sz="900" dirty="0" smtClean="0"/>
              <a:t>(</a:t>
            </a:r>
            <a:r>
              <a:rPr lang="zh-CN" altLang="en-US" sz="900" dirty="0" smtClean="0"/>
              <a:t>六</a:t>
            </a:r>
            <a:r>
              <a:rPr lang="en-US" altLang="zh-CN" sz="900" dirty="0" smtClean="0"/>
              <a:t>)</a:t>
            </a:r>
            <a:r>
              <a:rPr lang="zh-CN" altLang="en-US" sz="900" dirty="0" smtClean="0"/>
              <a:t>申报的计税依据明显偏低，又无正当理由的。</a:t>
            </a:r>
            <a:br>
              <a:rPr lang="zh-CN" altLang="en-US" sz="900" dirty="0" smtClean="0"/>
            </a:br>
            <a:r>
              <a:rPr lang="zh-CN" altLang="en-US" sz="900" dirty="0" smtClean="0"/>
              <a:t>　　特殊行业、特殊类型的纳税人和一定规模以上的纳税人不适用本办法。上述特定纳税人由国家税务总局另行明确。</a:t>
            </a:r>
            <a:br>
              <a:rPr lang="zh-CN" altLang="en-US" sz="900" dirty="0" smtClean="0"/>
            </a:br>
            <a:r>
              <a:rPr lang="zh-CN" altLang="en-US" sz="900" dirty="0" smtClean="0"/>
              <a:t>　　</a:t>
            </a:r>
            <a:r>
              <a:rPr lang="zh-CN" altLang="en-US" sz="900" b="1" dirty="0" smtClean="0">
                <a:solidFill>
                  <a:srgbClr val="00B050"/>
                </a:solidFill>
              </a:rPr>
              <a:t>第四条 税务机关应根据纳税人具体情况，对核定征收企业所得税的纳税人，核定应税所得率或者核定应纳所得税额。</a:t>
            </a:r>
            <a:br>
              <a:rPr lang="zh-CN" altLang="en-US" sz="900" dirty="0" smtClean="0"/>
            </a:br>
            <a:r>
              <a:rPr lang="zh-CN" altLang="en-US" sz="900" dirty="0" smtClean="0"/>
              <a:t>　　具有下列情形之一的，核定其应税所得率：</a:t>
            </a:r>
            <a:br>
              <a:rPr lang="zh-CN" altLang="en-US" sz="900" dirty="0" smtClean="0"/>
            </a:br>
            <a:r>
              <a:rPr lang="zh-CN" altLang="en-US" sz="900" dirty="0" smtClean="0"/>
              <a:t>　　</a:t>
            </a:r>
            <a:r>
              <a:rPr lang="en-US" altLang="zh-CN" sz="900" dirty="0" smtClean="0"/>
              <a:t>(</a:t>
            </a:r>
            <a:r>
              <a:rPr lang="zh-CN" altLang="en-US" sz="900" dirty="0" smtClean="0"/>
              <a:t>一</a:t>
            </a:r>
            <a:r>
              <a:rPr lang="en-US" altLang="zh-CN" sz="900" dirty="0" smtClean="0"/>
              <a:t>)</a:t>
            </a:r>
            <a:r>
              <a:rPr lang="zh-CN" altLang="en-US" sz="900" dirty="0" smtClean="0"/>
              <a:t>能正确核算</a:t>
            </a:r>
            <a:r>
              <a:rPr lang="en-US" altLang="zh-CN" sz="900" dirty="0" smtClean="0"/>
              <a:t>(</a:t>
            </a:r>
            <a:r>
              <a:rPr lang="zh-CN" altLang="en-US" sz="900" dirty="0" smtClean="0"/>
              <a:t>查实</a:t>
            </a:r>
            <a:r>
              <a:rPr lang="en-US" altLang="zh-CN" sz="900" dirty="0" smtClean="0"/>
              <a:t>)</a:t>
            </a:r>
            <a:r>
              <a:rPr lang="zh-CN" altLang="en-US" sz="900" dirty="0" smtClean="0"/>
              <a:t>收入总额，但不能正确核算</a:t>
            </a:r>
            <a:r>
              <a:rPr lang="en-US" altLang="zh-CN" sz="900" dirty="0" smtClean="0"/>
              <a:t>(</a:t>
            </a:r>
            <a:r>
              <a:rPr lang="zh-CN" altLang="en-US" sz="900" dirty="0" smtClean="0"/>
              <a:t>查实</a:t>
            </a:r>
            <a:r>
              <a:rPr lang="en-US" altLang="zh-CN" sz="900" dirty="0" smtClean="0"/>
              <a:t>)</a:t>
            </a:r>
            <a:r>
              <a:rPr lang="zh-CN" altLang="en-US" sz="900" dirty="0" smtClean="0"/>
              <a:t>成本费用总额的</a:t>
            </a:r>
            <a:r>
              <a:rPr lang="en-US" altLang="zh-CN" sz="900" dirty="0" smtClean="0"/>
              <a:t>;</a:t>
            </a:r>
            <a:br>
              <a:rPr lang="en-US" altLang="zh-CN" sz="900" dirty="0" smtClean="0"/>
            </a:br>
            <a:r>
              <a:rPr lang="zh-CN" altLang="en-US" sz="900" dirty="0" smtClean="0"/>
              <a:t>　　</a:t>
            </a:r>
            <a:r>
              <a:rPr lang="en-US" altLang="zh-CN" sz="900" dirty="0" smtClean="0"/>
              <a:t>(</a:t>
            </a:r>
            <a:r>
              <a:rPr lang="zh-CN" altLang="en-US" sz="900" dirty="0" smtClean="0"/>
              <a:t>二</a:t>
            </a:r>
            <a:r>
              <a:rPr lang="en-US" altLang="zh-CN" sz="900" dirty="0" smtClean="0"/>
              <a:t>)</a:t>
            </a:r>
            <a:r>
              <a:rPr lang="zh-CN" altLang="en-US" sz="900" dirty="0" smtClean="0"/>
              <a:t>能正确核算</a:t>
            </a:r>
            <a:r>
              <a:rPr lang="en-US" altLang="zh-CN" sz="900" dirty="0" smtClean="0"/>
              <a:t>(</a:t>
            </a:r>
            <a:r>
              <a:rPr lang="zh-CN" altLang="en-US" sz="900" dirty="0" smtClean="0"/>
              <a:t>查实</a:t>
            </a:r>
            <a:r>
              <a:rPr lang="en-US" altLang="zh-CN" sz="900" dirty="0" smtClean="0"/>
              <a:t>)</a:t>
            </a:r>
            <a:r>
              <a:rPr lang="zh-CN" altLang="en-US" sz="900" dirty="0" smtClean="0"/>
              <a:t>成本费用总额，但不能正确核算</a:t>
            </a:r>
            <a:r>
              <a:rPr lang="en-US" altLang="zh-CN" sz="900" dirty="0" smtClean="0"/>
              <a:t>(</a:t>
            </a:r>
            <a:r>
              <a:rPr lang="zh-CN" altLang="en-US" sz="900" dirty="0" smtClean="0"/>
              <a:t>查实</a:t>
            </a:r>
            <a:r>
              <a:rPr lang="en-US" altLang="zh-CN" sz="900" dirty="0" smtClean="0"/>
              <a:t>)</a:t>
            </a:r>
            <a:r>
              <a:rPr lang="zh-CN" altLang="en-US" sz="900" dirty="0" smtClean="0"/>
              <a:t>收入总额的</a:t>
            </a:r>
            <a:r>
              <a:rPr lang="en-US" altLang="zh-CN" sz="900" dirty="0" smtClean="0"/>
              <a:t>;</a:t>
            </a:r>
            <a:br>
              <a:rPr lang="en-US" altLang="zh-CN" sz="900" dirty="0" smtClean="0"/>
            </a:br>
            <a:r>
              <a:rPr lang="zh-CN" altLang="en-US" sz="900" dirty="0" smtClean="0"/>
              <a:t>　　</a:t>
            </a:r>
            <a:r>
              <a:rPr lang="en-US" altLang="zh-CN" sz="900" dirty="0" smtClean="0"/>
              <a:t>(</a:t>
            </a:r>
            <a:r>
              <a:rPr lang="zh-CN" altLang="en-US" sz="900" dirty="0" smtClean="0"/>
              <a:t>三</a:t>
            </a:r>
            <a:r>
              <a:rPr lang="en-US" altLang="zh-CN" sz="900" dirty="0" smtClean="0"/>
              <a:t>)</a:t>
            </a:r>
            <a:r>
              <a:rPr lang="zh-CN" altLang="en-US" sz="900" dirty="0" smtClean="0"/>
              <a:t>通过合理方法，能计算和推定纳税人收入总额或成本费用总额的。</a:t>
            </a:r>
            <a:br>
              <a:rPr lang="zh-CN" altLang="en-US" sz="900" dirty="0" smtClean="0"/>
            </a:br>
            <a:r>
              <a:rPr lang="zh-CN" altLang="en-US" sz="900" dirty="0" smtClean="0"/>
              <a:t>　　纳税人不属于以上情形的，核定其应纳所得税额。</a:t>
            </a:r>
            <a:br>
              <a:rPr lang="zh-CN" altLang="en-US" sz="900" dirty="0" smtClean="0"/>
            </a:br>
            <a:r>
              <a:rPr lang="zh-CN" altLang="en-US" sz="900" dirty="0" smtClean="0"/>
              <a:t>　　</a:t>
            </a:r>
            <a:r>
              <a:rPr lang="zh-CN" altLang="en-US" sz="900" b="1" dirty="0" smtClean="0">
                <a:solidFill>
                  <a:srgbClr val="00B050"/>
                </a:solidFill>
              </a:rPr>
              <a:t>第五条 税务机关采用下列方法核定征收企业所得税：</a:t>
            </a:r>
            <a:br>
              <a:rPr lang="zh-CN" altLang="en-US" sz="900" dirty="0" smtClean="0"/>
            </a:br>
            <a:r>
              <a:rPr lang="zh-CN" altLang="en-US" sz="900" dirty="0" smtClean="0"/>
              <a:t>　　</a:t>
            </a:r>
            <a:r>
              <a:rPr lang="en-US" altLang="zh-CN" sz="900" dirty="0" smtClean="0"/>
              <a:t>(</a:t>
            </a:r>
            <a:r>
              <a:rPr lang="zh-CN" altLang="en-US" sz="900" dirty="0" smtClean="0"/>
              <a:t>一</a:t>
            </a:r>
            <a:r>
              <a:rPr lang="en-US" altLang="zh-CN" sz="900" dirty="0" smtClean="0"/>
              <a:t>)</a:t>
            </a:r>
            <a:r>
              <a:rPr lang="zh-CN" altLang="en-US" sz="900" dirty="0" smtClean="0"/>
              <a:t>参照当地同类行业或者类似行业中经营规模和收入水平相近的纳税人的税负水平核定</a:t>
            </a:r>
            <a:r>
              <a:rPr lang="en-US" altLang="zh-CN" sz="900" dirty="0" smtClean="0"/>
              <a:t>;</a:t>
            </a:r>
            <a:br>
              <a:rPr lang="en-US" altLang="zh-CN" sz="900" dirty="0" smtClean="0"/>
            </a:br>
            <a:r>
              <a:rPr lang="zh-CN" altLang="en-US" sz="900" dirty="0" smtClean="0"/>
              <a:t>　　</a:t>
            </a:r>
            <a:r>
              <a:rPr lang="en-US" altLang="zh-CN" sz="900" dirty="0" smtClean="0"/>
              <a:t>(</a:t>
            </a:r>
            <a:r>
              <a:rPr lang="zh-CN" altLang="en-US" sz="900" dirty="0" smtClean="0"/>
              <a:t>二</a:t>
            </a:r>
            <a:r>
              <a:rPr lang="en-US" altLang="zh-CN" sz="900" dirty="0" smtClean="0"/>
              <a:t>)</a:t>
            </a:r>
            <a:r>
              <a:rPr lang="zh-CN" altLang="en-US" sz="900" dirty="0" smtClean="0"/>
              <a:t>按照应税收入额或成本费用支出额定率核定</a:t>
            </a:r>
            <a:r>
              <a:rPr lang="en-US" altLang="zh-CN" sz="900" dirty="0" smtClean="0"/>
              <a:t>;</a:t>
            </a:r>
            <a:br>
              <a:rPr lang="en-US" altLang="zh-CN" sz="900" dirty="0" smtClean="0"/>
            </a:br>
            <a:r>
              <a:rPr lang="zh-CN" altLang="en-US" sz="900" dirty="0" smtClean="0"/>
              <a:t>　　</a:t>
            </a:r>
            <a:r>
              <a:rPr lang="en-US" altLang="zh-CN" sz="900" dirty="0" smtClean="0"/>
              <a:t>(</a:t>
            </a:r>
            <a:r>
              <a:rPr lang="zh-CN" altLang="en-US" sz="900" dirty="0" smtClean="0"/>
              <a:t>三</a:t>
            </a:r>
            <a:r>
              <a:rPr lang="en-US" altLang="zh-CN" sz="900" dirty="0" smtClean="0"/>
              <a:t>)</a:t>
            </a:r>
            <a:r>
              <a:rPr lang="zh-CN" altLang="en-US" sz="900" dirty="0" smtClean="0"/>
              <a:t>按照耗用的原材料、燃料、动力等推算或测算核定</a:t>
            </a:r>
            <a:r>
              <a:rPr lang="en-US" altLang="zh-CN" sz="900" dirty="0" smtClean="0"/>
              <a:t>;</a:t>
            </a:r>
            <a:br>
              <a:rPr lang="en-US" altLang="zh-CN" sz="900" dirty="0" smtClean="0"/>
            </a:br>
            <a:r>
              <a:rPr lang="zh-CN" altLang="en-US" sz="900" dirty="0" smtClean="0"/>
              <a:t>　　</a:t>
            </a:r>
            <a:r>
              <a:rPr lang="en-US" altLang="zh-CN" sz="900" dirty="0" smtClean="0"/>
              <a:t>(</a:t>
            </a:r>
            <a:r>
              <a:rPr lang="zh-CN" altLang="en-US" sz="900" dirty="0" smtClean="0"/>
              <a:t>四</a:t>
            </a:r>
            <a:r>
              <a:rPr lang="en-US" altLang="zh-CN" sz="900" dirty="0" smtClean="0"/>
              <a:t>)</a:t>
            </a:r>
            <a:r>
              <a:rPr lang="zh-CN" altLang="en-US" sz="900" dirty="0" smtClean="0"/>
              <a:t>按照其他合理方法核定。</a:t>
            </a:r>
            <a:br>
              <a:rPr lang="zh-CN" altLang="en-US" sz="900" dirty="0" smtClean="0"/>
            </a:br>
            <a:r>
              <a:rPr lang="zh-CN" altLang="en-US" sz="900" dirty="0" smtClean="0"/>
              <a:t>　　采用前款所列一种方法不足以正确核定应纳税所得额或应纳税额的，可以同时采用两种以上的方法核定。采用两种以上方法测算的应纳税额不一致时，可按测算的应纳税额从高核定。</a:t>
            </a:r>
            <a:br>
              <a:rPr lang="zh-CN" altLang="en-US" sz="900" dirty="0" smtClean="0"/>
            </a:br>
            <a:r>
              <a:rPr lang="zh-CN" altLang="en-US" sz="900" dirty="0" smtClean="0"/>
              <a:t>　　</a:t>
            </a:r>
            <a:r>
              <a:rPr lang="zh-CN" altLang="en-US" sz="900" b="1" dirty="0" smtClean="0">
                <a:solidFill>
                  <a:srgbClr val="00B050"/>
                </a:solidFill>
              </a:rPr>
              <a:t>第六条 采用应税所得率方式核定征收企业所得税的，应纳所得税额计算公式如下：</a:t>
            </a:r>
            <a:br>
              <a:rPr lang="zh-CN" altLang="en-US" sz="900" dirty="0" smtClean="0"/>
            </a:br>
            <a:r>
              <a:rPr lang="zh-CN" altLang="en-US" sz="900" dirty="0" smtClean="0"/>
              <a:t>　　应纳所得税额</a:t>
            </a:r>
            <a:r>
              <a:rPr lang="en-US" altLang="zh-CN" sz="900" dirty="0" smtClean="0"/>
              <a:t>=</a:t>
            </a:r>
            <a:r>
              <a:rPr lang="zh-CN" altLang="en-US" sz="900" dirty="0" smtClean="0"/>
              <a:t>应纳税所得额</a:t>
            </a:r>
            <a:r>
              <a:rPr lang="en-US" altLang="zh-CN" sz="900" dirty="0" smtClean="0"/>
              <a:t>×</a:t>
            </a:r>
            <a:r>
              <a:rPr lang="zh-CN" altLang="en-US" sz="900" dirty="0" smtClean="0"/>
              <a:t>适用税率</a:t>
            </a:r>
            <a:br>
              <a:rPr lang="zh-CN" altLang="en-US" sz="900" dirty="0" smtClean="0"/>
            </a:br>
            <a:r>
              <a:rPr lang="zh-CN" altLang="en-US" sz="900" dirty="0" smtClean="0"/>
              <a:t>　　应纳税所得额</a:t>
            </a:r>
            <a:r>
              <a:rPr lang="en-US" altLang="zh-CN" sz="900" dirty="0" smtClean="0"/>
              <a:t>=</a:t>
            </a:r>
            <a:r>
              <a:rPr lang="zh-CN" altLang="en-US" sz="900" dirty="0" smtClean="0"/>
              <a:t>应税收入额</a:t>
            </a:r>
            <a:r>
              <a:rPr lang="en-US" altLang="zh-CN" sz="900" dirty="0" smtClean="0"/>
              <a:t>×</a:t>
            </a:r>
            <a:r>
              <a:rPr lang="zh-CN" altLang="en-US" sz="900" dirty="0" smtClean="0"/>
              <a:t>应税所得率</a:t>
            </a:r>
            <a:br>
              <a:rPr lang="zh-CN" altLang="en-US" sz="900" dirty="0" smtClean="0"/>
            </a:br>
            <a:r>
              <a:rPr lang="zh-CN" altLang="en-US" sz="900" dirty="0" smtClean="0"/>
              <a:t>　　或：应纳税所得额</a:t>
            </a:r>
            <a:r>
              <a:rPr lang="en-US" altLang="zh-CN" sz="900" dirty="0" smtClean="0"/>
              <a:t>=</a:t>
            </a:r>
            <a:r>
              <a:rPr lang="zh-CN" altLang="en-US" sz="900" dirty="0" smtClean="0"/>
              <a:t>成本</a:t>
            </a:r>
            <a:r>
              <a:rPr lang="en-US" altLang="zh-CN" sz="900" dirty="0" smtClean="0"/>
              <a:t>(</a:t>
            </a:r>
            <a:r>
              <a:rPr lang="zh-CN" altLang="en-US" sz="900" dirty="0" smtClean="0"/>
              <a:t>费用</a:t>
            </a:r>
            <a:r>
              <a:rPr lang="en-US" altLang="zh-CN" sz="900" dirty="0" smtClean="0"/>
              <a:t>)</a:t>
            </a:r>
            <a:r>
              <a:rPr lang="zh-CN" altLang="en-US" sz="900" dirty="0" smtClean="0"/>
              <a:t>支出额</a:t>
            </a:r>
            <a:r>
              <a:rPr lang="en-US" altLang="zh-CN" sz="900" dirty="0" smtClean="0"/>
              <a:t>/(1-</a:t>
            </a:r>
            <a:r>
              <a:rPr lang="zh-CN" altLang="en-US" sz="900" dirty="0" smtClean="0"/>
              <a:t>应税所得率</a:t>
            </a:r>
            <a:r>
              <a:rPr lang="en-US" altLang="zh-CN" sz="900" dirty="0" smtClean="0"/>
              <a:t>)×</a:t>
            </a:r>
            <a:r>
              <a:rPr lang="zh-CN" altLang="en-US" sz="900" dirty="0" smtClean="0"/>
              <a:t>应税所得率</a:t>
            </a:r>
            <a:br>
              <a:rPr lang="zh-CN" altLang="en-US" sz="900" dirty="0" smtClean="0"/>
            </a:br>
            <a:r>
              <a:rPr lang="zh-CN" altLang="en-US" sz="900" dirty="0" smtClean="0"/>
              <a:t>　　第七条 实行应税所得率方式核定征收企业所得税的纳税人，经营多业的，无论其经营项目是否单独核算，均由税务机关根据其主营项目确定适用的应税所得率。</a:t>
            </a:r>
            <a:br>
              <a:rPr lang="zh-CN" altLang="en-US" sz="900" dirty="0" smtClean="0"/>
            </a:br>
            <a:r>
              <a:rPr lang="zh-CN" altLang="en-US" sz="900" dirty="0" smtClean="0"/>
              <a:t>　　主营项目应为纳税人所有经营项目中，收入总额或者成本</a:t>
            </a:r>
            <a:r>
              <a:rPr lang="en-US" altLang="zh-CN" sz="900" dirty="0" smtClean="0"/>
              <a:t>(</a:t>
            </a:r>
            <a:r>
              <a:rPr lang="zh-CN" altLang="en-US" sz="900" dirty="0" smtClean="0"/>
              <a:t>费用</a:t>
            </a:r>
            <a:r>
              <a:rPr lang="en-US" altLang="zh-CN" sz="900" dirty="0" smtClean="0"/>
              <a:t>)</a:t>
            </a:r>
            <a:r>
              <a:rPr lang="zh-CN" altLang="en-US" sz="900" dirty="0" smtClean="0"/>
              <a:t>支出额或者耗用原材料、燃料、动力数量所占比重最大的项目。</a:t>
            </a:r>
            <a:br>
              <a:rPr lang="zh-CN" altLang="en-US" sz="900" dirty="0" smtClean="0"/>
            </a:br>
            <a:endParaRPr lang="zh-CN" altLang="en-US" sz="900" dirty="0"/>
          </a:p>
        </p:txBody>
      </p:sp>
      <p:sp>
        <p:nvSpPr>
          <p:cNvPr id="4" name="页脚占位符 3"/>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3"/>
            <a:ext cx="8229600" cy="509113"/>
          </a:xfrm>
        </p:spPr>
        <p:txBody>
          <a:bodyPr>
            <a:normAutofit/>
          </a:bodyPr>
          <a:lstStyle/>
          <a:p>
            <a:r>
              <a:rPr lang="zh-CN" altLang="en-US" sz="2400" dirty="0" smtClean="0"/>
              <a:t>跨境电商企业所得税核定征收</a:t>
            </a:r>
            <a:endParaRPr lang="zh-CN" altLang="en-US" sz="2400" dirty="0"/>
          </a:p>
        </p:txBody>
      </p:sp>
      <p:sp>
        <p:nvSpPr>
          <p:cNvPr id="3" name="内容占位符 2"/>
          <p:cNvSpPr>
            <a:spLocks noGrp="1"/>
          </p:cNvSpPr>
          <p:nvPr>
            <p:ph idx="1"/>
          </p:nvPr>
        </p:nvSpPr>
        <p:spPr>
          <a:xfrm>
            <a:off x="457200" y="715156"/>
            <a:ext cx="8229600" cy="3880885"/>
          </a:xfrm>
        </p:spPr>
        <p:txBody>
          <a:bodyPr>
            <a:normAutofit fontScale="85000" lnSpcReduction="20000"/>
          </a:bodyPr>
          <a:lstStyle/>
          <a:p>
            <a:pPr>
              <a:lnSpc>
                <a:spcPct val="120000"/>
              </a:lnSpc>
            </a:pPr>
            <a:r>
              <a:rPr lang="en-US" altLang="zh-CN" sz="1600" dirty="0" smtClean="0"/>
              <a:t>《</a:t>
            </a:r>
            <a:r>
              <a:rPr lang="zh-CN" altLang="en-US" sz="1600" dirty="0" smtClean="0"/>
              <a:t>国家税务总局关于跨境电子商务综合试验区零售出口企业所得税核定征收有关问题的公告</a:t>
            </a:r>
            <a:r>
              <a:rPr lang="en-US" altLang="zh-CN" sz="1600" dirty="0" smtClean="0"/>
              <a:t>》</a:t>
            </a:r>
            <a:r>
              <a:rPr lang="zh-CN" altLang="en-US" sz="1600" dirty="0" smtClean="0"/>
              <a:t>（国家税务总局公告</a:t>
            </a:r>
            <a:r>
              <a:rPr lang="en-US" altLang="zh-CN" sz="1600" dirty="0" smtClean="0"/>
              <a:t>2019</a:t>
            </a:r>
            <a:r>
              <a:rPr lang="zh-CN" altLang="en-US" sz="1600" dirty="0" smtClean="0"/>
              <a:t>年第</a:t>
            </a:r>
            <a:r>
              <a:rPr lang="en-US" altLang="zh-CN" sz="1600" dirty="0" smtClean="0"/>
              <a:t>36</a:t>
            </a:r>
            <a:r>
              <a:rPr lang="zh-CN" altLang="en-US" sz="1600" dirty="0" smtClean="0"/>
              <a:t>号）：</a:t>
            </a:r>
            <a:endParaRPr lang="en-US" altLang="zh-CN" sz="1600" dirty="0" smtClean="0"/>
          </a:p>
          <a:p>
            <a:pPr>
              <a:lnSpc>
                <a:spcPct val="120000"/>
              </a:lnSpc>
              <a:buNone/>
            </a:pPr>
            <a:r>
              <a:rPr lang="zh-CN" altLang="en-US" sz="1600" dirty="0" smtClean="0"/>
              <a:t>“　一、</a:t>
            </a:r>
            <a:r>
              <a:rPr lang="zh-CN" altLang="en-US" sz="1600" b="1" dirty="0" smtClean="0">
                <a:solidFill>
                  <a:srgbClr val="00B050"/>
                </a:solidFill>
              </a:rPr>
              <a:t>综试区内的跨境电商企业</a:t>
            </a:r>
            <a:r>
              <a:rPr lang="en-US" altLang="zh-CN" sz="1600" b="1" dirty="0" smtClean="0">
                <a:solidFill>
                  <a:srgbClr val="00B050"/>
                </a:solidFill>
              </a:rPr>
              <a:t>,</a:t>
            </a:r>
            <a:r>
              <a:rPr lang="zh-CN" altLang="en-US" sz="1600" b="1" dirty="0" smtClean="0">
                <a:solidFill>
                  <a:srgbClr val="00B050"/>
                </a:solidFill>
              </a:rPr>
              <a:t>同时符合下列条件的，试行核定征收企业所得税办法</a:t>
            </a:r>
            <a:r>
              <a:rPr lang="zh-CN" altLang="en-US" sz="1600" dirty="0" smtClean="0"/>
              <a:t>：</a:t>
            </a:r>
            <a:br>
              <a:rPr lang="zh-CN" altLang="en-US" sz="1600" dirty="0" smtClean="0"/>
            </a:br>
            <a:r>
              <a:rPr lang="zh-CN" altLang="en-US" sz="1600" dirty="0" smtClean="0"/>
              <a:t>　　</a:t>
            </a:r>
            <a:r>
              <a:rPr lang="en-US" altLang="zh-CN" sz="1600" dirty="0" smtClean="0"/>
              <a:t>(</a:t>
            </a:r>
            <a:r>
              <a:rPr lang="zh-CN" altLang="en-US" sz="1600" dirty="0" smtClean="0"/>
              <a:t>一</a:t>
            </a:r>
            <a:r>
              <a:rPr lang="en-US" altLang="zh-CN" sz="1600" dirty="0" smtClean="0"/>
              <a:t>)</a:t>
            </a:r>
            <a:r>
              <a:rPr lang="zh-CN" altLang="en-US" sz="1600" dirty="0" smtClean="0"/>
              <a:t>在综试区注册，并在注册地跨境电子商务线上综合服务平台登记出口货物日期、名称、计量单位、数量、单价、金额的</a:t>
            </a:r>
            <a:r>
              <a:rPr lang="en-US" altLang="zh-CN" sz="1600" dirty="0" smtClean="0"/>
              <a:t>;</a:t>
            </a:r>
            <a:br>
              <a:rPr lang="en-US" altLang="zh-CN" sz="1600" dirty="0" smtClean="0"/>
            </a:br>
            <a:r>
              <a:rPr lang="zh-CN" altLang="en-US" sz="1600" dirty="0" smtClean="0"/>
              <a:t>　　</a:t>
            </a:r>
            <a:r>
              <a:rPr lang="en-US" altLang="zh-CN" sz="1600" dirty="0" smtClean="0"/>
              <a:t>(</a:t>
            </a:r>
            <a:r>
              <a:rPr lang="zh-CN" altLang="en-US" sz="1600" dirty="0" smtClean="0"/>
              <a:t>二</a:t>
            </a:r>
            <a:r>
              <a:rPr lang="en-US" altLang="zh-CN" sz="1600" dirty="0" smtClean="0"/>
              <a:t>)</a:t>
            </a:r>
            <a:r>
              <a:rPr lang="zh-CN" altLang="en-US" sz="1600" dirty="0" smtClean="0"/>
              <a:t>出口货物通过综试区所在地海关办理电子商务出口申报手续的</a:t>
            </a:r>
            <a:r>
              <a:rPr lang="en-US" altLang="zh-CN" sz="1600" dirty="0" smtClean="0"/>
              <a:t>;</a:t>
            </a:r>
            <a:br>
              <a:rPr lang="en-US" altLang="zh-CN" sz="1600" dirty="0" smtClean="0"/>
            </a:br>
            <a:r>
              <a:rPr lang="zh-CN" altLang="en-US" sz="1600" dirty="0" smtClean="0"/>
              <a:t>　　</a:t>
            </a:r>
            <a:r>
              <a:rPr lang="en-US" altLang="zh-CN" sz="1600" dirty="0" smtClean="0"/>
              <a:t>(</a:t>
            </a:r>
            <a:r>
              <a:rPr lang="zh-CN" altLang="en-US" sz="1600" dirty="0" smtClean="0"/>
              <a:t>三</a:t>
            </a:r>
            <a:r>
              <a:rPr lang="en-US" altLang="zh-CN" sz="1600" dirty="0" smtClean="0"/>
              <a:t>)</a:t>
            </a:r>
            <a:r>
              <a:rPr lang="zh-CN" altLang="en-US" sz="1600" dirty="0" smtClean="0"/>
              <a:t>出口货物未取得有效进货凭证，其增值税、消费税享受免税政策的。</a:t>
            </a:r>
            <a:br>
              <a:rPr lang="zh-CN" altLang="en-US" sz="1600" dirty="0" smtClean="0"/>
            </a:br>
            <a:r>
              <a:rPr lang="zh-CN" altLang="en-US" sz="1600" dirty="0" smtClean="0"/>
              <a:t>　　二、综试区内核定征收的跨境电商企业应准确核算收入总额，并采用应税所得率方式核定征收企业所得税。应税所得率统一按照</a:t>
            </a:r>
            <a:r>
              <a:rPr lang="en-US" altLang="zh-CN" sz="1600" dirty="0" smtClean="0"/>
              <a:t>4%</a:t>
            </a:r>
            <a:r>
              <a:rPr lang="zh-CN" altLang="en-US" sz="1600" dirty="0" smtClean="0"/>
              <a:t>确定。</a:t>
            </a:r>
            <a:br>
              <a:rPr lang="zh-CN" altLang="en-US" sz="1600" dirty="0" smtClean="0"/>
            </a:br>
            <a:r>
              <a:rPr lang="zh-CN" altLang="en-US" sz="1600" dirty="0" smtClean="0"/>
              <a:t>　</a:t>
            </a:r>
            <a:r>
              <a:rPr lang="en-US" altLang="zh-CN" sz="1600" dirty="0" smtClean="0"/>
              <a:t>……</a:t>
            </a:r>
            <a:br>
              <a:rPr lang="zh-CN" altLang="en-US" sz="1600" dirty="0" smtClean="0"/>
            </a:br>
            <a:r>
              <a:rPr lang="zh-CN" altLang="en-US" sz="1600" dirty="0" smtClean="0"/>
              <a:t>　　四、综试区内实行核定征收的跨境电商企业符合小型微利企业优惠政策条件的，可享受小型微利企业所得税优惠政策</a:t>
            </a:r>
            <a:r>
              <a:rPr lang="en-US" altLang="zh-CN" sz="1600" dirty="0" smtClean="0"/>
              <a:t>;</a:t>
            </a:r>
            <a:r>
              <a:rPr lang="zh-CN" altLang="en-US" sz="1600" dirty="0" smtClean="0"/>
              <a:t>其取得的收入属于</a:t>
            </a:r>
            <a:r>
              <a:rPr lang="en-US" altLang="zh-CN" sz="1600" b="1" u="sng" dirty="0" smtClean="0"/>
              <a:t>《</a:t>
            </a:r>
            <a:r>
              <a:rPr lang="zh-CN" altLang="en-US" sz="1600" u="sng" dirty="0" smtClean="0"/>
              <a:t>中华人民共和国企业所得税法</a:t>
            </a:r>
            <a:r>
              <a:rPr lang="en-US" altLang="zh-CN" sz="1600" u="sng" dirty="0" smtClean="0"/>
              <a:t>》</a:t>
            </a:r>
            <a:r>
              <a:rPr lang="zh-CN" altLang="en-US" sz="1600" dirty="0" smtClean="0"/>
              <a:t>第二十六条规定的免税收入的，可享受免税收入优惠政策。</a:t>
            </a:r>
            <a:br>
              <a:rPr lang="zh-CN" altLang="en-US" sz="1600" dirty="0" smtClean="0"/>
            </a:br>
            <a:r>
              <a:rPr lang="zh-CN" altLang="en-US" sz="1600" dirty="0" smtClean="0"/>
              <a:t>　　五、本公告所称综试区，是指经国务院批准的跨境电子商务综合试验区</a:t>
            </a:r>
            <a:r>
              <a:rPr lang="en-US" altLang="zh-CN" sz="1600" dirty="0" smtClean="0"/>
              <a:t>;</a:t>
            </a:r>
            <a:r>
              <a:rPr lang="zh-CN" altLang="en-US" sz="1600" dirty="0" smtClean="0"/>
              <a:t>本公告所称跨境电商企业，是指自建跨境电子商务销售平台或利用第三方跨境电子商务平台开展电子商务出口的企业。</a:t>
            </a:r>
            <a:br>
              <a:rPr lang="zh-CN" altLang="en-US" sz="1600" dirty="0" smtClean="0"/>
            </a:br>
            <a:r>
              <a:rPr lang="zh-CN" altLang="en-US" sz="1600" dirty="0" smtClean="0"/>
              <a:t>　　六、本公告自</a:t>
            </a:r>
            <a:r>
              <a:rPr lang="en-US" altLang="zh-CN" sz="1600" dirty="0" smtClean="0"/>
              <a:t>2020</a:t>
            </a:r>
            <a:r>
              <a:rPr lang="zh-CN" altLang="en-US" sz="1600" dirty="0" smtClean="0"/>
              <a:t>年</a:t>
            </a:r>
            <a:r>
              <a:rPr lang="en-US" altLang="zh-CN" sz="1600" dirty="0" smtClean="0"/>
              <a:t>1</a:t>
            </a:r>
            <a:r>
              <a:rPr lang="zh-CN" altLang="en-US" sz="1600" dirty="0" smtClean="0"/>
              <a:t>月</a:t>
            </a:r>
            <a:r>
              <a:rPr lang="en-US" altLang="zh-CN" sz="1600" dirty="0" smtClean="0"/>
              <a:t>1</a:t>
            </a:r>
            <a:r>
              <a:rPr lang="zh-CN" altLang="en-US" sz="1600" dirty="0" smtClean="0"/>
              <a:t>日起施行。</a:t>
            </a:r>
            <a:br>
              <a:rPr lang="zh-CN" altLang="en-US" sz="1600" dirty="0" smtClean="0"/>
            </a:br>
            <a:r>
              <a:rPr lang="zh-CN" altLang="en-US" sz="1600" dirty="0" smtClean="0"/>
              <a:t>”</a:t>
            </a:r>
            <a:endParaRPr lang="zh-CN" altLang="en-US" sz="1600" dirty="0"/>
          </a:p>
        </p:txBody>
      </p:sp>
      <p:sp>
        <p:nvSpPr>
          <p:cNvPr id="4" name="页脚占位符 3"/>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357158" y="215090"/>
            <a:ext cx="3008313" cy="1143008"/>
          </a:xfrm>
        </p:spPr>
        <p:txBody>
          <a:bodyPr/>
          <a:lstStyle/>
          <a:p>
            <a:r>
              <a:rPr lang="zh-CN" altLang="en-US" dirty="0" smtClean="0">
                <a:solidFill>
                  <a:schemeClr val="accent3">
                    <a:lumMod val="50000"/>
                  </a:schemeClr>
                </a:solidFill>
                <a:cs typeface="+mn-ea"/>
                <a:sym typeface="+mn-lt"/>
              </a:rPr>
              <a:t>出口企业所得税报表填列</a:t>
            </a:r>
            <a:br>
              <a:rPr lang="en-US" altLang="zh-CN" b="0" dirty="0">
                <a:solidFill>
                  <a:schemeClr val="accent3">
                    <a:lumMod val="50000"/>
                  </a:schemeClr>
                </a:solidFill>
                <a:cs typeface="+mn-ea"/>
                <a:sym typeface="+mn-lt"/>
              </a:rPr>
            </a:br>
            <a:endParaRPr lang="zh-CN" altLang="en-US" dirty="0"/>
          </a:p>
        </p:txBody>
      </p:sp>
      <p:pic>
        <p:nvPicPr>
          <p:cNvPr id="1026" name="Picture 2"/>
          <p:cNvPicPr>
            <a:picLocks noGrp="1" noChangeAspect="1" noChangeArrowheads="1"/>
          </p:cNvPicPr>
          <p:nvPr>
            <p:ph idx="1"/>
          </p:nvPr>
        </p:nvPicPr>
        <p:blipFill>
          <a:blip r:embed="rId1"/>
          <a:srcRect/>
          <a:stretch>
            <a:fillRect/>
          </a:stretch>
        </p:blipFill>
        <p:spPr bwMode="auto">
          <a:xfrm>
            <a:off x="3286116" y="143652"/>
            <a:ext cx="4786346" cy="4857784"/>
          </a:xfrm>
          <a:prstGeom prst="rect">
            <a:avLst/>
          </a:prstGeom>
          <a:noFill/>
          <a:ln w="9525">
            <a:noFill/>
            <a:miter lim="800000"/>
            <a:headEnd/>
            <a:tailEnd/>
          </a:ln>
          <a:effectLst/>
        </p:spPr>
      </p:pic>
      <p:sp>
        <p:nvSpPr>
          <p:cNvPr id="2" name="页脚占位符 1"/>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45          _3"/>
          <p:cNvSpPr txBox="1"/>
          <p:nvPr/>
        </p:nvSpPr>
        <p:spPr>
          <a:xfrm>
            <a:off x="2357045" y="2805434"/>
            <a:ext cx="4348204" cy="358865"/>
          </a:xfrm>
          <a:prstGeom prst="rect">
            <a:avLst/>
          </a:prstGeom>
          <a:noFill/>
        </p:spPr>
        <p:txBody>
          <a:bodyPr vert="horz" wrap="square" lIns="68564" tIns="34282" rIns="68564" bIns="34282" rtlCol="0" anchor="ctr">
            <a:spAutoFit/>
          </a:bodyPr>
          <a:lstStyle>
            <a:lvl1pPr marL="228600" indent="-228600" algn="ctr" defTabSz="914400" rtl="0" eaLnBrk="1" latinLnBrk="0" hangingPunct="1">
              <a:lnSpc>
                <a:spcPct val="90000"/>
              </a:lnSpc>
              <a:spcBef>
                <a:spcPts val="1000"/>
              </a:spcBef>
              <a:buFont typeface="Arial" panose="020B0604020202020204" pitchFamily="34" charset="0"/>
              <a:buChar char="•"/>
              <a:defRPr lang="zh-CN" altLang="en-US" sz="1800" b="1" i="0" kern="1200">
                <a:solidFill>
                  <a:schemeClr val="bg1"/>
                </a:solidFill>
                <a:effectLst>
                  <a:outerShdw blurRad="38100" dist="38100" dir="2700000" algn="tl">
                    <a:srgbClr val="000000">
                      <a:alpha val="43137"/>
                    </a:srgbClr>
                  </a:outerShdw>
                </a:effectLst>
                <a:latin typeface="+mn-lt"/>
                <a:ea typeface="+mn-ea"/>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ct val="130000"/>
              </a:lnSpc>
              <a:spcAft>
                <a:spcPct val="0"/>
              </a:spcAft>
              <a:buNone/>
            </a:pPr>
            <a:r>
              <a:rPr lang="en-US" sz="1600" b="0" dirty="0">
                <a:solidFill>
                  <a:prstClr val="black">
                    <a:lumMod val="75000"/>
                    <a:lumOff val="25000"/>
                  </a:prstClr>
                </a:solidFill>
                <a:effectLst/>
                <a:latin typeface="微软雅黑" panose="020B0503020204020204" pitchFamily="34" charset="-122"/>
                <a:ea typeface="微软雅黑" panose="020B0503020204020204" pitchFamily="34" charset="-122"/>
                <a:sym typeface="+mn-lt"/>
              </a:rPr>
              <a:t>THANK YOU FOR LISTENING</a:t>
            </a:r>
            <a:endParaRPr lang="en-US" sz="1600" b="0" dirty="0">
              <a:solidFill>
                <a:prstClr val="black">
                  <a:lumMod val="75000"/>
                  <a:lumOff val="25000"/>
                </a:prstClr>
              </a:solidFill>
              <a:effectLst/>
              <a:latin typeface="微软雅黑" panose="020B0503020204020204" pitchFamily="34" charset="-122"/>
              <a:ea typeface="微软雅黑" panose="020B0503020204020204" pitchFamily="34" charset="-122"/>
              <a:sym typeface="+mn-lt"/>
            </a:endParaRPr>
          </a:p>
        </p:txBody>
      </p:sp>
      <p:sp>
        <p:nvSpPr>
          <p:cNvPr id="31" name="99         _4"/>
          <p:cNvSpPr/>
          <p:nvPr/>
        </p:nvSpPr>
        <p:spPr>
          <a:xfrm>
            <a:off x="1036332" y="1629488"/>
            <a:ext cx="6862422" cy="830997"/>
          </a:xfrm>
          <a:prstGeom prst="rect">
            <a:avLst/>
          </a:prstGeom>
          <a:noFill/>
        </p:spPr>
        <p:txBody>
          <a:bodyPr wrap="square" rtlCol="0">
            <a:spAutoFit/>
          </a:bodyPr>
          <a:lstStyle/>
          <a:p>
            <a:pPr algn="ctr" fontAlgn="base">
              <a:spcBef>
                <a:spcPct val="0"/>
              </a:spcBef>
              <a:spcAft>
                <a:spcPct val="0"/>
              </a:spcAft>
            </a:pPr>
            <a:r>
              <a:rPr lang="zh-CN" altLang="en-US" sz="4800" dirty="0">
                <a:ln w="6350">
                  <a:noFill/>
                </a:ln>
                <a:solidFill>
                  <a:prstClr val="black">
                    <a:lumMod val="75000"/>
                    <a:lumOff val="25000"/>
                  </a:prstClr>
                </a:solidFill>
                <a:latin typeface="微软雅黑" panose="020B0503020204020204" pitchFamily="34" charset="-122"/>
                <a:ea typeface="微软雅黑" panose="020B0503020204020204" pitchFamily="34" charset="-122"/>
                <a:cs typeface="+mn-ea"/>
                <a:sym typeface="+mn-lt"/>
              </a:rPr>
              <a:t>感谢您的聆听</a:t>
            </a:r>
            <a:endParaRPr lang="zh-CN" altLang="en-US" sz="4800" dirty="0">
              <a:ln w="6350">
                <a:noFill/>
              </a:ln>
              <a:solidFill>
                <a:prstClr val="black">
                  <a:lumMod val="75000"/>
                  <a:lumOff val="25000"/>
                </a:prstClr>
              </a:solidFill>
              <a:latin typeface="微软雅黑" panose="020B0503020204020204" pitchFamily="34" charset="-122"/>
              <a:ea typeface="微软雅黑" panose="020B0503020204020204" pitchFamily="34" charset="-122"/>
              <a:cs typeface="+mn-ea"/>
              <a:sym typeface="+mn-lt"/>
            </a:endParaRPr>
          </a:p>
        </p:txBody>
      </p:sp>
      <p:grpSp>
        <p:nvGrpSpPr>
          <p:cNvPr id="7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73" name="同心圆 7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4" name="椭圆 7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5"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76" name="同心圆 7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77" name="椭圆 7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8"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79" name="同心圆 7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0" name="椭圆 79"/>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1"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82" name="同心圆 8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3" name="椭圆 82"/>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4"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85" name="同心圆 8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6" name="椭圆 8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88" name="同心圆 8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89" name="椭圆 8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0"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91" name="同心圆 9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2" name="椭圆 91"/>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3"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5" name="椭圆 94"/>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6"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98" name="椭圆 97"/>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9"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1" name="椭圆 100"/>
            <p:cNvSpPr/>
            <p:nvPr/>
          </p:nvSpPr>
          <p:spPr>
            <a:xfrm>
              <a:off x="392112" y="760412"/>
              <a:ext cx="3825873" cy="3825873"/>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4" name="椭圆 103"/>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5"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06" name="同心圆 10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07" name="椭圆 10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8"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09" name="同心圆 10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10" name="椭圆 10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 calcmode="lin" valueType="num">
                                      <p:cBhvr>
                                        <p:cTn id="9" dur="500" fill="hold"/>
                                        <p:tgtEl>
                                          <p:spTgt spid="72"/>
                                        </p:tgtEl>
                                        <p:attrNameLst>
                                          <p:attrName>ppt_x</p:attrName>
                                        </p:attrNameLst>
                                      </p:cBhvr>
                                      <p:tavLst>
                                        <p:tav tm="0">
                                          <p:val>
                                            <p:fltVal val="0.5"/>
                                          </p:val>
                                        </p:tav>
                                        <p:tav tm="100000">
                                          <p:val>
                                            <p:strVal val="#ppt_x"/>
                                          </p:val>
                                        </p:tav>
                                      </p:tavLst>
                                    </p:anim>
                                    <p:anim calcmode="lin" valueType="num">
                                      <p:cBhvr>
                                        <p:cTn id="10" dur="500" fill="hold"/>
                                        <p:tgtEl>
                                          <p:spTgt spid="7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75"/>
                                        </p:tgtEl>
                                        <p:attrNameLst>
                                          <p:attrName>style.visibility</p:attrName>
                                        </p:attrNameLst>
                                      </p:cBhvr>
                                      <p:to>
                                        <p:strVal val="visible"/>
                                      </p:to>
                                    </p:set>
                                    <p:anim calcmode="lin" valueType="num">
                                      <p:cBhvr>
                                        <p:cTn id="13" dur="500" fill="hold"/>
                                        <p:tgtEl>
                                          <p:spTgt spid="75"/>
                                        </p:tgtEl>
                                        <p:attrNameLst>
                                          <p:attrName>ppt_w</p:attrName>
                                        </p:attrNameLst>
                                      </p:cBhvr>
                                      <p:tavLst>
                                        <p:tav tm="0">
                                          <p:val>
                                            <p:fltVal val="0"/>
                                          </p:val>
                                        </p:tav>
                                        <p:tav tm="100000">
                                          <p:val>
                                            <p:strVal val="#ppt_w"/>
                                          </p:val>
                                        </p:tav>
                                      </p:tavLst>
                                    </p:anim>
                                    <p:anim calcmode="lin" valueType="num">
                                      <p:cBhvr>
                                        <p:cTn id="14" dur="500" fill="hold"/>
                                        <p:tgtEl>
                                          <p:spTgt spid="75"/>
                                        </p:tgtEl>
                                        <p:attrNameLst>
                                          <p:attrName>ppt_h</p:attrName>
                                        </p:attrNameLst>
                                      </p:cBhvr>
                                      <p:tavLst>
                                        <p:tav tm="0">
                                          <p:val>
                                            <p:fltVal val="0"/>
                                          </p:val>
                                        </p:tav>
                                        <p:tav tm="100000">
                                          <p:val>
                                            <p:strVal val="#ppt_h"/>
                                          </p:val>
                                        </p:tav>
                                      </p:tavLst>
                                    </p:anim>
                                    <p:anim calcmode="lin" valueType="num">
                                      <p:cBhvr>
                                        <p:cTn id="15" dur="500" fill="hold"/>
                                        <p:tgtEl>
                                          <p:spTgt spid="75"/>
                                        </p:tgtEl>
                                        <p:attrNameLst>
                                          <p:attrName>ppt_x</p:attrName>
                                        </p:attrNameLst>
                                      </p:cBhvr>
                                      <p:tavLst>
                                        <p:tav tm="0">
                                          <p:val>
                                            <p:fltVal val="0.5"/>
                                          </p:val>
                                        </p:tav>
                                        <p:tav tm="100000">
                                          <p:val>
                                            <p:strVal val="#ppt_x"/>
                                          </p:val>
                                        </p:tav>
                                      </p:tavLst>
                                    </p:anim>
                                    <p:anim calcmode="lin" valueType="num">
                                      <p:cBhvr>
                                        <p:cTn id="16" dur="500" fill="hold"/>
                                        <p:tgtEl>
                                          <p:spTgt spid="75"/>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700"/>
                                  </p:stCondLst>
                                  <p:childTnLst>
                                    <p:set>
                                      <p:cBhvr>
                                        <p:cTn id="18" dur="1" fill="hold">
                                          <p:stCondLst>
                                            <p:cond delay="0"/>
                                          </p:stCondLst>
                                        </p:cTn>
                                        <p:tgtEl>
                                          <p:spTgt spid="78"/>
                                        </p:tgtEl>
                                        <p:attrNameLst>
                                          <p:attrName>style.visibility</p:attrName>
                                        </p:attrNameLst>
                                      </p:cBhvr>
                                      <p:to>
                                        <p:strVal val="visible"/>
                                      </p:to>
                                    </p:set>
                                    <p:anim calcmode="lin" valueType="num">
                                      <p:cBhvr>
                                        <p:cTn id="19" dur="500" fill="hold"/>
                                        <p:tgtEl>
                                          <p:spTgt spid="78"/>
                                        </p:tgtEl>
                                        <p:attrNameLst>
                                          <p:attrName>ppt_w</p:attrName>
                                        </p:attrNameLst>
                                      </p:cBhvr>
                                      <p:tavLst>
                                        <p:tav tm="0">
                                          <p:val>
                                            <p:fltVal val="0"/>
                                          </p:val>
                                        </p:tav>
                                        <p:tav tm="100000">
                                          <p:val>
                                            <p:strVal val="#ppt_w"/>
                                          </p:val>
                                        </p:tav>
                                      </p:tavLst>
                                    </p:anim>
                                    <p:anim calcmode="lin" valueType="num">
                                      <p:cBhvr>
                                        <p:cTn id="20" dur="500" fill="hold"/>
                                        <p:tgtEl>
                                          <p:spTgt spid="78"/>
                                        </p:tgtEl>
                                        <p:attrNameLst>
                                          <p:attrName>ppt_h</p:attrName>
                                        </p:attrNameLst>
                                      </p:cBhvr>
                                      <p:tavLst>
                                        <p:tav tm="0">
                                          <p:val>
                                            <p:fltVal val="0"/>
                                          </p:val>
                                        </p:tav>
                                        <p:tav tm="100000">
                                          <p:val>
                                            <p:strVal val="#ppt_h"/>
                                          </p:val>
                                        </p:tav>
                                      </p:tavLst>
                                    </p:anim>
                                    <p:anim calcmode="lin" valueType="num">
                                      <p:cBhvr>
                                        <p:cTn id="21" dur="500" fill="hold"/>
                                        <p:tgtEl>
                                          <p:spTgt spid="78"/>
                                        </p:tgtEl>
                                        <p:attrNameLst>
                                          <p:attrName>ppt_x</p:attrName>
                                        </p:attrNameLst>
                                      </p:cBhvr>
                                      <p:tavLst>
                                        <p:tav tm="0">
                                          <p:val>
                                            <p:fltVal val="0.5"/>
                                          </p:val>
                                        </p:tav>
                                        <p:tav tm="100000">
                                          <p:val>
                                            <p:strVal val="#ppt_x"/>
                                          </p:val>
                                        </p:tav>
                                      </p:tavLst>
                                    </p:anim>
                                    <p:anim calcmode="lin" valueType="num">
                                      <p:cBhvr>
                                        <p:cTn id="22" dur="500" fill="hold"/>
                                        <p:tgtEl>
                                          <p:spTgt spid="78"/>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300"/>
                                  </p:stCondLst>
                                  <p:childTnLst>
                                    <p:set>
                                      <p:cBhvr>
                                        <p:cTn id="24" dur="1" fill="hold">
                                          <p:stCondLst>
                                            <p:cond delay="0"/>
                                          </p:stCondLst>
                                        </p:cTn>
                                        <p:tgtEl>
                                          <p:spTgt spid="81"/>
                                        </p:tgtEl>
                                        <p:attrNameLst>
                                          <p:attrName>style.visibility</p:attrName>
                                        </p:attrNameLst>
                                      </p:cBhvr>
                                      <p:to>
                                        <p:strVal val="visible"/>
                                      </p:to>
                                    </p:set>
                                    <p:anim calcmode="lin" valueType="num">
                                      <p:cBhvr>
                                        <p:cTn id="25" dur="500" fill="hold"/>
                                        <p:tgtEl>
                                          <p:spTgt spid="81"/>
                                        </p:tgtEl>
                                        <p:attrNameLst>
                                          <p:attrName>ppt_w</p:attrName>
                                        </p:attrNameLst>
                                      </p:cBhvr>
                                      <p:tavLst>
                                        <p:tav tm="0">
                                          <p:val>
                                            <p:fltVal val="0"/>
                                          </p:val>
                                        </p:tav>
                                        <p:tav tm="100000">
                                          <p:val>
                                            <p:strVal val="#ppt_w"/>
                                          </p:val>
                                        </p:tav>
                                      </p:tavLst>
                                    </p:anim>
                                    <p:anim calcmode="lin" valueType="num">
                                      <p:cBhvr>
                                        <p:cTn id="26" dur="500" fill="hold"/>
                                        <p:tgtEl>
                                          <p:spTgt spid="81"/>
                                        </p:tgtEl>
                                        <p:attrNameLst>
                                          <p:attrName>ppt_h</p:attrName>
                                        </p:attrNameLst>
                                      </p:cBhvr>
                                      <p:tavLst>
                                        <p:tav tm="0">
                                          <p:val>
                                            <p:fltVal val="0"/>
                                          </p:val>
                                        </p:tav>
                                        <p:tav tm="100000">
                                          <p:val>
                                            <p:strVal val="#ppt_h"/>
                                          </p:val>
                                        </p:tav>
                                      </p:tavLst>
                                    </p:anim>
                                    <p:anim calcmode="lin" valueType="num">
                                      <p:cBhvr>
                                        <p:cTn id="27" dur="500" fill="hold"/>
                                        <p:tgtEl>
                                          <p:spTgt spid="81"/>
                                        </p:tgtEl>
                                        <p:attrNameLst>
                                          <p:attrName>ppt_x</p:attrName>
                                        </p:attrNameLst>
                                      </p:cBhvr>
                                      <p:tavLst>
                                        <p:tav tm="0">
                                          <p:val>
                                            <p:fltVal val="0.5"/>
                                          </p:val>
                                        </p:tav>
                                        <p:tav tm="100000">
                                          <p:val>
                                            <p:strVal val="#ppt_x"/>
                                          </p:val>
                                        </p:tav>
                                      </p:tavLst>
                                    </p:anim>
                                    <p:anim calcmode="lin" valueType="num">
                                      <p:cBhvr>
                                        <p:cTn id="28" dur="500" fill="hold"/>
                                        <p:tgtEl>
                                          <p:spTgt spid="81"/>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100"/>
                                  </p:stCondLst>
                                  <p:childTnLst>
                                    <p:set>
                                      <p:cBhvr>
                                        <p:cTn id="30" dur="1" fill="hold">
                                          <p:stCondLst>
                                            <p:cond delay="0"/>
                                          </p:stCondLst>
                                        </p:cTn>
                                        <p:tgtEl>
                                          <p:spTgt spid="84"/>
                                        </p:tgtEl>
                                        <p:attrNameLst>
                                          <p:attrName>style.visibility</p:attrName>
                                        </p:attrNameLst>
                                      </p:cBhvr>
                                      <p:to>
                                        <p:strVal val="visible"/>
                                      </p:to>
                                    </p:set>
                                    <p:anim calcmode="lin" valueType="num">
                                      <p:cBhvr>
                                        <p:cTn id="31" dur="500" fill="hold"/>
                                        <p:tgtEl>
                                          <p:spTgt spid="84"/>
                                        </p:tgtEl>
                                        <p:attrNameLst>
                                          <p:attrName>ppt_w</p:attrName>
                                        </p:attrNameLst>
                                      </p:cBhvr>
                                      <p:tavLst>
                                        <p:tav tm="0">
                                          <p:val>
                                            <p:fltVal val="0"/>
                                          </p:val>
                                        </p:tav>
                                        <p:tav tm="100000">
                                          <p:val>
                                            <p:strVal val="#ppt_w"/>
                                          </p:val>
                                        </p:tav>
                                      </p:tavLst>
                                    </p:anim>
                                    <p:anim calcmode="lin" valueType="num">
                                      <p:cBhvr>
                                        <p:cTn id="32" dur="500" fill="hold"/>
                                        <p:tgtEl>
                                          <p:spTgt spid="84"/>
                                        </p:tgtEl>
                                        <p:attrNameLst>
                                          <p:attrName>ppt_h</p:attrName>
                                        </p:attrNameLst>
                                      </p:cBhvr>
                                      <p:tavLst>
                                        <p:tav tm="0">
                                          <p:val>
                                            <p:fltVal val="0"/>
                                          </p:val>
                                        </p:tav>
                                        <p:tav tm="100000">
                                          <p:val>
                                            <p:strVal val="#ppt_h"/>
                                          </p:val>
                                        </p:tav>
                                      </p:tavLst>
                                    </p:anim>
                                    <p:anim calcmode="lin" valueType="num">
                                      <p:cBhvr>
                                        <p:cTn id="33" dur="500" fill="hold"/>
                                        <p:tgtEl>
                                          <p:spTgt spid="84"/>
                                        </p:tgtEl>
                                        <p:attrNameLst>
                                          <p:attrName>ppt_x</p:attrName>
                                        </p:attrNameLst>
                                      </p:cBhvr>
                                      <p:tavLst>
                                        <p:tav tm="0">
                                          <p:val>
                                            <p:fltVal val="0.5"/>
                                          </p:val>
                                        </p:tav>
                                        <p:tav tm="100000">
                                          <p:val>
                                            <p:strVal val="#ppt_x"/>
                                          </p:val>
                                        </p:tav>
                                      </p:tavLst>
                                    </p:anim>
                                    <p:anim calcmode="lin" valueType="num">
                                      <p:cBhvr>
                                        <p:cTn id="34" dur="500" fill="hold"/>
                                        <p:tgtEl>
                                          <p:spTgt spid="84"/>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600"/>
                                  </p:stCondLst>
                                  <p:childTnLst>
                                    <p:set>
                                      <p:cBhvr>
                                        <p:cTn id="36" dur="1" fill="hold">
                                          <p:stCondLst>
                                            <p:cond delay="0"/>
                                          </p:stCondLst>
                                        </p:cTn>
                                        <p:tgtEl>
                                          <p:spTgt spid="87"/>
                                        </p:tgtEl>
                                        <p:attrNameLst>
                                          <p:attrName>style.visibility</p:attrName>
                                        </p:attrNameLst>
                                      </p:cBhvr>
                                      <p:to>
                                        <p:strVal val="visible"/>
                                      </p:to>
                                    </p:set>
                                    <p:anim calcmode="lin" valueType="num">
                                      <p:cBhvr>
                                        <p:cTn id="37" dur="500" fill="hold"/>
                                        <p:tgtEl>
                                          <p:spTgt spid="87"/>
                                        </p:tgtEl>
                                        <p:attrNameLst>
                                          <p:attrName>ppt_w</p:attrName>
                                        </p:attrNameLst>
                                      </p:cBhvr>
                                      <p:tavLst>
                                        <p:tav tm="0">
                                          <p:val>
                                            <p:fltVal val="0"/>
                                          </p:val>
                                        </p:tav>
                                        <p:tav tm="100000">
                                          <p:val>
                                            <p:strVal val="#ppt_w"/>
                                          </p:val>
                                        </p:tav>
                                      </p:tavLst>
                                    </p:anim>
                                    <p:anim calcmode="lin" valueType="num">
                                      <p:cBhvr>
                                        <p:cTn id="38" dur="500" fill="hold"/>
                                        <p:tgtEl>
                                          <p:spTgt spid="87"/>
                                        </p:tgtEl>
                                        <p:attrNameLst>
                                          <p:attrName>ppt_h</p:attrName>
                                        </p:attrNameLst>
                                      </p:cBhvr>
                                      <p:tavLst>
                                        <p:tav tm="0">
                                          <p:val>
                                            <p:fltVal val="0"/>
                                          </p:val>
                                        </p:tav>
                                        <p:tav tm="100000">
                                          <p:val>
                                            <p:strVal val="#ppt_h"/>
                                          </p:val>
                                        </p:tav>
                                      </p:tavLst>
                                    </p:anim>
                                    <p:anim calcmode="lin" valueType="num">
                                      <p:cBhvr>
                                        <p:cTn id="39" dur="500" fill="hold"/>
                                        <p:tgtEl>
                                          <p:spTgt spid="87"/>
                                        </p:tgtEl>
                                        <p:attrNameLst>
                                          <p:attrName>ppt_x</p:attrName>
                                        </p:attrNameLst>
                                      </p:cBhvr>
                                      <p:tavLst>
                                        <p:tav tm="0">
                                          <p:val>
                                            <p:fltVal val="0.5"/>
                                          </p:val>
                                        </p:tav>
                                        <p:tav tm="100000">
                                          <p:val>
                                            <p:strVal val="#ppt_x"/>
                                          </p:val>
                                        </p:tav>
                                      </p:tavLst>
                                    </p:anim>
                                    <p:anim calcmode="lin" valueType="num">
                                      <p:cBhvr>
                                        <p:cTn id="40" dur="500" fill="hold"/>
                                        <p:tgtEl>
                                          <p:spTgt spid="87"/>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30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 calcmode="lin" valueType="num">
                                      <p:cBhvr>
                                        <p:cTn id="45" dur="500" fill="hold"/>
                                        <p:tgtEl>
                                          <p:spTgt spid="90"/>
                                        </p:tgtEl>
                                        <p:attrNameLst>
                                          <p:attrName>ppt_x</p:attrName>
                                        </p:attrNameLst>
                                      </p:cBhvr>
                                      <p:tavLst>
                                        <p:tav tm="0">
                                          <p:val>
                                            <p:fltVal val="0.5"/>
                                          </p:val>
                                        </p:tav>
                                        <p:tav tm="100000">
                                          <p:val>
                                            <p:strVal val="#ppt_x"/>
                                          </p:val>
                                        </p:tav>
                                      </p:tavLst>
                                    </p:anim>
                                    <p:anim calcmode="lin" valueType="num">
                                      <p:cBhvr>
                                        <p:cTn id="46" dur="500" fill="hold"/>
                                        <p:tgtEl>
                                          <p:spTgt spid="90"/>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93"/>
                                        </p:tgtEl>
                                        <p:attrNameLst>
                                          <p:attrName>style.visibility</p:attrName>
                                        </p:attrNameLst>
                                      </p:cBhvr>
                                      <p:to>
                                        <p:strVal val="visible"/>
                                      </p:to>
                                    </p:set>
                                    <p:anim calcmode="lin" valueType="num">
                                      <p:cBhvr>
                                        <p:cTn id="49" dur="500" fill="hold"/>
                                        <p:tgtEl>
                                          <p:spTgt spid="93"/>
                                        </p:tgtEl>
                                        <p:attrNameLst>
                                          <p:attrName>ppt_w</p:attrName>
                                        </p:attrNameLst>
                                      </p:cBhvr>
                                      <p:tavLst>
                                        <p:tav tm="0">
                                          <p:val>
                                            <p:fltVal val="0"/>
                                          </p:val>
                                        </p:tav>
                                        <p:tav tm="100000">
                                          <p:val>
                                            <p:strVal val="#ppt_w"/>
                                          </p:val>
                                        </p:tav>
                                      </p:tavLst>
                                    </p:anim>
                                    <p:anim calcmode="lin" valueType="num">
                                      <p:cBhvr>
                                        <p:cTn id="50" dur="500" fill="hold"/>
                                        <p:tgtEl>
                                          <p:spTgt spid="93"/>
                                        </p:tgtEl>
                                        <p:attrNameLst>
                                          <p:attrName>ppt_h</p:attrName>
                                        </p:attrNameLst>
                                      </p:cBhvr>
                                      <p:tavLst>
                                        <p:tav tm="0">
                                          <p:val>
                                            <p:fltVal val="0"/>
                                          </p:val>
                                        </p:tav>
                                        <p:tav tm="100000">
                                          <p:val>
                                            <p:strVal val="#ppt_h"/>
                                          </p:val>
                                        </p:tav>
                                      </p:tavLst>
                                    </p:anim>
                                    <p:anim calcmode="lin" valueType="num">
                                      <p:cBhvr>
                                        <p:cTn id="51" dur="500" fill="hold"/>
                                        <p:tgtEl>
                                          <p:spTgt spid="93"/>
                                        </p:tgtEl>
                                        <p:attrNameLst>
                                          <p:attrName>ppt_x</p:attrName>
                                        </p:attrNameLst>
                                      </p:cBhvr>
                                      <p:tavLst>
                                        <p:tav tm="0">
                                          <p:val>
                                            <p:fltVal val="0.5"/>
                                          </p:val>
                                        </p:tav>
                                        <p:tav tm="100000">
                                          <p:val>
                                            <p:strVal val="#ppt_x"/>
                                          </p:val>
                                        </p:tav>
                                      </p:tavLst>
                                    </p:anim>
                                    <p:anim calcmode="lin" valueType="num">
                                      <p:cBhvr>
                                        <p:cTn id="52" dur="500" fill="hold"/>
                                        <p:tgtEl>
                                          <p:spTgt spid="93"/>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600"/>
                                  </p:stCondLst>
                                  <p:childTnLst>
                                    <p:set>
                                      <p:cBhvr>
                                        <p:cTn id="54" dur="1" fill="hold">
                                          <p:stCondLst>
                                            <p:cond delay="0"/>
                                          </p:stCondLst>
                                        </p:cTn>
                                        <p:tgtEl>
                                          <p:spTgt spid="96"/>
                                        </p:tgtEl>
                                        <p:attrNameLst>
                                          <p:attrName>style.visibility</p:attrName>
                                        </p:attrNameLst>
                                      </p:cBhvr>
                                      <p:to>
                                        <p:strVal val="visible"/>
                                      </p:to>
                                    </p:set>
                                    <p:anim calcmode="lin" valueType="num">
                                      <p:cBhvr>
                                        <p:cTn id="55" dur="500" fill="hold"/>
                                        <p:tgtEl>
                                          <p:spTgt spid="96"/>
                                        </p:tgtEl>
                                        <p:attrNameLst>
                                          <p:attrName>ppt_w</p:attrName>
                                        </p:attrNameLst>
                                      </p:cBhvr>
                                      <p:tavLst>
                                        <p:tav tm="0">
                                          <p:val>
                                            <p:fltVal val="0"/>
                                          </p:val>
                                        </p:tav>
                                        <p:tav tm="100000">
                                          <p:val>
                                            <p:strVal val="#ppt_w"/>
                                          </p:val>
                                        </p:tav>
                                      </p:tavLst>
                                    </p:anim>
                                    <p:anim calcmode="lin" valueType="num">
                                      <p:cBhvr>
                                        <p:cTn id="56" dur="500" fill="hold"/>
                                        <p:tgtEl>
                                          <p:spTgt spid="96"/>
                                        </p:tgtEl>
                                        <p:attrNameLst>
                                          <p:attrName>ppt_h</p:attrName>
                                        </p:attrNameLst>
                                      </p:cBhvr>
                                      <p:tavLst>
                                        <p:tav tm="0">
                                          <p:val>
                                            <p:fltVal val="0"/>
                                          </p:val>
                                        </p:tav>
                                        <p:tav tm="100000">
                                          <p:val>
                                            <p:strVal val="#ppt_h"/>
                                          </p:val>
                                        </p:tav>
                                      </p:tavLst>
                                    </p:anim>
                                    <p:anim calcmode="lin" valueType="num">
                                      <p:cBhvr>
                                        <p:cTn id="57" dur="500" fill="hold"/>
                                        <p:tgtEl>
                                          <p:spTgt spid="96"/>
                                        </p:tgtEl>
                                        <p:attrNameLst>
                                          <p:attrName>ppt_x</p:attrName>
                                        </p:attrNameLst>
                                      </p:cBhvr>
                                      <p:tavLst>
                                        <p:tav tm="0">
                                          <p:val>
                                            <p:fltVal val="0.5"/>
                                          </p:val>
                                        </p:tav>
                                        <p:tav tm="100000">
                                          <p:val>
                                            <p:strVal val="#ppt_x"/>
                                          </p:val>
                                        </p:tav>
                                      </p:tavLst>
                                    </p:anim>
                                    <p:anim calcmode="lin" valueType="num">
                                      <p:cBhvr>
                                        <p:cTn id="58" dur="500" fill="hold"/>
                                        <p:tgtEl>
                                          <p:spTgt spid="96"/>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99"/>
                                        </p:tgtEl>
                                        <p:attrNameLst>
                                          <p:attrName>style.visibility</p:attrName>
                                        </p:attrNameLst>
                                      </p:cBhvr>
                                      <p:to>
                                        <p:strVal val="visible"/>
                                      </p:to>
                                    </p:set>
                                    <p:anim calcmode="lin" valueType="num">
                                      <p:cBhvr>
                                        <p:cTn id="61" dur="500" fill="hold"/>
                                        <p:tgtEl>
                                          <p:spTgt spid="99"/>
                                        </p:tgtEl>
                                        <p:attrNameLst>
                                          <p:attrName>ppt_w</p:attrName>
                                        </p:attrNameLst>
                                      </p:cBhvr>
                                      <p:tavLst>
                                        <p:tav tm="0">
                                          <p:val>
                                            <p:fltVal val="0"/>
                                          </p:val>
                                        </p:tav>
                                        <p:tav tm="100000">
                                          <p:val>
                                            <p:strVal val="#ppt_w"/>
                                          </p:val>
                                        </p:tav>
                                      </p:tavLst>
                                    </p:anim>
                                    <p:anim calcmode="lin" valueType="num">
                                      <p:cBhvr>
                                        <p:cTn id="62" dur="500" fill="hold"/>
                                        <p:tgtEl>
                                          <p:spTgt spid="99"/>
                                        </p:tgtEl>
                                        <p:attrNameLst>
                                          <p:attrName>ppt_h</p:attrName>
                                        </p:attrNameLst>
                                      </p:cBhvr>
                                      <p:tavLst>
                                        <p:tav tm="0">
                                          <p:val>
                                            <p:fltVal val="0"/>
                                          </p:val>
                                        </p:tav>
                                        <p:tav tm="100000">
                                          <p:val>
                                            <p:strVal val="#ppt_h"/>
                                          </p:val>
                                        </p:tav>
                                      </p:tavLst>
                                    </p:anim>
                                    <p:anim calcmode="lin" valueType="num">
                                      <p:cBhvr>
                                        <p:cTn id="63" dur="500" fill="hold"/>
                                        <p:tgtEl>
                                          <p:spTgt spid="99"/>
                                        </p:tgtEl>
                                        <p:attrNameLst>
                                          <p:attrName>ppt_x</p:attrName>
                                        </p:attrNameLst>
                                      </p:cBhvr>
                                      <p:tavLst>
                                        <p:tav tm="0">
                                          <p:val>
                                            <p:fltVal val="0.5"/>
                                          </p:val>
                                        </p:tav>
                                        <p:tav tm="100000">
                                          <p:val>
                                            <p:strVal val="#ppt_x"/>
                                          </p:val>
                                        </p:tav>
                                      </p:tavLst>
                                    </p:anim>
                                    <p:anim calcmode="lin" valueType="num">
                                      <p:cBhvr>
                                        <p:cTn id="64" dur="500" fill="hold"/>
                                        <p:tgtEl>
                                          <p:spTgt spid="99"/>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102"/>
                                        </p:tgtEl>
                                        <p:attrNameLst>
                                          <p:attrName>style.visibility</p:attrName>
                                        </p:attrNameLst>
                                      </p:cBhvr>
                                      <p:to>
                                        <p:strVal val="visible"/>
                                      </p:to>
                                    </p:set>
                                    <p:anim calcmode="lin" valueType="num">
                                      <p:cBhvr>
                                        <p:cTn id="67" dur="500" fill="hold"/>
                                        <p:tgtEl>
                                          <p:spTgt spid="102"/>
                                        </p:tgtEl>
                                        <p:attrNameLst>
                                          <p:attrName>ppt_w</p:attrName>
                                        </p:attrNameLst>
                                      </p:cBhvr>
                                      <p:tavLst>
                                        <p:tav tm="0">
                                          <p:val>
                                            <p:fltVal val="0"/>
                                          </p:val>
                                        </p:tav>
                                        <p:tav tm="100000">
                                          <p:val>
                                            <p:strVal val="#ppt_w"/>
                                          </p:val>
                                        </p:tav>
                                      </p:tavLst>
                                    </p:anim>
                                    <p:anim calcmode="lin" valueType="num">
                                      <p:cBhvr>
                                        <p:cTn id="68" dur="500" fill="hold"/>
                                        <p:tgtEl>
                                          <p:spTgt spid="102"/>
                                        </p:tgtEl>
                                        <p:attrNameLst>
                                          <p:attrName>ppt_h</p:attrName>
                                        </p:attrNameLst>
                                      </p:cBhvr>
                                      <p:tavLst>
                                        <p:tav tm="0">
                                          <p:val>
                                            <p:fltVal val="0"/>
                                          </p:val>
                                        </p:tav>
                                        <p:tav tm="100000">
                                          <p:val>
                                            <p:strVal val="#ppt_h"/>
                                          </p:val>
                                        </p:tav>
                                      </p:tavLst>
                                    </p:anim>
                                    <p:anim calcmode="lin" valueType="num">
                                      <p:cBhvr>
                                        <p:cTn id="69" dur="500" fill="hold"/>
                                        <p:tgtEl>
                                          <p:spTgt spid="102"/>
                                        </p:tgtEl>
                                        <p:attrNameLst>
                                          <p:attrName>ppt_x</p:attrName>
                                        </p:attrNameLst>
                                      </p:cBhvr>
                                      <p:tavLst>
                                        <p:tav tm="0">
                                          <p:val>
                                            <p:fltVal val="0.5"/>
                                          </p:val>
                                        </p:tav>
                                        <p:tav tm="100000">
                                          <p:val>
                                            <p:strVal val="#ppt_x"/>
                                          </p:val>
                                        </p:tav>
                                      </p:tavLst>
                                    </p:anim>
                                    <p:anim calcmode="lin" valueType="num">
                                      <p:cBhvr>
                                        <p:cTn id="70" dur="500" fill="hold"/>
                                        <p:tgtEl>
                                          <p:spTgt spid="102"/>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600"/>
                                  </p:stCondLst>
                                  <p:childTnLst>
                                    <p:set>
                                      <p:cBhvr>
                                        <p:cTn id="72" dur="1" fill="hold">
                                          <p:stCondLst>
                                            <p:cond delay="0"/>
                                          </p:stCondLst>
                                        </p:cTn>
                                        <p:tgtEl>
                                          <p:spTgt spid="105"/>
                                        </p:tgtEl>
                                        <p:attrNameLst>
                                          <p:attrName>style.visibility</p:attrName>
                                        </p:attrNameLst>
                                      </p:cBhvr>
                                      <p:to>
                                        <p:strVal val="visible"/>
                                      </p:to>
                                    </p:set>
                                    <p:anim calcmode="lin" valueType="num">
                                      <p:cBhvr>
                                        <p:cTn id="73" dur="500" fill="hold"/>
                                        <p:tgtEl>
                                          <p:spTgt spid="105"/>
                                        </p:tgtEl>
                                        <p:attrNameLst>
                                          <p:attrName>ppt_w</p:attrName>
                                        </p:attrNameLst>
                                      </p:cBhvr>
                                      <p:tavLst>
                                        <p:tav tm="0">
                                          <p:val>
                                            <p:fltVal val="0"/>
                                          </p:val>
                                        </p:tav>
                                        <p:tav tm="100000">
                                          <p:val>
                                            <p:strVal val="#ppt_w"/>
                                          </p:val>
                                        </p:tav>
                                      </p:tavLst>
                                    </p:anim>
                                    <p:anim calcmode="lin" valueType="num">
                                      <p:cBhvr>
                                        <p:cTn id="74" dur="500" fill="hold"/>
                                        <p:tgtEl>
                                          <p:spTgt spid="105"/>
                                        </p:tgtEl>
                                        <p:attrNameLst>
                                          <p:attrName>ppt_h</p:attrName>
                                        </p:attrNameLst>
                                      </p:cBhvr>
                                      <p:tavLst>
                                        <p:tav tm="0">
                                          <p:val>
                                            <p:fltVal val="0"/>
                                          </p:val>
                                        </p:tav>
                                        <p:tav tm="100000">
                                          <p:val>
                                            <p:strVal val="#ppt_h"/>
                                          </p:val>
                                        </p:tav>
                                      </p:tavLst>
                                    </p:anim>
                                    <p:anim calcmode="lin" valueType="num">
                                      <p:cBhvr>
                                        <p:cTn id="75" dur="500" fill="hold"/>
                                        <p:tgtEl>
                                          <p:spTgt spid="105"/>
                                        </p:tgtEl>
                                        <p:attrNameLst>
                                          <p:attrName>ppt_x</p:attrName>
                                        </p:attrNameLst>
                                      </p:cBhvr>
                                      <p:tavLst>
                                        <p:tav tm="0">
                                          <p:val>
                                            <p:fltVal val="0.5"/>
                                          </p:val>
                                        </p:tav>
                                        <p:tav tm="100000">
                                          <p:val>
                                            <p:strVal val="#ppt_x"/>
                                          </p:val>
                                        </p:tav>
                                      </p:tavLst>
                                    </p:anim>
                                    <p:anim calcmode="lin" valueType="num">
                                      <p:cBhvr>
                                        <p:cTn id="76" dur="500" fill="hold"/>
                                        <p:tgtEl>
                                          <p:spTgt spid="105"/>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08"/>
                                        </p:tgtEl>
                                        <p:attrNameLst>
                                          <p:attrName>style.visibility</p:attrName>
                                        </p:attrNameLst>
                                      </p:cBhvr>
                                      <p:to>
                                        <p:strVal val="visible"/>
                                      </p:to>
                                    </p:set>
                                    <p:anim calcmode="lin" valueType="num">
                                      <p:cBhvr>
                                        <p:cTn id="79" dur="500" fill="hold"/>
                                        <p:tgtEl>
                                          <p:spTgt spid="108"/>
                                        </p:tgtEl>
                                        <p:attrNameLst>
                                          <p:attrName>ppt_w</p:attrName>
                                        </p:attrNameLst>
                                      </p:cBhvr>
                                      <p:tavLst>
                                        <p:tav tm="0">
                                          <p:val>
                                            <p:fltVal val="0"/>
                                          </p:val>
                                        </p:tav>
                                        <p:tav tm="100000">
                                          <p:val>
                                            <p:strVal val="#ppt_w"/>
                                          </p:val>
                                        </p:tav>
                                      </p:tavLst>
                                    </p:anim>
                                    <p:anim calcmode="lin" valueType="num">
                                      <p:cBhvr>
                                        <p:cTn id="80" dur="500" fill="hold"/>
                                        <p:tgtEl>
                                          <p:spTgt spid="108"/>
                                        </p:tgtEl>
                                        <p:attrNameLst>
                                          <p:attrName>ppt_h</p:attrName>
                                        </p:attrNameLst>
                                      </p:cBhvr>
                                      <p:tavLst>
                                        <p:tav tm="0">
                                          <p:val>
                                            <p:fltVal val="0"/>
                                          </p:val>
                                        </p:tav>
                                        <p:tav tm="100000">
                                          <p:val>
                                            <p:strVal val="#ppt_h"/>
                                          </p:val>
                                        </p:tav>
                                      </p:tavLst>
                                    </p:anim>
                                    <p:anim calcmode="lin" valueType="num">
                                      <p:cBhvr>
                                        <p:cTn id="81" dur="500" fill="hold"/>
                                        <p:tgtEl>
                                          <p:spTgt spid="108"/>
                                        </p:tgtEl>
                                        <p:attrNameLst>
                                          <p:attrName>ppt_x</p:attrName>
                                        </p:attrNameLst>
                                      </p:cBhvr>
                                      <p:tavLst>
                                        <p:tav tm="0">
                                          <p:val>
                                            <p:fltVal val="0.5"/>
                                          </p:val>
                                        </p:tav>
                                        <p:tav tm="100000">
                                          <p:val>
                                            <p:strVal val="#ppt_x"/>
                                          </p:val>
                                        </p:tav>
                                      </p:tavLst>
                                    </p:anim>
                                    <p:anim calcmode="lin" valueType="num">
                                      <p:cBhvr>
                                        <p:cTn id="82" dur="500" fill="hold"/>
                                        <p:tgtEl>
                                          <p:spTgt spid="108"/>
                                        </p:tgtEl>
                                        <p:attrNameLst>
                                          <p:attrName>ppt_y</p:attrName>
                                        </p:attrNameLst>
                                      </p:cBhvr>
                                      <p:tavLst>
                                        <p:tav tm="0">
                                          <p:val>
                                            <p:fltVal val="0.5"/>
                                          </p:val>
                                        </p:tav>
                                        <p:tav tm="100000">
                                          <p:val>
                                            <p:strVal val="#ppt_y"/>
                                          </p:val>
                                        </p:tav>
                                      </p:tavLst>
                                    </p:anim>
                                  </p:childTnLst>
                                </p:cTn>
                              </p:par>
                              <p:par>
                                <p:cTn id="83" presetID="26" presetClass="emph" presetSubtype="0" repeatCount="3000" fill="hold" nodeType="withEffect">
                                  <p:stCondLst>
                                    <p:cond delay="600"/>
                                  </p:stCondLst>
                                  <p:childTnLst>
                                    <p:animEffect transition="out" filter="fade">
                                      <p:cBhvr>
                                        <p:cTn id="84" dur="500" tmFilter="0, 0; .2, .5; .8, .5; 1, 0"/>
                                        <p:tgtEl>
                                          <p:spTgt spid="72"/>
                                        </p:tgtEl>
                                      </p:cBhvr>
                                    </p:animEffect>
                                    <p:animScale>
                                      <p:cBhvr>
                                        <p:cTn id="85" dur="250" autoRev="1" fill="hold"/>
                                        <p:tgtEl>
                                          <p:spTgt spid="72"/>
                                        </p:tgtEl>
                                      </p:cBhvr>
                                      <p:by x="105000" y="105000"/>
                                    </p:animScale>
                                  </p:childTnLst>
                                </p:cTn>
                              </p:par>
                              <p:par>
                                <p:cTn id="86" presetID="26" presetClass="emph" presetSubtype="0" repeatCount="3000" fill="hold" nodeType="withEffect">
                                  <p:stCondLst>
                                    <p:cond delay="710"/>
                                  </p:stCondLst>
                                  <p:childTnLst>
                                    <p:animEffect transition="out" filter="fade">
                                      <p:cBhvr>
                                        <p:cTn id="87" dur="500" tmFilter="0, 0; .2, .5; .8, .5; 1, 0"/>
                                        <p:tgtEl>
                                          <p:spTgt spid="93"/>
                                        </p:tgtEl>
                                      </p:cBhvr>
                                    </p:animEffect>
                                    <p:animScale>
                                      <p:cBhvr>
                                        <p:cTn id="88" dur="250" autoRev="1" fill="hold"/>
                                        <p:tgtEl>
                                          <p:spTgt spid="93"/>
                                        </p:tgtEl>
                                      </p:cBhvr>
                                      <p:by x="105000" y="105000"/>
                                    </p:animScale>
                                  </p:childTnLst>
                                </p:cTn>
                              </p:par>
                              <p:par>
                                <p:cTn id="89" presetID="26" presetClass="emph" presetSubtype="0" repeatCount="3000" fill="hold" nodeType="withEffect">
                                  <p:stCondLst>
                                    <p:cond delay="410"/>
                                  </p:stCondLst>
                                  <p:childTnLst>
                                    <p:animEffect transition="out" filter="fade">
                                      <p:cBhvr>
                                        <p:cTn id="90" dur="500" tmFilter="0, 0; .2, .5; .8, .5; 1, 0"/>
                                        <p:tgtEl>
                                          <p:spTgt spid="99"/>
                                        </p:tgtEl>
                                      </p:cBhvr>
                                    </p:animEffect>
                                    <p:animScale>
                                      <p:cBhvr>
                                        <p:cTn id="91" dur="250" autoRev="1" fill="hold"/>
                                        <p:tgtEl>
                                          <p:spTgt spid="99"/>
                                        </p:tgtEl>
                                      </p:cBhvr>
                                      <p:by x="105000" y="105000"/>
                                    </p:animScale>
                                  </p:childTnLst>
                                </p:cTn>
                              </p:par>
                              <p:par>
                                <p:cTn id="92" presetID="26" presetClass="emph" presetSubtype="0" repeatCount="3000" fill="hold" nodeType="withEffect">
                                  <p:stCondLst>
                                    <p:cond delay="810"/>
                                  </p:stCondLst>
                                  <p:childTnLst>
                                    <p:animEffect transition="out" filter="fade">
                                      <p:cBhvr>
                                        <p:cTn id="93" dur="500" tmFilter="0, 0; .2, .5; .8, .5; 1, 0"/>
                                        <p:tgtEl>
                                          <p:spTgt spid="102"/>
                                        </p:tgtEl>
                                      </p:cBhvr>
                                    </p:animEffect>
                                    <p:animScale>
                                      <p:cBhvr>
                                        <p:cTn id="94" dur="250" autoRev="1" fill="hold"/>
                                        <p:tgtEl>
                                          <p:spTgt spid="102"/>
                                        </p:tgtEl>
                                      </p:cBhvr>
                                      <p:by x="105000" y="105000"/>
                                    </p:animScale>
                                  </p:childTnLst>
                                </p:cTn>
                              </p:par>
                              <p:par>
                                <p:cTn id="95" presetID="53" presetClass="entr" presetSubtype="16" fill="hold" grpId="0" nodeType="withEffect">
                                  <p:stCondLst>
                                    <p:cond delay="2100"/>
                                  </p:stCondLst>
                                  <p:childTnLst>
                                    <p:set>
                                      <p:cBhvr>
                                        <p:cTn id="96" dur="1" fill="hold">
                                          <p:stCondLst>
                                            <p:cond delay="0"/>
                                          </p:stCondLst>
                                        </p:cTn>
                                        <p:tgtEl>
                                          <p:spTgt spid="31"/>
                                        </p:tgtEl>
                                        <p:attrNameLst>
                                          <p:attrName>style.visibility</p:attrName>
                                        </p:attrNameLst>
                                      </p:cBhvr>
                                      <p:to>
                                        <p:strVal val="visible"/>
                                      </p:to>
                                    </p:set>
                                    <p:anim calcmode="lin" valueType="num">
                                      <p:cBhvr>
                                        <p:cTn id="97" dur="500" fill="hold"/>
                                        <p:tgtEl>
                                          <p:spTgt spid="31"/>
                                        </p:tgtEl>
                                        <p:attrNameLst>
                                          <p:attrName>ppt_w</p:attrName>
                                        </p:attrNameLst>
                                      </p:cBhvr>
                                      <p:tavLst>
                                        <p:tav tm="0">
                                          <p:val>
                                            <p:fltVal val="0"/>
                                          </p:val>
                                        </p:tav>
                                        <p:tav tm="100000">
                                          <p:val>
                                            <p:strVal val="#ppt_w"/>
                                          </p:val>
                                        </p:tav>
                                      </p:tavLst>
                                    </p:anim>
                                    <p:anim calcmode="lin" valueType="num">
                                      <p:cBhvr>
                                        <p:cTn id="98" dur="500" fill="hold"/>
                                        <p:tgtEl>
                                          <p:spTgt spid="31"/>
                                        </p:tgtEl>
                                        <p:attrNameLst>
                                          <p:attrName>ppt_h</p:attrName>
                                        </p:attrNameLst>
                                      </p:cBhvr>
                                      <p:tavLst>
                                        <p:tav tm="0">
                                          <p:val>
                                            <p:fltVal val="0"/>
                                          </p:val>
                                        </p:tav>
                                        <p:tav tm="100000">
                                          <p:val>
                                            <p:strVal val="#ppt_h"/>
                                          </p:val>
                                        </p:tav>
                                      </p:tavLst>
                                    </p:anim>
                                    <p:animEffect transition="in" filter="fade">
                                      <p:cBhvr>
                                        <p:cTn id="99" dur="500"/>
                                        <p:tgtEl>
                                          <p:spTgt spid="31"/>
                                        </p:tgtEl>
                                      </p:cBhvr>
                                    </p:animEffect>
                                  </p:childTnLst>
                                </p:cTn>
                              </p:par>
                              <p:par>
                                <p:cTn id="100" presetID="42" presetClass="entr" presetSubtype="0" fill="hold" grpId="0" nodeType="withEffect">
                                  <p:stCondLst>
                                    <p:cond delay="2100"/>
                                  </p:stCondLst>
                                  <p:childTnLst>
                                    <p:set>
                                      <p:cBhvr>
                                        <p:cTn id="101" dur="1" fill="hold">
                                          <p:stCondLst>
                                            <p:cond delay="0"/>
                                          </p:stCondLst>
                                        </p:cTn>
                                        <p:tgtEl>
                                          <p:spTgt spid="30"/>
                                        </p:tgtEl>
                                        <p:attrNameLst>
                                          <p:attrName>style.visibility</p:attrName>
                                        </p:attrNameLst>
                                      </p:cBhvr>
                                      <p:to>
                                        <p:strVal val="visible"/>
                                      </p:to>
                                    </p:set>
                                    <p:animEffect transition="in" filter="fade">
                                      <p:cBhvr>
                                        <p:cTn id="102" dur="1000"/>
                                        <p:tgtEl>
                                          <p:spTgt spid="30"/>
                                        </p:tgtEl>
                                      </p:cBhvr>
                                    </p:animEffect>
                                    <p:anim calcmode="lin" valueType="num">
                                      <p:cBhvr>
                                        <p:cTn id="103" dur="1000" fill="hold"/>
                                        <p:tgtEl>
                                          <p:spTgt spid="30"/>
                                        </p:tgtEl>
                                        <p:attrNameLst>
                                          <p:attrName>ppt_x</p:attrName>
                                        </p:attrNameLst>
                                      </p:cBhvr>
                                      <p:tavLst>
                                        <p:tav tm="0">
                                          <p:val>
                                            <p:strVal val="#ppt_x"/>
                                          </p:val>
                                        </p:tav>
                                        <p:tav tm="100000">
                                          <p:val>
                                            <p:strVal val="#ppt_x"/>
                                          </p:val>
                                        </p:tav>
                                      </p:tavLst>
                                    </p:anim>
                                    <p:anim calcmode="lin" valueType="num">
                                      <p:cBhvr>
                                        <p:cTn id="104"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Picture 2" descr="C:\Users\Administrator\Desktop\微立体创业计划\001.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191578" y="1026228"/>
            <a:ext cx="1967244" cy="1967585"/>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18" name="Picture 3" descr="C:\Users\Administrator\Desktop\微立体创业计划\00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7369" y="833794"/>
            <a:ext cx="2230535" cy="2230922"/>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123" name="Rectangle 4"/>
          <p:cNvSpPr txBox="1">
            <a:spLocks noChangeArrowheads="1"/>
          </p:cNvSpPr>
          <p:nvPr/>
        </p:nvSpPr>
        <p:spPr bwMode="auto">
          <a:xfrm>
            <a:off x="1439652" y="2896580"/>
            <a:ext cx="2340260" cy="5040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zh-CN" altLang="en-US" sz="2400" dirty="0">
                <a:solidFill>
                  <a:schemeClr val="accent2"/>
                </a:solidFill>
                <a:latin typeface="微软雅黑" panose="020B0503020204020204" pitchFamily="34" charset="-122"/>
                <a:ea typeface="微软雅黑" panose="020B0503020204020204" pitchFamily="34" charset="-122"/>
                <a:cs typeface="+mn-ea"/>
                <a:sym typeface="+mn-lt"/>
              </a:rPr>
              <a:t>出口发票开具</a:t>
            </a:r>
            <a:endParaRPr lang="zh-CN" altLang="en-US" sz="2400" dirty="0">
              <a:solidFill>
                <a:schemeClr val="accent2"/>
              </a:solidFill>
              <a:latin typeface="微软雅黑" panose="020B0503020204020204" pitchFamily="34" charset="-122"/>
              <a:ea typeface="微软雅黑" panose="020B0503020204020204" pitchFamily="34" charset="-122"/>
              <a:cs typeface="+mn-ea"/>
              <a:sym typeface="+mn-lt"/>
            </a:endParaRPr>
          </a:p>
        </p:txBody>
      </p:sp>
      <p:sp>
        <p:nvSpPr>
          <p:cNvPr id="124" name="Rectangle 4"/>
          <p:cNvSpPr txBox="1">
            <a:spLocks noChangeArrowheads="1"/>
          </p:cNvSpPr>
          <p:nvPr/>
        </p:nvSpPr>
        <p:spPr bwMode="auto">
          <a:xfrm>
            <a:off x="1655676" y="3410744"/>
            <a:ext cx="2033884"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just">
              <a:lnSpc>
                <a:spcPct val="125000"/>
              </a:lnSpc>
            </a:pPr>
            <a:r>
              <a:rPr lang="en-US" altLang="zh-CN" sz="900" b="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The best preparation for tomorrow is doing your best today.</a:t>
            </a:r>
            <a:endParaRPr lang="zh-CN" altLang="en-US" sz="900" b="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5" name="组合 164"/>
          <p:cNvGrpSpPr/>
          <p:nvPr/>
        </p:nvGrpSpPr>
        <p:grpSpPr>
          <a:xfrm>
            <a:off x="5149579" y="2990443"/>
            <a:ext cx="143991" cy="144016"/>
            <a:chOff x="4971660" y="1569718"/>
            <a:chExt cx="144016" cy="144016"/>
          </a:xfrm>
          <a:solidFill>
            <a:schemeClr val="accent1"/>
          </a:solidFill>
        </p:grpSpPr>
        <p:sp>
          <p:nvSpPr>
            <p:cNvPr id="166" name="椭圆 165"/>
            <p:cNvSpPr/>
            <p:nvPr/>
          </p:nvSpPr>
          <p:spPr>
            <a:xfrm>
              <a:off x="4971660" y="156971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67" name="椭圆 166"/>
            <p:cNvSpPr/>
            <p:nvPr/>
          </p:nvSpPr>
          <p:spPr>
            <a:xfrm>
              <a:off x="5005748" y="1603806"/>
              <a:ext cx="75840" cy="758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16" name="组合 167"/>
          <p:cNvGrpSpPr/>
          <p:nvPr/>
        </p:nvGrpSpPr>
        <p:grpSpPr>
          <a:xfrm>
            <a:off x="5149579" y="3457228"/>
            <a:ext cx="143991" cy="144016"/>
            <a:chOff x="4971660" y="1569718"/>
            <a:chExt cx="144016" cy="144016"/>
          </a:xfrm>
          <a:solidFill>
            <a:schemeClr val="accent1"/>
          </a:solidFill>
        </p:grpSpPr>
        <p:sp>
          <p:nvSpPr>
            <p:cNvPr id="169" name="椭圆 168"/>
            <p:cNvSpPr/>
            <p:nvPr/>
          </p:nvSpPr>
          <p:spPr>
            <a:xfrm>
              <a:off x="4971660" y="156971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70" name="椭圆 169"/>
            <p:cNvSpPr/>
            <p:nvPr/>
          </p:nvSpPr>
          <p:spPr>
            <a:xfrm>
              <a:off x="5005748" y="1603806"/>
              <a:ext cx="75840" cy="758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187" name="TextBox 186"/>
          <p:cNvSpPr txBox="1"/>
          <p:nvPr/>
        </p:nvSpPr>
        <p:spPr>
          <a:xfrm>
            <a:off x="5365702" y="2713827"/>
            <a:ext cx="2230535" cy="1393833"/>
          </a:xfrm>
          <a:prstGeom prst="rect">
            <a:avLst/>
          </a:prstGeom>
          <a:noFill/>
        </p:spPr>
        <p:txBody>
          <a:bodyPr wrap="square" lIns="68571" tIns="34285" rIns="68571" bIns="34285" rtlCol="0">
            <a:spAutoFit/>
          </a:bodyPr>
          <a:lstStyle/>
          <a:p>
            <a:pPr algn="l">
              <a:lnSpc>
                <a:spcPct val="200000"/>
              </a:lnSpc>
            </a:pPr>
            <a:r>
              <a:rPr lang="zh-CN" altLang="en-US" sz="1600" dirty="0">
                <a:solidFill>
                  <a:schemeClr val="accent3">
                    <a:lumMod val="50000"/>
                  </a:schemeClr>
                </a:solidFill>
                <a:latin typeface="微软雅黑" panose="020B0503020204020204" pitchFamily="34" charset="-122"/>
                <a:ea typeface="微软雅黑" panose="020B0503020204020204" pitchFamily="34" charset="-122"/>
                <a:cs typeface="+mn-ea"/>
                <a:sym typeface="+mn-lt"/>
              </a:rPr>
              <a:t>确定纳税义务发生时间</a:t>
            </a:r>
            <a:endParaRPr lang="en-US" altLang="zh-CN" sz="1600" b="0"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a:p>
            <a:pPr>
              <a:lnSpc>
                <a:spcPct val="200000"/>
              </a:lnSpc>
            </a:pPr>
            <a:r>
              <a:rPr lang="zh-CN" altLang="en-US" sz="1600" dirty="0">
                <a:solidFill>
                  <a:schemeClr val="accent3">
                    <a:lumMod val="50000"/>
                  </a:schemeClr>
                </a:solidFill>
                <a:latin typeface="微软雅黑" panose="020B0503020204020204" pitchFamily="34" charset="-122"/>
                <a:ea typeface="微软雅黑" panose="020B0503020204020204" pitchFamily="34" charset="-122"/>
                <a:cs typeface="+mn-ea"/>
                <a:sym typeface="+mn-lt"/>
              </a:rPr>
              <a:t>开票的注意事项</a:t>
            </a:r>
            <a:endParaRPr lang="en-US" altLang="zh-CN" sz="1600" b="0"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a:p>
            <a:pPr>
              <a:lnSpc>
                <a:spcPct val="200000"/>
              </a:lnSpc>
            </a:pPr>
            <a:endParaRPr lang="en-US" altLang="zh-CN" sz="1300" b="0"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2" name="TextBox 71"/>
          <p:cNvSpPr txBox="1"/>
          <p:nvPr/>
        </p:nvSpPr>
        <p:spPr>
          <a:xfrm>
            <a:off x="2318865" y="1443852"/>
            <a:ext cx="488939" cy="1200700"/>
          </a:xfrm>
          <a:prstGeom prst="rect">
            <a:avLst/>
          </a:prstGeom>
          <a:noFill/>
        </p:spPr>
        <p:txBody>
          <a:bodyPr wrap="square" rtlCol="0">
            <a:spAutoFit/>
          </a:bodyPr>
          <a:lstStyle/>
          <a:p>
            <a:pPr algn="ctr"/>
            <a:r>
              <a:rPr lang="en-US" altLang="zh-CN" sz="7200" b="1" dirty="0">
                <a:ln w="18415" cmpd="sng">
                  <a:solidFill>
                    <a:srgbClr val="FFFFFF"/>
                  </a:solidFill>
                  <a:prstDash val="solid"/>
                </a:ln>
                <a:solidFill>
                  <a:schemeClr val="accent1"/>
                </a:solidFill>
                <a:effectLst>
                  <a:outerShdw blurRad="63500" dir="3600000" algn="tl" rotWithShape="0">
                    <a:srgbClr val="000000">
                      <a:alpha val="70000"/>
                    </a:srgbClr>
                  </a:outerShdw>
                </a:effectLst>
                <a:latin typeface="微软雅黑" panose="020B0503020204020204" pitchFamily="34" charset="-122"/>
                <a:ea typeface="微软雅黑" panose="020B0503020204020204" pitchFamily="34" charset="-122"/>
                <a:cs typeface="+mn-ea"/>
                <a:sym typeface="+mn-lt"/>
              </a:rPr>
              <a:t>1</a:t>
            </a:r>
            <a:endParaRPr lang="zh-CN" altLang="en-US" sz="7200" b="1" dirty="0">
              <a:ln w="18415" cmpd="sng">
                <a:solidFill>
                  <a:srgbClr val="FFFFFF"/>
                </a:solidFill>
                <a:prstDash val="solid"/>
              </a:ln>
              <a:solidFill>
                <a:schemeClr val="accent1"/>
              </a:solidFill>
              <a:effectLst>
                <a:outerShdw blurRad="63500" dir="3600000" algn="tl" rotWithShape="0">
                  <a:srgbClr val="000000">
                    <a:alpha val="70000"/>
                  </a:srgbClr>
                </a:outerShdw>
              </a:effectLst>
              <a:latin typeface="微软雅黑" panose="020B0503020204020204" pitchFamily="34" charset="-122"/>
              <a:ea typeface="微软雅黑" panose="020B0503020204020204" pitchFamily="34" charset="-122"/>
              <a:cs typeface="+mn-ea"/>
              <a:sym typeface="+mn-lt"/>
            </a:endParaRPr>
          </a:p>
        </p:txBody>
      </p:sp>
      <p:sp>
        <p:nvSpPr>
          <p:cNvPr id="17" name="页脚占位符 16"/>
          <p:cNvSpPr>
            <a:spLocks noGrp="1"/>
          </p:cNvSpPr>
          <p:nvPr>
            <p:ph type="ftr" sz="quarter" idx="11"/>
          </p:nvPr>
        </p:nvSpPr>
        <p:spPr/>
        <p:txBody>
          <a:bodyPr/>
          <a:p>
            <a:r>
              <a:rPr lang="zh-CN" altLang="en-US"/>
              <a:t>财税-</a:t>
            </a:r>
            <a:r>
              <a:rPr lang="zh-CN" altLang="en-US">
                <a:hlinkClick r:id="rId3" tooltip=""/>
              </a:rPr>
              <a:t>www.caishui.org</a:t>
            </a:r>
            <a:endParaRPr lang="zh-CN" altLang="en-US"/>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7"/>
                                        </p:tgtEl>
                                        <p:attrNameLst>
                                          <p:attrName>style.visibility</p:attrName>
                                        </p:attrNameLst>
                                      </p:cBhvr>
                                      <p:to>
                                        <p:strVal val="visible"/>
                                      </p:to>
                                    </p:set>
                                    <p:anim calcmode="lin" valueType="num">
                                      <p:cBhvr>
                                        <p:cTn id="7" dur="500" fill="hold"/>
                                        <p:tgtEl>
                                          <p:spTgt spid="117"/>
                                        </p:tgtEl>
                                        <p:attrNameLst>
                                          <p:attrName>ppt_w</p:attrName>
                                        </p:attrNameLst>
                                      </p:cBhvr>
                                      <p:tavLst>
                                        <p:tav tm="0">
                                          <p:val>
                                            <p:fltVal val="0"/>
                                          </p:val>
                                        </p:tav>
                                        <p:tav tm="100000">
                                          <p:val>
                                            <p:strVal val="#ppt_w"/>
                                          </p:val>
                                        </p:tav>
                                      </p:tavLst>
                                    </p:anim>
                                    <p:anim calcmode="lin" valueType="num">
                                      <p:cBhvr>
                                        <p:cTn id="8" dur="500" fill="hold"/>
                                        <p:tgtEl>
                                          <p:spTgt spid="117"/>
                                        </p:tgtEl>
                                        <p:attrNameLst>
                                          <p:attrName>ppt_h</p:attrName>
                                        </p:attrNameLst>
                                      </p:cBhvr>
                                      <p:tavLst>
                                        <p:tav tm="0">
                                          <p:val>
                                            <p:fltVal val="0"/>
                                          </p:val>
                                        </p:tav>
                                        <p:tav tm="100000">
                                          <p:val>
                                            <p:strVal val="#ppt_h"/>
                                          </p:val>
                                        </p:tav>
                                      </p:tavLst>
                                    </p:anim>
                                    <p:animEffect transition="in" filter="fade">
                                      <p:cBhvr>
                                        <p:cTn id="9" dur="500"/>
                                        <p:tgtEl>
                                          <p:spTgt spid="117"/>
                                        </p:tgtEl>
                                      </p:cBhvr>
                                    </p:animEffect>
                                  </p:childTnLst>
                                </p:cTn>
                              </p:par>
                              <p:par>
                                <p:cTn id="10" presetID="42" presetClass="entr" presetSubtype="0" fill="hold" nodeType="withEffect">
                                  <p:stCondLst>
                                    <p:cond delay="0"/>
                                  </p:stCondLst>
                                  <p:childTnLst>
                                    <p:set>
                                      <p:cBhvr>
                                        <p:cTn id="11" dur="1" fill="hold">
                                          <p:stCondLst>
                                            <p:cond delay="0"/>
                                          </p:stCondLst>
                                        </p:cTn>
                                        <p:tgtEl>
                                          <p:spTgt spid="118"/>
                                        </p:tgtEl>
                                        <p:attrNameLst>
                                          <p:attrName>style.visibility</p:attrName>
                                        </p:attrNameLst>
                                      </p:cBhvr>
                                      <p:to>
                                        <p:strVal val="visible"/>
                                      </p:to>
                                    </p:set>
                                    <p:animEffect transition="in" filter="fade">
                                      <p:cBhvr>
                                        <p:cTn id="12" dur="500"/>
                                        <p:tgtEl>
                                          <p:spTgt spid="118"/>
                                        </p:tgtEl>
                                      </p:cBhvr>
                                    </p:animEffect>
                                    <p:anim calcmode="lin" valueType="num">
                                      <p:cBhvr>
                                        <p:cTn id="13" dur="500" fill="hold"/>
                                        <p:tgtEl>
                                          <p:spTgt spid="118"/>
                                        </p:tgtEl>
                                        <p:attrNameLst>
                                          <p:attrName>ppt_x</p:attrName>
                                        </p:attrNameLst>
                                      </p:cBhvr>
                                      <p:tavLst>
                                        <p:tav tm="0">
                                          <p:val>
                                            <p:strVal val="#ppt_x"/>
                                          </p:val>
                                        </p:tav>
                                        <p:tav tm="100000">
                                          <p:val>
                                            <p:strVal val="#ppt_x"/>
                                          </p:val>
                                        </p:tav>
                                      </p:tavLst>
                                    </p:anim>
                                    <p:anim calcmode="lin" valueType="num">
                                      <p:cBhvr>
                                        <p:cTn id="14" dur="500" fill="hold"/>
                                        <p:tgtEl>
                                          <p:spTgt spid="118"/>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31" presetClass="entr" presetSubtype="0" fill="hold" grpId="0" nodeType="afterEffect">
                                  <p:stCondLst>
                                    <p:cond delay="0"/>
                                  </p:stCondLst>
                                  <p:childTnLst>
                                    <p:set>
                                      <p:cBhvr>
                                        <p:cTn id="17" dur="1" fill="hold">
                                          <p:stCondLst>
                                            <p:cond delay="0"/>
                                          </p:stCondLst>
                                        </p:cTn>
                                        <p:tgtEl>
                                          <p:spTgt spid="72"/>
                                        </p:tgtEl>
                                        <p:attrNameLst>
                                          <p:attrName>style.visibility</p:attrName>
                                        </p:attrNameLst>
                                      </p:cBhvr>
                                      <p:to>
                                        <p:strVal val="visible"/>
                                      </p:to>
                                    </p:set>
                                    <p:anim calcmode="lin" valueType="num">
                                      <p:cBhvr>
                                        <p:cTn id="18" dur="500" fill="hold"/>
                                        <p:tgtEl>
                                          <p:spTgt spid="72"/>
                                        </p:tgtEl>
                                        <p:attrNameLst>
                                          <p:attrName>ppt_w</p:attrName>
                                        </p:attrNameLst>
                                      </p:cBhvr>
                                      <p:tavLst>
                                        <p:tav tm="0">
                                          <p:val>
                                            <p:fltVal val="0"/>
                                          </p:val>
                                        </p:tav>
                                        <p:tav tm="100000">
                                          <p:val>
                                            <p:strVal val="#ppt_w"/>
                                          </p:val>
                                        </p:tav>
                                      </p:tavLst>
                                    </p:anim>
                                    <p:anim calcmode="lin" valueType="num">
                                      <p:cBhvr>
                                        <p:cTn id="19" dur="500" fill="hold"/>
                                        <p:tgtEl>
                                          <p:spTgt spid="72"/>
                                        </p:tgtEl>
                                        <p:attrNameLst>
                                          <p:attrName>ppt_h</p:attrName>
                                        </p:attrNameLst>
                                      </p:cBhvr>
                                      <p:tavLst>
                                        <p:tav tm="0">
                                          <p:val>
                                            <p:fltVal val="0"/>
                                          </p:val>
                                        </p:tav>
                                        <p:tav tm="100000">
                                          <p:val>
                                            <p:strVal val="#ppt_h"/>
                                          </p:val>
                                        </p:tav>
                                      </p:tavLst>
                                    </p:anim>
                                    <p:anim calcmode="lin" valueType="num">
                                      <p:cBhvr>
                                        <p:cTn id="20" dur="500" fill="hold"/>
                                        <p:tgtEl>
                                          <p:spTgt spid="72"/>
                                        </p:tgtEl>
                                        <p:attrNameLst>
                                          <p:attrName>style.rotation</p:attrName>
                                        </p:attrNameLst>
                                      </p:cBhvr>
                                      <p:tavLst>
                                        <p:tav tm="0">
                                          <p:val>
                                            <p:fltVal val="90"/>
                                          </p:val>
                                        </p:tav>
                                        <p:tav tm="100000">
                                          <p:val>
                                            <p:fltVal val="0"/>
                                          </p:val>
                                        </p:tav>
                                      </p:tavLst>
                                    </p:anim>
                                    <p:animEffect transition="in" filter="fade">
                                      <p:cBhvr>
                                        <p:cTn id="21" dur="500"/>
                                        <p:tgtEl>
                                          <p:spTgt spid="72"/>
                                        </p:tgtEl>
                                      </p:cBhvr>
                                    </p:animEffect>
                                  </p:childTnLst>
                                </p:cTn>
                              </p:par>
                              <p:par>
                                <p:cTn id="22" presetID="22" presetClass="entr" presetSubtype="8" fill="hold" grpId="0" nodeType="withEffect">
                                  <p:stCondLst>
                                    <p:cond delay="400"/>
                                  </p:stCondLst>
                                  <p:childTnLst>
                                    <p:set>
                                      <p:cBhvr>
                                        <p:cTn id="23" dur="1" fill="hold">
                                          <p:stCondLst>
                                            <p:cond delay="0"/>
                                          </p:stCondLst>
                                        </p:cTn>
                                        <p:tgtEl>
                                          <p:spTgt spid="123"/>
                                        </p:tgtEl>
                                        <p:attrNameLst>
                                          <p:attrName>style.visibility</p:attrName>
                                        </p:attrNameLst>
                                      </p:cBhvr>
                                      <p:to>
                                        <p:strVal val="visible"/>
                                      </p:to>
                                    </p:set>
                                    <p:animEffect transition="in" filter="wipe(left)">
                                      <p:cBhvr>
                                        <p:cTn id="24" dur="700"/>
                                        <p:tgtEl>
                                          <p:spTgt spid="123"/>
                                        </p:tgtEl>
                                      </p:cBhvr>
                                    </p:animEffect>
                                  </p:childTnLst>
                                </p:cTn>
                              </p:par>
                              <p:par>
                                <p:cTn id="25" presetID="22" presetClass="entr" presetSubtype="8" fill="hold" grpId="0" nodeType="withEffect">
                                  <p:stCondLst>
                                    <p:cond delay="400"/>
                                  </p:stCondLst>
                                  <p:childTnLst>
                                    <p:set>
                                      <p:cBhvr>
                                        <p:cTn id="26" dur="1" fill="hold">
                                          <p:stCondLst>
                                            <p:cond delay="0"/>
                                          </p:stCondLst>
                                        </p:cTn>
                                        <p:tgtEl>
                                          <p:spTgt spid="124"/>
                                        </p:tgtEl>
                                        <p:attrNameLst>
                                          <p:attrName>style.visibility</p:attrName>
                                        </p:attrNameLst>
                                      </p:cBhvr>
                                      <p:to>
                                        <p:strVal val="visible"/>
                                      </p:to>
                                    </p:set>
                                    <p:animEffect transition="in" filter="wipe(left)">
                                      <p:cBhvr>
                                        <p:cTn id="27" dur="700"/>
                                        <p:tgtEl>
                                          <p:spTgt spid="124"/>
                                        </p:tgtEl>
                                      </p:cBhvr>
                                    </p:animEffect>
                                  </p:childTnLst>
                                </p:cTn>
                              </p:par>
                            </p:childTnLst>
                          </p:cTn>
                        </p:par>
                        <p:par>
                          <p:cTn id="28" fill="hold">
                            <p:stCondLst>
                              <p:cond delay="1000"/>
                            </p:stCondLst>
                            <p:childTnLst>
                              <p:par>
                                <p:cTn id="29" presetID="23" presetClass="entr" presetSubtype="528"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 calcmode="lin" valueType="num">
                                      <p:cBhvr>
                                        <p:cTn id="33" dur="500" fill="hold"/>
                                        <p:tgtEl>
                                          <p:spTgt spid="2"/>
                                        </p:tgtEl>
                                        <p:attrNameLst>
                                          <p:attrName>ppt_x</p:attrName>
                                        </p:attrNameLst>
                                      </p:cBhvr>
                                      <p:tavLst>
                                        <p:tav tm="0">
                                          <p:val>
                                            <p:fltVal val="0.5"/>
                                          </p:val>
                                        </p:tav>
                                        <p:tav tm="100000">
                                          <p:val>
                                            <p:strVal val="#ppt_x"/>
                                          </p:val>
                                        </p:tav>
                                      </p:tavLst>
                                    </p:anim>
                                    <p:anim calcmode="lin" valueType="num">
                                      <p:cBhvr>
                                        <p:cTn id="34" dur="500" fill="hold"/>
                                        <p:tgtEl>
                                          <p:spTgt spid="2"/>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30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 calcmode="lin" valueType="num">
                                      <p:cBhvr>
                                        <p:cTn id="39" dur="500" fill="hold"/>
                                        <p:tgtEl>
                                          <p:spTgt spid="3"/>
                                        </p:tgtEl>
                                        <p:attrNameLst>
                                          <p:attrName>ppt_x</p:attrName>
                                        </p:attrNameLst>
                                      </p:cBhvr>
                                      <p:tavLst>
                                        <p:tav tm="0">
                                          <p:val>
                                            <p:fltVal val="0.5"/>
                                          </p:val>
                                        </p:tav>
                                        <p:tav tm="100000">
                                          <p:val>
                                            <p:strVal val="#ppt_x"/>
                                          </p:val>
                                        </p:tav>
                                      </p:tavLst>
                                    </p:anim>
                                    <p:anim calcmode="lin" valueType="num">
                                      <p:cBhvr>
                                        <p:cTn id="40" dur="500" fill="hold"/>
                                        <p:tgtEl>
                                          <p:spTgt spid="3"/>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70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 calcmode="lin" valueType="num">
                                      <p:cBhvr>
                                        <p:cTn id="45" dur="500" fill="hold"/>
                                        <p:tgtEl>
                                          <p:spTgt spid="4"/>
                                        </p:tgtEl>
                                        <p:attrNameLst>
                                          <p:attrName>ppt_x</p:attrName>
                                        </p:attrNameLst>
                                      </p:cBhvr>
                                      <p:tavLst>
                                        <p:tav tm="0">
                                          <p:val>
                                            <p:fltVal val="0.5"/>
                                          </p:val>
                                        </p:tav>
                                        <p:tav tm="100000">
                                          <p:val>
                                            <p:strVal val="#ppt_x"/>
                                          </p:val>
                                        </p:tav>
                                      </p:tavLst>
                                    </p:anim>
                                    <p:anim calcmode="lin" valueType="num">
                                      <p:cBhvr>
                                        <p:cTn id="46" dur="500" fill="hold"/>
                                        <p:tgtEl>
                                          <p:spTgt spid="4"/>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5"/>
                                        </p:tgtEl>
                                        <p:attrNameLst>
                                          <p:attrName>style.visibility</p:attrName>
                                        </p:attrNameLst>
                                      </p:cBhvr>
                                      <p:to>
                                        <p:strVal val="visible"/>
                                      </p:to>
                                    </p:set>
                                    <p:anim calcmode="lin" valueType="num">
                                      <p:cBhvr>
                                        <p:cTn id="49" dur="500" fill="hold"/>
                                        <p:tgtEl>
                                          <p:spTgt spid="5"/>
                                        </p:tgtEl>
                                        <p:attrNameLst>
                                          <p:attrName>ppt_w</p:attrName>
                                        </p:attrNameLst>
                                      </p:cBhvr>
                                      <p:tavLst>
                                        <p:tav tm="0">
                                          <p:val>
                                            <p:fltVal val="0"/>
                                          </p:val>
                                        </p:tav>
                                        <p:tav tm="100000">
                                          <p:val>
                                            <p:strVal val="#ppt_w"/>
                                          </p:val>
                                        </p:tav>
                                      </p:tavLst>
                                    </p:anim>
                                    <p:anim calcmode="lin" valueType="num">
                                      <p:cBhvr>
                                        <p:cTn id="50" dur="500" fill="hold"/>
                                        <p:tgtEl>
                                          <p:spTgt spid="5"/>
                                        </p:tgtEl>
                                        <p:attrNameLst>
                                          <p:attrName>ppt_h</p:attrName>
                                        </p:attrNameLst>
                                      </p:cBhvr>
                                      <p:tavLst>
                                        <p:tav tm="0">
                                          <p:val>
                                            <p:fltVal val="0"/>
                                          </p:val>
                                        </p:tav>
                                        <p:tav tm="100000">
                                          <p:val>
                                            <p:strVal val="#ppt_h"/>
                                          </p:val>
                                        </p:tav>
                                      </p:tavLst>
                                    </p:anim>
                                    <p:anim calcmode="lin" valueType="num">
                                      <p:cBhvr>
                                        <p:cTn id="51" dur="500" fill="hold"/>
                                        <p:tgtEl>
                                          <p:spTgt spid="5"/>
                                        </p:tgtEl>
                                        <p:attrNameLst>
                                          <p:attrName>ppt_x</p:attrName>
                                        </p:attrNameLst>
                                      </p:cBhvr>
                                      <p:tavLst>
                                        <p:tav tm="0">
                                          <p:val>
                                            <p:fltVal val="0.5"/>
                                          </p:val>
                                        </p:tav>
                                        <p:tav tm="100000">
                                          <p:val>
                                            <p:strVal val="#ppt_x"/>
                                          </p:val>
                                        </p:tav>
                                      </p:tavLst>
                                    </p:anim>
                                    <p:anim calcmode="lin" valueType="num">
                                      <p:cBhvr>
                                        <p:cTn id="52" dur="500" fill="hold"/>
                                        <p:tgtEl>
                                          <p:spTgt spid="5"/>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100"/>
                                  </p:stCondLst>
                                  <p:childTnLst>
                                    <p:set>
                                      <p:cBhvr>
                                        <p:cTn id="54" dur="1" fill="hold">
                                          <p:stCondLst>
                                            <p:cond delay="0"/>
                                          </p:stCondLst>
                                        </p:cTn>
                                        <p:tgtEl>
                                          <p:spTgt spid="6"/>
                                        </p:tgtEl>
                                        <p:attrNameLst>
                                          <p:attrName>style.visibility</p:attrName>
                                        </p:attrNameLst>
                                      </p:cBhvr>
                                      <p:to>
                                        <p:strVal val="visible"/>
                                      </p:to>
                                    </p:set>
                                    <p:anim calcmode="lin" valueType="num">
                                      <p:cBhvr>
                                        <p:cTn id="55" dur="500" fill="hold"/>
                                        <p:tgtEl>
                                          <p:spTgt spid="6"/>
                                        </p:tgtEl>
                                        <p:attrNameLst>
                                          <p:attrName>ppt_w</p:attrName>
                                        </p:attrNameLst>
                                      </p:cBhvr>
                                      <p:tavLst>
                                        <p:tav tm="0">
                                          <p:val>
                                            <p:fltVal val="0"/>
                                          </p:val>
                                        </p:tav>
                                        <p:tav tm="100000">
                                          <p:val>
                                            <p:strVal val="#ppt_w"/>
                                          </p:val>
                                        </p:tav>
                                      </p:tavLst>
                                    </p:anim>
                                    <p:anim calcmode="lin" valueType="num">
                                      <p:cBhvr>
                                        <p:cTn id="56" dur="500" fill="hold"/>
                                        <p:tgtEl>
                                          <p:spTgt spid="6"/>
                                        </p:tgtEl>
                                        <p:attrNameLst>
                                          <p:attrName>ppt_h</p:attrName>
                                        </p:attrNameLst>
                                      </p:cBhvr>
                                      <p:tavLst>
                                        <p:tav tm="0">
                                          <p:val>
                                            <p:fltVal val="0"/>
                                          </p:val>
                                        </p:tav>
                                        <p:tav tm="100000">
                                          <p:val>
                                            <p:strVal val="#ppt_h"/>
                                          </p:val>
                                        </p:tav>
                                      </p:tavLst>
                                    </p:anim>
                                    <p:anim calcmode="lin" valueType="num">
                                      <p:cBhvr>
                                        <p:cTn id="57" dur="500" fill="hold"/>
                                        <p:tgtEl>
                                          <p:spTgt spid="6"/>
                                        </p:tgtEl>
                                        <p:attrNameLst>
                                          <p:attrName>ppt_x</p:attrName>
                                        </p:attrNameLst>
                                      </p:cBhvr>
                                      <p:tavLst>
                                        <p:tav tm="0">
                                          <p:val>
                                            <p:fltVal val="0.5"/>
                                          </p:val>
                                        </p:tav>
                                        <p:tav tm="100000">
                                          <p:val>
                                            <p:strVal val="#ppt_x"/>
                                          </p:val>
                                        </p:tav>
                                      </p:tavLst>
                                    </p:anim>
                                    <p:anim calcmode="lin" valueType="num">
                                      <p:cBhvr>
                                        <p:cTn id="58" dur="500" fill="hold"/>
                                        <p:tgtEl>
                                          <p:spTgt spid="6"/>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ppt_w</p:attrName>
                                        </p:attrNameLst>
                                      </p:cBhvr>
                                      <p:tavLst>
                                        <p:tav tm="0">
                                          <p:val>
                                            <p:fltVal val="0"/>
                                          </p:val>
                                        </p:tav>
                                        <p:tav tm="100000">
                                          <p:val>
                                            <p:strVal val="#ppt_w"/>
                                          </p:val>
                                        </p:tav>
                                      </p:tavLst>
                                    </p:anim>
                                    <p:anim calcmode="lin" valueType="num">
                                      <p:cBhvr>
                                        <p:cTn id="62" dur="500" fill="hold"/>
                                        <p:tgtEl>
                                          <p:spTgt spid="7"/>
                                        </p:tgtEl>
                                        <p:attrNameLst>
                                          <p:attrName>ppt_h</p:attrName>
                                        </p:attrNameLst>
                                      </p:cBhvr>
                                      <p:tavLst>
                                        <p:tav tm="0">
                                          <p:val>
                                            <p:fltVal val="0"/>
                                          </p:val>
                                        </p:tav>
                                        <p:tav tm="100000">
                                          <p:val>
                                            <p:strVal val="#ppt_h"/>
                                          </p:val>
                                        </p:tav>
                                      </p:tavLst>
                                    </p:anim>
                                    <p:anim calcmode="lin" valueType="num">
                                      <p:cBhvr>
                                        <p:cTn id="63" dur="500" fill="hold"/>
                                        <p:tgtEl>
                                          <p:spTgt spid="7"/>
                                        </p:tgtEl>
                                        <p:attrNameLst>
                                          <p:attrName>ppt_x</p:attrName>
                                        </p:attrNameLst>
                                      </p:cBhvr>
                                      <p:tavLst>
                                        <p:tav tm="0">
                                          <p:val>
                                            <p:fltVal val="0.5"/>
                                          </p:val>
                                        </p:tav>
                                        <p:tav tm="100000">
                                          <p:val>
                                            <p:strVal val="#ppt_x"/>
                                          </p:val>
                                        </p:tav>
                                      </p:tavLst>
                                    </p:anim>
                                    <p:anim calcmode="lin" valueType="num">
                                      <p:cBhvr>
                                        <p:cTn id="64" dur="500" fill="hold"/>
                                        <p:tgtEl>
                                          <p:spTgt spid="7"/>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 calcmode="lin" valueType="num">
                                      <p:cBhvr>
                                        <p:cTn id="69" dur="500" fill="hold"/>
                                        <p:tgtEl>
                                          <p:spTgt spid="8"/>
                                        </p:tgtEl>
                                        <p:attrNameLst>
                                          <p:attrName>ppt_x</p:attrName>
                                        </p:attrNameLst>
                                      </p:cBhvr>
                                      <p:tavLst>
                                        <p:tav tm="0">
                                          <p:val>
                                            <p:fltVal val="0.5"/>
                                          </p:val>
                                        </p:tav>
                                        <p:tav tm="100000">
                                          <p:val>
                                            <p:strVal val="#ppt_x"/>
                                          </p:val>
                                        </p:tav>
                                      </p:tavLst>
                                    </p:anim>
                                    <p:anim calcmode="lin" valueType="num">
                                      <p:cBhvr>
                                        <p:cTn id="70" dur="500" fill="hold"/>
                                        <p:tgtEl>
                                          <p:spTgt spid="8"/>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300"/>
                                  </p:stCondLst>
                                  <p:childTnLst>
                                    <p:set>
                                      <p:cBhvr>
                                        <p:cTn id="72" dur="1" fill="hold">
                                          <p:stCondLst>
                                            <p:cond delay="0"/>
                                          </p:stCondLst>
                                        </p:cTn>
                                        <p:tgtEl>
                                          <p:spTgt spid="9"/>
                                        </p:tgtEl>
                                        <p:attrNameLst>
                                          <p:attrName>style.visibility</p:attrName>
                                        </p:attrNameLst>
                                      </p:cBhvr>
                                      <p:to>
                                        <p:strVal val="visible"/>
                                      </p:to>
                                    </p:set>
                                    <p:anim calcmode="lin" valueType="num">
                                      <p:cBhvr>
                                        <p:cTn id="73" dur="500" fill="hold"/>
                                        <p:tgtEl>
                                          <p:spTgt spid="9"/>
                                        </p:tgtEl>
                                        <p:attrNameLst>
                                          <p:attrName>ppt_w</p:attrName>
                                        </p:attrNameLst>
                                      </p:cBhvr>
                                      <p:tavLst>
                                        <p:tav tm="0">
                                          <p:val>
                                            <p:fltVal val="0"/>
                                          </p:val>
                                        </p:tav>
                                        <p:tav tm="100000">
                                          <p:val>
                                            <p:strVal val="#ppt_w"/>
                                          </p:val>
                                        </p:tav>
                                      </p:tavLst>
                                    </p:anim>
                                    <p:anim calcmode="lin" valueType="num">
                                      <p:cBhvr>
                                        <p:cTn id="74" dur="500" fill="hold"/>
                                        <p:tgtEl>
                                          <p:spTgt spid="9"/>
                                        </p:tgtEl>
                                        <p:attrNameLst>
                                          <p:attrName>ppt_h</p:attrName>
                                        </p:attrNameLst>
                                      </p:cBhvr>
                                      <p:tavLst>
                                        <p:tav tm="0">
                                          <p:val>
                                            <p:fltVal val="0"/>
                                          </p:val>
                                        </p:tav>
                                        <p:tav tm="100000">
                                          <p:val>
                                            <p:strVal val="#ppt_h"/>
                                          </p:val>
                                        </p:tav>
                                      </p:tavLst>
                                    </p:anim>
                                    <p:anim calcmode="lin" valueType="num">
                                      <p:cBhvr>
                                        <p:cTn id="75" dur="500" fill="hold"/>
                                        <p:tgtEl>
                                          <p:spTgt spid="9"/>
                                        </p:tgtEl>
                                        <p:attrNameLst>
                                          <p:attrName>ppt_x</p:attrName>
                                        </p:attrNameLst>
                                      </p:cBhvr>
                                      <p:tavLst>
                                        <p:tav tm="0">
                                          <p:val>
                                            <p:fltVal val="0.5"/>
                                          </p:val>
                                        </p:tav>
                                        <p:tav tm="100000">
                                          <p:val>
                                            <p:strVal val="#ppt_x"/>
                                          </p:val>
                                        </p:tav>
                                      </p:tavLst>
                                    </p:anim>
                                    <p:anim calcmode="lin" valueType="num">
                                      <p:cBhvr>
                                        <p:cTn id="76" dur="500" fill="hold"/>
                                        <p:tgtEl>
                                          <p:spTgt spid="9"/>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0"/>
                                        </p:tgtEl>
                                        <p:attrNameLst>
                                          <p:attrName>style.visibility</p:attrName>
                                        </p:attrNameLst>
                                      </p:cBhvr>
                                      <p:to>
                                        <p:strVal val="visible"/>
                                      </p:to>
                                    </p:set>
                                    <p:anim calcmode="lin" valueType="num">
                                      <p:cBhvr>
                                        <p:cTn id="79" dur="500" fill="hold"/>
                                        <p:tgtEl>
                                          <p:spTgt spid="10"/>
                                        </p:tgtEl>
                                        <p:attrNameLst>
                                          <p:attrName>ppt_w</p:attrName>
                                        </p:attrNameLst>
                                      </p:cBhvr>
                                      <p:tavLst>
                                        <p:tav tm="0">
                                          <p:val>
                                            <p:fltVal val="0"/>
                                          </p:val>
                                        </p:tav>
                                        <p:tav tm="100000">
                                          <p:val>
                                            <p:strVal val="#ppt_w"/>
                                          </p:val>
                                        </p:tav>
                                      </p:tavLst>
                                    </p:anim>
                                    <p:anim calcmode="lin" valueType="num">
                                      <p:cBhvr>
                                        <p:cTn id="80" dur="500" fill="hold"/>
                                        <p:tgtEl>
                                          <p:spTgt spid="10"/>
                                        </p:tgtEl>
                                        <p:attrNameLst>
                                          <p:attrName>ppt_h</p:attrName>
                                        </p:attrNameLst>
                                      </p:cBhvr>
                                      <p:tavLst>
                                        <p:tav tm="0">
                                          <p:val>
                                            <p:fltVal val="0"/>
                                          </p:val>
                                        </p:tav>
                                        <p:tav tm="100000">
                                          <p:val>
                                            <p:strVal val="#ppt_h"/>
                                          </p:val>
                                        </p:tav>
                                      </p:tavLst>
                                    </p:anim>
                                    <p:anim calcmode="lin" valueType="num">
                                      <p:cBhvr>
                                        <p:cTn id="81" dur="500" fill="hold"/>
                                        <p:tgtEl>
                                          <p:spTgt spid="10"/>
                                        </p:tgtEl>
                                        <p:attrNameLst>
                                          <p:attrName>ppt_x</p:attrName>
                                        </p:attrNameLst>
                                      </p:cBhvr>
                                      <p:tavLst>
                                        <p:tav tm="0">
                                          <p:val>
                                            <p:fltVal val="0.5"/>
                                          </p:val>
                                        </p:tav>
                                        <p:tav tm="100000">
                                          <p:val>
                                            <p:strVal val="#ppt_x"/>
                                          </p:val>
                                        </p:tav>
                                      </p:tavLst>
                                    </p:anim>
                                    <p:anim calcmode="lin" valueType="num">
                                      <p:cBhvr>
                                        <p:cTn id="82" dur="500" fill="hold"/>
                                        <p:tgtEl>
                                          <p:spTgt spid="10"/>
                                        </p:tgtEl>
                                        <p:attrNameLst>
                                          <p:attrName>ppt_y</p:attrName>
                                        </p:attrNameLst>
                                      </p:cBhvr>
                                      <p:tavLst>
                                        <p:tav tm="0">
                                          <p:val>
                                            <p:fltVal val="0.5"/>
                                          </p:val>
                                        </p:tav>
                                        <p:tav tm="100000">
                                          <p:val>
                                            <p:strVal val="#ppt_y"/>
                                          </p:val>
                                        </p:tav>
                                      </p:tavLst>
                                    </p:anim>
                                  </p:childTnLst>
                                </p:cTn>
                              </p:par>
                              <p:par>
                                <p:cTn id="83" presetID="23" presetClass="entr" presetSubtype="528" fill="hold" nodeType="withEffect">
                                  <p:stCondLst>
                                    <p:cond delay="600"/>
                                  </p:stCondLst>
                                  <p:childTnLst>
                                    <p:set>
                                      <p:cBhvr>
                                        <p:cTn id="84" dur="1" fill="hold">
                                          <p:stCondLst>
                                            <p:cond delay="0"/>
                                          </p:stCondLst>
                                        </p:cTn>
                                        <p:tgtEl>
                                          <p:spTgt spid="11"/>
                                        </p:tgtEl>
                                        <p:attrNameLst>
                                          <p:attrName>style.visibility</p:attrName>
                                        </p:attrNameLst>
                                      </p:cBhvr>
                                      <p:to>
                                        <p:strVal val="visible"/>
                                      </p:to>
                                    </p:set>
                                    <p:anim calcmode="lin" valueType="num">
                                      <p:cBhvr>
                                        <p:cTn id="85" dur="500" fill="hold"/>
                                        <p:tgtEl>
                                          <p:spTgt spid="11"/>
                                        </p:tgtEl>
                                        <p:attrNameLst>
                                          <p:attrName>ppt_w</p:attrName>
                                        </p:attrNameLst>
                                      </p:cBhvr>
                                      <p:tavLst>
                                        <p:tav tm="0">
                                          <p:val>
                                            <p:fltVal val="0"/>
                                          </p:val>
                                        </p:tav>
                                        <p:tav tm="100000">
                                          <p:val>
                                            <p:strVal val="#ppt_w"/>
                                          </p:val>
                                        </p:tav>
                                      </p:tavLst>
                                    </p:anim>
                                    <p:anim calcmode="lin" valueType="num">
                                      <p:cBhvr>
                                        <p:cTn id="86" dur="500" fill="hold"/>
                                        <p:tgtEl>
                                          <p:spTgt spid="11"/>
                                        </p:tgtEl>
                                        <p:attrNameLst>
                                          <p:attrName>ppt_h</p:attrName>
                                        </p:attrNameLst>
                                      </p:cBhvr>
                                      <p:tavLst>
                                        <p:tav tm="0">
                                          <p:val>
                                            <p:fltVal val="0"/>
                                          </p:val>
                                        </p:tav>
                                        <p:tav tm="100000">
                                          <p:val>
                                            <p:strVal val="#ppt_h"/>
                                          </p:val>
                                        </p:tav>
                                      </p:tavLst>
                                    </p:anim>
                                    <p:anim calcmode="lin" valueType="num">
                                      <p:cBhvr>
                                        <p:cTn id="87" dur="500" fill="hold"/>
                                        <p:tgtEl>
                                          <p:spTgt spid="11"/>
                                        </p:tgtEl>
                                        <p:attrNameLst>
                                          <p:attrName>ppt_x</p:attrName>
                                        </p:attrNameLst>
                                      </p:cBhvr>
                                      <p:tavLst>
                                        <p:tav tm="0">
                                          <p:val>
                                            <p:fltVal val="0.5"/>
                                          </p:val>
                                        </p:tav>
                                        <p:tav tm="100000">
                                          <p:val>
                                            <p:strVal val="#ppt_x"/>
                                          </p:val>
                                        </p:tav>
                                      </p:tavLst>
                                    </p:anim>
                                    <p:anim calcmode="lin" valueType="num">
                                      <p:cBhvr>
                                        <p:cTn id="88" dur="500" fill="hold"/>
                                        <p:tgtEl>
                                          <p:spTgt spid="11"/>
                                        </p:tgtEl>
                                        <p:attrNameLst>
                                          <p:attrName>ppt_y</p:attrName>
                                        </p:attrNameLst>
                                      </p:cBhvr>
                                      <p:tavLst>
                                        <p:tav tm="0">
                                          <p:val>
                                            <p:fltVal val="0.5"/>
                                          </p:val>
                                        </p:tav>
                                        <p:tav tm="100000">
                                          <p:val>
                                            <p:strVal val="#ppt_y"/>
                                          </p:val>
                                        </p:tav>
                                      </p:tavLst>
                                    </p:anim>
                                  </p:childTnLst>
                                </p:cTn>
                              </p:par>
                              <p:par>
                                <p:cTn id="89" presetID="23" presetClass="entr" presetSubtype="528" fill="hold" nodeType="withEffect">
                                  <p:stCondLst>
                                    <p:cond delay="300"/>
                                  </p:stCondLst>
                                  <p:childTnLst>
                                    <p:set>
                                      <p:cBhvr>
                                        <p:cTn id="90" dur="1" fill="hold">
                                          <p:stCondLst>
                                            <p:cond delay="0"/>
                                          </p:stCondLst>
                                        </p:cTn>
                                        <p:tgtEl>
                                          <p:spTgt spid="12"/>
                                        </p:tgtEl>
                                        <p:attrNameLst>
                                          <p:attrName>style.visibility</p:attrName>
                                        </p:attrNameLst>
                                      </p:cBhvr>
                                      <p:to>
                                        <p:strVal val="visible"/>
                                      </p:to>
                                    </p:set>
                                    <p:anim calcmode="lin" valueType="num">
                                      <p:cBhvr>
                                        <p:cTn id="91" dur="500" fill="hold"/>
                                        <p:tgtEl>
                                          <p:spTgt spid="12"/>
                                        </p:tgtEl>
                                        <p:attrNameLst>
                                          <p:attrName>ppt_w</p:attrName>
                                        </p:attrNameLst>
                                      </p:cBhvr>
                                      <p:tavLst>
                                        <p:tav tm="0">
                                          <p:val>
                                            <p:fltVal val="0"/>
                                          </p:val>
                                        </p:tav>
                                        <p:tav tm="100000">
                                          <p:val>
                                            <p:strVal val="#ppt_w"/>
                                          </p:val>
                                        </p:tav>
                                      </p:tavLst>
                                    </p:anim>
                                    <p:anim calcmode="lin" valueType="num">
                                      <p:cBhvr>
                                        <p:cTn id="92" dur="500" fill="hold"/>
                                        <p:tgtEl>
                                          <p:spTgt spid="12"/>
                                        </p:tgtEl>
                                        <p:attrNameLst>
                                          <p:attrName>ppt_h</p:attrName>
                                        </p:attrNameLst>
                                      </p:cBhvr>
                                      <p:tavLst>
                                        <p:tav tm="0">
                                          <p:val>
                                            <p:fltVal val="0"/>
                                          </p:val>
                                        </p:tav>
                                        <p:tav tm="100000">
                                          <p:val>
                                            <p:strVal val="#ppt_h"/>
                                          </p:val>
                                        </p:tav>
                                      </p:tavLst>
                                    </p:anim>
                                    <p:anim calcmode="lin" valueType="num">
                                      <p:cBhvr>
                                        <p:cTn id="93" dur="500" fill="hold"/>
                                        <p:tgtEl>
                                          <p:spTgt spid="12"/>
                                        </p:tgtEl>
                                        <p:attrNameLst>
                                          <p:attrName>ppt_x</p:attrName>
                                        </p:attrNameLst>
                                      </p:cBhvr>
                                      <p:tavLst>
                                        <p:tav tm="0">
                                          <p:val>
                                            <p:fltVal val="0.5"/>
                                          </p:val>
                                        </p:tav>
                                        <p:tav tm="100000">
                                          <p:val>
                                            <p:strVal val="#ppt_x"/>
                                          </p:val>
                                        </p:tav>
                                      </p:tavLst>
                                    </p:anim>
                                    <p:anim calcmode="lin" valueType="num">
                                      <p:cBhvr>
                                        <p:cTn id="94" dur="500" fill="hold"/>
                                        <p:tgtEl>
                                          <p:spTgt spid="12"/>
                                        </p:tgtEl>
                                        <p:attrNameLst>
                                          <p:attrName>ppt_y</p:attrName>
                                        </p:attrNameLst>
                                      </p:cBhvr>
                                      <p:tavLst>
                                        <p:tav tm="0">
                                          <p:val>
                                            <p:fltVal val="0.5"/>
                                          </p:val>
                                        </p:tav>
                                        <p:tav tm="100000">
                                          <p:val>
                                            <p:strVal val="#ppt_y"/>
                                          </p:val>
                                        </p:tav>
                                      </p:tavLst>
                                    </p:anim>
                                  </p:childTnLst>
                                </p:cTn>
                              </p:par>
                              <p:par>
                                <p:cTn id="95" presetID="23" presetClass="entr" presetSubtype="528" fill="hold" nodeType="withEffect">
                                  <p:stCondLst>
                                    <p:cond delay="600"/>
                                  </p:stCondLst>
                                  <p:childTnLst>
                                    <p:set>
                                      <p:cBhvr>
                                        <p:cTn id="96" dur="1" fill="hold">
                                          <p:stCondLst>
                                            <p:cond delay="0"/>
                                          </p:stCondLst>
                                        </p:cTn>
                                        <p:tgtEl>
                                          <p:spTgt spid="13"/>
                                        </p:tgtEl>
                                        <p:attrNameLst>
                                          <p:attrName>style.visibility</p:attrName>
                                        </p:attrNameLst>
                                      </p:cBhvr>
                                      <p:to>
                                        <p:strVal val="visible"/>
                                      </p:to>
                                    </p:set>
                                    <p:anim calcmode="lin" valueType="num">
                                      <p:cBhvr>
                                        <p:cTn id="97" dur="500" fill="hold"/>
                                        <p:tgtEl>
                                          <p:spTgt spid="13"/>
                                        </p:tgtEl>
                                        <p:attrNameLst>
                                          <p:attrName>ppt_w</p:attrName>
                                        </p:attrNameLst>
                                      </p:cBhvr>
                                      <p:tavLst>
                                        <p:tav tm="0">
                                          <p:val>
                                            <p:fltVal val="0"/>
                                          </p:val>
                                        </p:tav>
                                        <p:tav tm="100000">
                                          <p:val>
                                            <p:strVal val="#ppt_w"/>
                                          </p:val>
                                        </p:tav>
                                      </p:tavLst>
                                    </p:anim>
                                    <p:anim calcmode="lin" valueType="num">
                                      <p:cBhvr>
                                        <p:cTn id="98" dur="500" fill="hold"/>
                                        <p:tgtEl>
                                          <p:spTgt spid="13"/>
                                        </p:tgtEl>
                                        <p:attrNameLst>
                                          <p:attrName>ppt_h</p:attrName>
                                        </p:attrNameLst>
                                      </p:cBhvr>
                                      <p:tavLst>
                                        <p:tav tm="0">
                                          <p:val>
                                            <p:fltVal val="0"/>
                                          </p:val>
                                        </p:tav>
                                        <p:tav tm="100000">
                                          <p:val>
                                            <p:strVal val="#ppt_h"/>
                                          </p:val>
                                        </p:tav>
                                      </p:tavLst>
                                    </p:anim>
                                    <p:anim calcmode="lin" valueType="num">
                                      <p:cBhvr>
                                        <p:cTn id="99" dur="500" fill="hold"/>
                                        <p:tgtEl>
                                          <p:spTgt spid="13"/>
                                        </p:tgtEl>
                                        <p:attrNameLst>
                                          <p:attrName>ppt_x</p:attrName>
                                        </p:attrNameLst>
                                      </p:cBhvr>
                                      <p:tavLst>
                                        <p:tav tm="0">
                                          <p:val>
                                            <p:fltVal val="0.5"/>
                                          </p:val>
                                        </p:tav>
                                        <p:tav tm="100000">
                                          <p:val>
                                            <p:strVal val="#ppt_x"/>
                                          </p:val>
                                        </p:tav>
                                      </p:tavLst>
                                    </p:anim>
                                    <p:anim calcmode="lin" valueType="num">
                                      <p:cBhvr>
                                        <p:cTn id="100" dur="500" fill="hold"/>
                                        <p:tgtEl>
                                          <p:spTgt spid="13"/>
                                        </p:tgtEl>
                                        <p:attrNameLst>
                                          <p:attrName>ppt_y</p:attrName>
                                        </p:attrNameLst>
                                      </p:cBhvr>
                                      <p:tavLst>
                                        <p:tav tm="0">
                                          <p:val>
                                            <p:fltVal val="0.5"/>
                                          </p:val>
                                        </p:tav>
                                        <p:tav tm="100000">
                                          <p:val>
                                            <p:strVal val="#ppt_y"/>
                                          </p:val>
                                        </p:tav>
                                      </p:tavLst>
                                    </p:anim>
                                  </p:childTnLst>
                                </p:cTn>
                              </p:par>
                              <p:par>
                                <p:cTn id="101" presetID="23" presetClass="entr" presetSubtype="528" fill="hold" nodeType="withEffect">
                                  <p:stCondLst>
                                    <p:cond delay="600"/>
                                  </p:stCondLst>
                                  <p:childTnLst>
                                    <p:set>
                                      <p:cBhvr>
                                        <p:cTn id="102" dur="1" fill="hold">
                                          <p:stCondLst>
                                            <p:cond delay="0"/>
                                          </p:stCondLst>
                                        </p:cTn>
                                        <p:tgtEl>
                                          <p:spTgt spid="14"/>
                                        </p:tgtEl>
                                        <p:attrNameLst>
                                          <p:attrName>style.visibility</p:attrName>
                                        </p:attrNameLst>
                                      </p:cBhvr>
                                      <p:to>
                                        <p:strVal val="visible"/>
                                      </p:to>
                                    </p:set>
                                    <p:anim calcmode="lin" valueType="num">
                                      <p:cBhvr>
                                        <p:cTn id="103" dur="500" fill="hold"/>
                                        <p:tgtEl>
                                          <p:spTgt spid="14"/>
                                        </p:tgtEl>
                                        <p:attrNameLst>
                                          <p:attrName>ppt_w</p:attrName>
                                        </p:attrNameLst>
                                      </p:cBhvr>
                                      <p:tavLst>
                                        <p:tav tm="0">
                                          <p:val>
                                            <p:fltVal val="0"/>
                                          </p:val>
                                        </p:tav>
                                        <p:tav tm="100000">
                                          <p:val>
                                            <p:strVal val="#ppt_w"/>
                                          </p:val>
                                        </p:tav>
                                      </p:tavLst>
                                    </p:anim>
                                    <p:anim calcmode="lin" valueType="num">
                                      <p:cBhvr>
                                        <p:cTn id="104" dur="500" fill="hold"/>
                                        <p:tgtEl>
                                          <p:spTgt spid="14"/>
                                        </p:tgtEl>
                                        <p:attrNameLst>
                                          <p:attrName>ppt_h</p:attrName>
                                        </p:attrNameLst>
                                      </p:cBhvr>
                                      <p:tavLst>
                                        <p:tav tm="0">
                                          <p:val>
                                            <p:fltVal val="0"/>
                                          </p:val>
                                        </p:tav>
                                        <p:tav tm="100000">
                                          <p:val>
                                            <p:strVal val="#ppt_h"/>
                                          </p:val>
                                        </p:tav>
                                      </p:tavLst>
                                    </p:anim>
                                    <p:anim calcmode="lin" valueType="num">
                                      <p:cBhvr>
                                        <p:cTn id="105" dur="500" fill="hold"/>
                                        <p:tgtEl>
                                          <p:spTgt spid="14"/>
                                        </p:tgtEl>
                                        <p:attrNameLst>
                                          <p:attrName>ppt_x</p:attrName>
                                        </p:attrNameLst>
                                      </p:cBhvr>
                                      <p:tavLst>
                                        <p:tav tm="0">
                                          <p:val>
                                            <p:fltVal val="0.5"/>
                                          </p:val>
                                        </p:tav>
                                        <p:tav tm="100000">
                                          <p:val>
                                            <p:strVal val="#ppt_x"/>
                                          </p:val>
                                        </p:tav>
                                      </p:tavLst>
                                    </p:anim>
                                    <p:anim calcmode="lin" valueType="num">
                                      <p:cBhvr>
                                        <p:cTn id="106" dur="500" fill="hold"/>
                                        <p:tgtEl>
                                          <p:spTgt spid="14"/>
                                        </p:tgtEl>
                                        <p:attrNameLst>
                                          <p:attrName>ppt_y</p:attrName>
                                        </p:attrNameLst>
                                      </p:cBhvr>
                                      <p:tavLst>
                                        <p:tav tm="0">
                                          <p:val>
                                            <p:fltVal val="0.5"/>
                                          </p:val>
                                        </p:tav>
                                        <p:tav tm="100000">
                                          <p:val>
                                            <p:strVal val="#ppt_y"/>
                                          </p:val>
                                        </p:tav>
                                      </p:tavLst>
                                    </p:anim>
                                  </p:childTnLst>
                                </p:cTn>
                              </p:par>
                              <p:par>
                                <p:cTn id="107" presetID="26" presetClass="emph" presetSubtype="0" repeatCount="3000" fill="hold" nodeType="withEffect">
                                  <p:stCondLst>
                                    <p:cond delay="600"/>
                                  </p:stCondLst>
                                  <p:childTnLst>
                                    <p:animEffect transition="out" filter="fade">
                                      <p:cBhvr>
                                        <p:cTn id="108" dur="500" tmFilter="0, 0; .2, .5; .8, .5; 1, 0"/>
                                        <p:tgtEl>
                                          <p:spTgt spid="2"/>
                                        </p:tgtEl>
                                      </p:cBhvr>
                                    </p:animEffect>
                                    <p:animScale>
                                      <p:cBhvr>
                                        <p:cTn id="109" dur="250" autoRev="1" fill="hold"/>
                                        <p:tgtEl>
                                          <p:spTgt spid="2"/>
                                        </p:tgtEl>
                                      </p:cBhvr>
                                      <p:by x="105000" y="105000"/>
                                    </p:animScale>
                                  </p:childTnLst>
                                </p:cTn>
                              </p:par>
                              <p:par>
                                <p:cTn id="110" presetID="26" presetClass="emph" presetSubtype="0" repeatCount="3000" fill="hold" nodeType="withEffect">
                                  <p:stCondLst>
                                    <p:cond delay="710"/>
                                  </p:stCondLst>
                                  <p:childTnLst>
                                    <p:animEffect transition="out" filter="fade">
                                      <p:cBhvr>
                                        <p:cTn id="111" dur="500" tmFilter="0, 0; .2, .5; .8, .5; 1, 0"/>
                                        <p:tgtEl>
                                          <p:spTgt spid="9"/>
                                        </p:tgtEl>
                                      </p:cBhvr>
                                    </p:animEffect>
                                    <p:animScale>
                                      <p:cBhvr>
                                        <p:cTn id="112" dur="250" autoRev="1" fill="hold"/>
                                        <p:tgtEl>
                                          <p:spTgt spid="9"/>
                                        </p:tgtEl>
                                      </p:cBhvr>
                                      <p:by x="105000" y="105000"/>
                                    </p:animScale>
                                  </p:childTnLst>
                                </p:cTn>
                              </p:par>
                              <p:par>
                                <p:cTn id="113" presetID="26" presetClass="emph" presetSubtype="0" repeatCount="3000" fill="hold" nodeType="withEffect">
                                  <p:stCondLst>
                                    <p:cond delay="410"/>
                                  </p:stCondLst>
                                  <p:childTnLst>
                                    <p:animEffect transition="out" filter="fade">
                                      <p:cBhvr>
                                        <p:cTn id="114" dur="500" tmFilter="0, 0; .2, .5; .8, .5; 1, 0"/>
                                        <p:tgtEl>
                                          <p:spTgt spid="11"/>
                                        </p:tgtEl>
                                      </p:cBhvr>
                                    </p:animEffect>
                                    <p:animScale>
                                      <p:cBhvr>
                                        <p:cTn id="115" dur="250" autoRev="1" fill="hold"/>
                                        <p:tgtEl>
                                          <p:spTgt spid="11"/>
                                        </p:tgtEl>
                                      </p:cBhvr>
                                      <p:by x="105000" y="105000"/>
                                    </p:animScale>
                                  </p:childTnLst>
                                </p:cTn>
                              </p:par>
                              <p:par>
                                <p:cTn id="116" presetID="26" presetClass="emph" presetSubtype="0" repeatCount="3000" fill="hold" nodeType="withEffect">
                                  <p:stCondLst>
                                    <p:cond delay="810"/>
                                  </p:stCondLst>
                                  <p:childTnLst>
                                    <p:animEffect transition="out" filter="fade">
                                      <p:cBhvr>
                                        <p:cTn id="117" dur="500" tmFilter="0, 0; .2, .5; .8, .5; 1, 0"/>
                                        <p:tgtEl>
                                          <p:spTgt spid="12"/>
                                        </p:tgtEl>
                                      </p:cBhvr>
                                    </p:animEffect>
                                    <p:animScale>
                                      <p:cBhvr>
                                        <p:cTn id="118" dur="250" autoRev="1" fill="hold"/>
                                        <p:tgtEl>
                                          <p:spTgt spid="12"/>
                                        </p:tgtEl>
                                      </p:cBhvr>
                                      <p:by x="105000" y="105000"/>
                                    </p:animScale>
                                  </p:childTnLst>
                                </p:cTn>
                              </p:par>
                            </p:childTnLst>
                          </p:cTn>
                        </p:par>
                        <p:par>
                          <p:cTn id="119" fill="hold">
                            <p:stCondLst>
                              <p:cond delay="1500"/>
                            </p:stCondLst>
                            <p:childTnLst>
                              <p:par>
                                <p:cTn id="120" presetID="23" presetClass="entr" presetSubtype="32" fill="hold" nodeType="afterEffect">
                                  <p:stCondLst>
                                    <p:cond delay="0"/>
                                  </p:stCondLst>
                                  <p:childTnLst>
                                    <p:set>
                                      <p:cBhvr>
                                        <p:cTn id="121" dur="1" fill="hold">
                                          <p:stCondLst>
                                            <p:cond delay="0"/>
                                          </p:stCondLst>
                                        </p:cTn>
                                        <p:tgtEl>
                                          <p:spTgt spid="15"/>
                                        </p:tgtEl>
                                        <p:attrNameLst>
                                          <p:attrName>style.visibility</p:attrName>
                                        </p:attrNameLst>
                                      </p:cBhvr>
                                      <p:to>
                                        <p:strVal val="visible"/>
                                      </p:to>
                                    </p:set>
                                    <p:anim calcmode="lin" valueType="num">
                                      <p:cBhvr>
                                        <p:cTn id="122" dur="500" fill="hold"/>
                                        <p:tgtEl>
                                          <p:spTgt spid="15"/>
                                        </p:tgtEl>
                                        <p:attrNameLst>
                                          <p:attrName>ppt_w</p:attrName>
                                        </p:attrNameLst>
                                      </p:cBhvr>
                                      <p:tavLst>
                                        <p:tav tm="0">
                                          <p:val>
                                            <p:strVal val="4*#ppt_w"/>
                                          </p:val>
                                        </p:tav>
                                        <p:tav tm="100000">
                                          <p:val>
                                            <p:strVal val="#ppt_w"/>
                                          </p:val>
                                        </p:tav>
                                      </p:tavLst>
                                    </p:anim>
                                    <p:anim calcmode="lin" valueType="num">
                                      <p:cBhvr>
                                        <p:cTn id="123" dur="500" fill="hold"/>
                                        <p:tgtEl>
                                          <p:spTgt spid="15"/>
                                        </p:tgtEl>
                                        <p:attrNameLst>
                                          <p:attrName>ppt_h</p:attrName>
                                        </p:attrNameLst>
                                      </p:cBhvr>
                                      <p:tavLst>
                                        <p:tav tm="0">
                                          <p:val>
                                            <p:strVal val="4*#ppt_h"/>
                                          </p:val>
                                        </p:tav>
                                        <p:tav tm="100000">
                                          <p:val>
                                            <p:strVal val="#ppt_h"/>
                                          </p:val>
                                        </p:tav>
                                      </p:tavLst>
                                    </p:anim>
                                  </p:childTnLst>
                                </p:cTn>
                              </p:par>
                              <p:par>
                                <p:cTn id="124" presetID="23" presetClass="entr" presetSubtype="32" fill="hold" nodeType="withEffect">
                                  <p:stCondLst>
                                    <p:cond delay="200"/>
                                  </p:stCondLst>
                                  <p:childTnLst>
                                    <p:set>
                                      <p:cBhvr>
                                        <p:cTn id="125" dur="1" fill="hold">
                                          <p:stCondLst>
                                            <p:cond delay="0"/>
                                          </p:stCondLst>
                                        </p:cTn>
                                        <p:tgtEl>
                                          <p:spTgt spid="16"/>
                                        </p:tgtEl>
                                        <p:attrNameLst>
                                          <p:attrName>style.visibility</p:attrName>
                                        </p:attrNameLst>
                                      </p:cBhvr>
                                      <p:to>
                                        <p:strVal val="visible"/>
                                      </p:to>
                                    </p:set>
                                    <p:anim calcmode="lin" valueType="num">
                                      <p:cBhvr>
                                        <p:cTn id="126" dur="500" fill="hold"/>
                                        <p:tgtEl>
                                          <p:spTgt spid="16"/>
                                        </p:tgtEl>
                                        <p:attrNameLst>
                                          <p:attrName>ppt_w</p:attrName>
                                        </p:attrNameLst>
                                      </p:cBhvr>
                                      <p:tavLst>
                                        <p:tav tm="0">
                                          <p:val>
                                            <p:strVal val="4*#ppt_w"/>
                                          </p:val>
                                        </p:tav>
                                        <p:tav tm="100000">
                                          <p:val>
                                            <p:strVal val="#ppt_w"/>
                                          </p:val>
                                        </p:tav>
                                      </p:tavLst>
                                    </p:anim>
                                    <p:anim calcmode="lin" valueType="num">
                                      <p:cBhvr>
                                        <p:cTn id="127" dur="500" fill="hold"/>
                                        <p:tgtEl>
                                          <p:spTgt spid="16"/>
                                        </p:tgtEl>
                                        <p:attrNameLst>
                                          <p:attrName>ppt_h</p:attrName>
                                        </p:attrNameLst>
                                      </p:cBhvr>
                                      <p:tavLst>
                                        <p:tav tm="0">
                                          <p:val>
                                            <p:strVal val="4*#ppt_h"/>
                                          </p:val>
                                        </p:tav>
                                        <p:tav tm="100000">
                                          <p:val>
                                            <p:strVal val="#ppt_h"/>
                                          </p:val>
                                        </p:tav>
                                      </p:tavLst>
                                    </p:anim>
                                  </p:childTnLst>
                                </p:cTn>
                              </p:par>
                            </p:childTnLst>
                          </p:cTn>
                        </p:par>
                        <p:par>
                          <p:cTn id="128" fill="hold">
                            <p:stCondLst>
                              <p:cond delay="2000"/>
                            </p:stCondLst>
                            <p:childTnLst>
                              <p:par>
                                <p:cTn id="129" presetID="22" presetClass="entr" presetSubtype="8" fill="hold" grpId="0" nodeType="afterEffect">
                                  <p:stCondLst>
                                    <p:cond delay="0"/>
                                  </p:stCondLst>
                                  <p:childTnLst>
                                    <p:set>
                                      <p:cBhvr>
                                        <p:cTn id="130" dur="1" fill="hold">
                                          <p:stCondLst>
                                            <p:cond delay="0"/>
                                          </p:stCondLst>
                                        </p:cTn>
                                        <p:tgtEl>
                                          <p:spTgt spid="187"/>
                                        </p:tgtEl>
                                        <p:attrNameLst>
                                          <p:attrName>style.visibility</p:attrName>
                                        </p:attrNameLst>
                                      </p:cBhvr>
                                      <p:to>
                                        <p:strVal val="visible"/>
                                      </p:to>
                                    </p:set>
                                    <p:animEffect transition="in" filter="wipe(left)">
                                      <p:cBhvr>
                                        <p:cTn id="131" dur="500"/>
                                        <p:tgtEl>
                                          <p:spTgt spid="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124" grpId="0"/>
      <p:bldP spid="187" grpId="0"/>
      <p:bldP spid="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标题 33"/>
          <p:cNvSpPr>
            <a:spLocks noGrp="1"/>
          </p:cNvSpPr>
          <p:nvPr>
            <p:ph type="title"/>
          </p:nvPr>
        </p:nvSpPr>
        <p:spPr/>
        <p:txBody>
          <a:bodyPr>
            <a:normAutofit/>
          </a:bodyPr>
          <a:lstStyle/>
          <a:p>
            <a:r>
              <a:rPr lang="zh-CN" altLang="en-US" sz="2800" dirty="0"/>
              <a:t>出口发票开具</a:t>
            </a:r>
            <a:endParaRPr lang="zh-CN" altLang="en-US" sz="2800" dirty="0"/>
          </a:p>
        </p:txBody>
      </p:sp>
      <p:sp>
        <p:nvSpPr>
          <p:cNvPr id="36" name="内容占位符 35"/>
          <p:cNvSpPr>
            <a:spLocks noGrp="1"/>
          </p:cNvSpPr>
          <p:nvPr>
            <p:ph idx="1"/>
          </p:nvPr>
        </p:nvSpPr>
        <p:spPr>
          <a:xfrm>
            <a:off x="457200" y="916360"/>
            <a:ext cx="8229600" cy="3679681"/>
          </a:xfrm>
        </p:spPr>
        <p:txBody>
          <a:bodyPr>
            <a:normAutofit lnSpcReduction="10000"/>
          </a:bodyPr>
          <a:lstStyle/>
          <a:p>
            <a:r>
              <a:rPr lang="zh-CN" altLang="en-US" sz="1400" dirty="0" smtClean="0"/>
              <a:t>根据</a:t>
            </a:r>
            <a:r>
              <a:rPr lang="en-US" altLang="zh-CN" sz="1400" dirty="0" smtClean="0"/>
              <a:t>《</a:t>
            </a:r>
            <a:r>
              <a:rPr lang="zh-CN" altLang="en-US" sz="1400" dirty="0" smtClean="0"/>
              <a:t>中华人民共和国增值税暂行条例</a:t>
            </a:r>
            <a:r>
              <a:rPr lang="en-US" altLang="zh-CN" sz="1400" dirty="0" smtClean="0"/>
              <a:t>》</a:t>
            </a:r>
            <a:r>
              <a:rPr lang="zh-CN" altLang="en-US" sz="1400" dirty="0" smtClean="0"/>
              <a:t>第十九条 </a:t>
            </a:r>
            <a:r>
              <a:rPr lang="zh-CN" altLang="en-US" sz="1400" dirty="0" smtClean="0">
                <a:solidFill>
                  <a:srgbClr val="00B050"/>
                </a:solidFill>
              </a:rPr>
              <a:t>增值税纳税义务发生时间：</a:t>
            </a:r>
            <a:r>
              <a:rPr lang="en-US" altLang="zh-CN" sz="1400" dirty="0" smtClean="0"/>
              <a:t>(</a:t>
            </a:r>
            <a:r>
              <a:rPr lang="zh-CN" altLang="en-US" sz="1400" dirty="0" smtClean="0"/>
              <a:t>一</a:t>
            </a:r>
            <a:r>
              <a:rPr lang="en-US" altLang="zh-CN" sz="1400" dirty="0" smtClean="0"/>
              <a:t>)</a:t>
            </a:r>
            <a:r>
              <a:rPr lang="zh-CN" altLang="en-US" sz="1400" dirty="0" smtClean="0"/>
              <a:t>销售货物或者应</a:t>
            </a:r>
            <a:endParaRPr lang="en-US" altLang="zh-CN" sz="1400" dirty="0" smtClean="0"/>
          </a:p>
          <a:p>
            <a:pPr>
              <a:buNone/>
            </a:pPr>
            <a:r>
              <a:rPr lang="zh-CN" altLang="en-US" sz="1400" dirty="0" smtClean="0"/>
              <a:t>税劳务，为收讫销售款项或者取得索取销售款项凭据的当天</a:t>
            </a:r>
            <a:r>
              <a:rPr lang="en-US" altLang="zh-CN" sz="1400" dirty="0" smtClean="0"/>
              <a:t>;</a:t>
            </a:r>
            <a:r>
              <a:rPr lang="zh-CN" altLang="en-US" sz="1400" dirty="0" smtClean="0"/>
              <a:t>先开具发票的，为开具发票的当天。</a:t>
            </a:r>
            <a:r>
              <a:rPr lang="en-US" altLang="zh-CN" sz="1400" dirty="0" smtClean="0"/>
              <a:t>(</a:t>
            </a:r>
            <a:r>
              <a:rPr lang="zh-CN" altLang="en-US" sz="1400" dirty="0" smtClean="0"/>
              <a:t>二</a:t>
            </a:r>
            <a:r>
              <a:rPr lang="en-US" altLang="zh-CN" sz="1400" dirty="0" smtClean="0"/>
              <a:t>)</a:t>
            </a:r>
            <a:r>
              <a:rPr lang="zh-CN" altLang="en-US" sz="1400" dirty="0" smtClean="0"/>
              <a:t>进</a:t>
            </a:r>
            <a:endParaRPr lang="en-US" altLang="zh-CN" sz="1400" dirty="0" smtClean="0"/>
          </a:p>
          <a:p>
            <a:pPr>
              <a:buNone/>
            </a:pPr>
            <a:r>
              <a:rPr lang="zh-CN" altLang="en-US" sz="1400" dirty="0" smtClean="0"/>
              <a:t>口货物，为报关进口的当天。</a:t>
            </a:r>
            <a:br>
              <a:rPr lang="zh-CN" altLang="en-US" sz="1400" dirty="0" smtClean="0"/>
            </a:br>
            <a:endParaRPr lang="en-US" altLang="zh-CN" sz="1400" dirty="0" smtClean="0"/>
          </a:p>
          <a:p>
            <a:r>
              <a:rPr lang="zh-CN" altLang="en-US" sz="1400" dirty="0" smtClean="0"/>
              <a:t>根据</a:t>
            </a:r>
            <a:r>
              <a:rPr lang="en-US" altLang="zh-CN" sz="1400" dirty="0"/>
              <a:t>2016  36</a:t>
            </a:r>
            <a:r>
              <a:rPr lang="zh-CN" altLang="en-US" sz="1400" dirty="0"/>
              <a:t>号文第四十五条：</a:t>
            </a:r>
            <a:endParaRPr lang="en-US" altLang="zh-CN" sz="1400" dirty="0"/>
          </a:p>
          <a:p>
            <a:pPr marL="0" indent="0">
              <a:buNone/>
            </a:pPr>
            <a:r>
              <a:rPr lang="en-US" altLang="zh-CN" sz="1400" dirty="0">
                <a:solidFill>
                  <a:srgbClr val="00B050"/>
                </a:solidFill>
              </a:rPr>
              <a:t>       </a:t>
            </a:r>
            <a:r>
              <a:rPr lang="zh-CN" altLang="en-US" sz="1400" dirty="0">
                <a:solidFill>
                  <a:srgbClr val="00B050"/>
                </a:solidFill>
              </a:rPr>
              <a:t>增值税纳税义务、扣缴义务发生时间为</a:t>
            </a:r>
            <a:r>
              <a:rPr lang="zh-CN" altLang="en-US" sz="1400" dirty="0"/>
              <a:t>：（一）纳税人发生应税行为并收讫销售款项或者取得索取</a:t>
            </a:r>
            <a:endParaRPr lang="en-US" altLang="zh-CN" sz="1400" dirty="0"/>
          </a:p>
          <a:p>
            <a:pPr marL="0" indent="0">
              <a:buNone/>
            </a:pPr>
            <a:r>
              <a:rPr lang="zh-CN" altLang="en-US" sz="1400" dirty="0"/>
              <a:t>销售款项凭据的当天；先开具发票的，为开具发票的当天。</a:t>
            </a:r>
            <a:endParaRPr lang="zh-CN" altLang="en-US" sz="1400" dirty="0"/>
          </a:p>
          <a:p>
            <a:pPr marL="0" indent="0">
              <a:buNone/>
            </a:pPr>
            <a:r>
              <a:rPr lang="zh-CN" altLang="en-US" sz="1400" dirty="0"/>
              <a:t>      收讫销售款项，是指纳税人销售服务、无形资产、不动产过程中或者完成后收到款项。</a:t>
            </a:r>
            <a:endParaRPr lang="zh-CN" altLang="en-US" sz="1400" dirty="0"/>
          </a:p>
          <a:p>
            <a:pPr marL="0" indent="0">
              <a:buNone/>
            </a:pPr>
            <a:r>
              <a:rPr lang="zh-CN" altLang="en-US" sz="1400" dirty="0"/>
              <a:t>      取得索取销售款项凭据的当天，是指书面合同确定的付款日期；未签订书面合同或者书面合同未确</a:t>
            </a:r>
            <a:endParaRPr lang="en-US" altLang="zh-CN" sz="1400" dirty="0"/>
          </a:p>
          <a:p>
            <a:pPr marL="0" indent="0">
              <a:buNone/>
            </a:pPr>
            <a:r>
              <a:rPr lang="zh-CN" altLang="en-US" sz="1400" dirty="0"/>
              <a:t>定付款日期的，为服务、无形资产转让完成的当天或者不动产权属变更的当天。</a:t>
            </a:r>
            <a:endParaRPr lang="zh-CN" altLang="en-US" sz="1400" dirty="0"/>
          </a:p>
          <a:p>
            <a:endParaRPr lang="en-US" altLang="zh-CN" sz="1400" dirty="0"/>
          </a:p>
          <a:p>
            <a:r>
              <a:rPr lang="zh-CN" altLang="en-US" sz="1400" dirty="0"/>
              <a:t>纳税人应在纳税义务发生后及时开票。</a:t>
            </a:r>
            <a:r>
              <a:rPr lang="zh-CN" altLang="en-US" sz="1400" dirty="0">
                <a:solidFill>
                  <a:srgbClr val="00B050"/>
                </a:solidFill>
              </a:rPr>
              <a:t>出口行为不得开具增值税专用发票，应开具增值税普通发票</a:t>
            </a:r>
            <a:r>
              <a:rPr lang="zh-CN" altLang="en-US" sz="1400" dirty="0"/>
              <a:t>。</a:t>
            </a:r>
            <a:endParaRPr lang="zh-CN" altLang="en-US" sz="1400" dirty="0"/>
          </a:p>
          <a:p>
            <a:r>
              <a:rPr lang="zh-CN" altLang="en-US" sz="1400" dirty="0"/>
              <a:t>开票时，销售额以人民币计算。纳税人按照人民币以外的货币结算销售额的，应当折合成人民币计算，</a:t>
            </a:r>
            <a:r>
              <a:rPr lang="zh-CN" altLang="en-US" sz="1400" dirty="0">
                <a:solidFill>
                  <a:srgbClr val="00B050"/>
                </a:solidFill>
              </a:rPr>
              <a:t>折合率可以选择销售额发生的当天或者当月</a:t>
            </a:r>
            <a:r>
              <a:rPr lang="en-US" altLang="zh-CN" sz="1400" dirty="0">
                <a:solidFill>
                  <a:srgbClr val="00B050"/>
                </a:solidFill>
              </a:rPr>
              <a:t>1</a:t>
            </a:r>
            <a:r>
              <a:rPr lang="zh-CN" altLang="en-US" sz="1400" dirty="0">
                <a:solidFill>
                  <a:srgbClr val="00B050"/>
                </a:solidFill>
              </a:rPr>
              <a:t>日的人民币汇率中间价</a:t>
            </a:r>
            <a:r>
              <a:rPr lang="zh-CN" altLang="en-US" sz="1400" dirty="0"/>
              <a:t>。纳税人应当在事先确定采用何种折合率，确定后</a:t>
            </a:r>
            <a:r>
              <a:rPr lang="en-US" altLang="zh-CN" sz="1400" dirty="0"/>
              <a:t>12</a:t>
            </a:r>
            <a:r>
              <a:rPr lang="zh-CN" altLang="en-US" sz="1400" dirty="0"/>
              <a:t>个月内不得变更。</a:t>
            </a:r>
            <a:endParaRPr lang="zh-CN" altLang="en-US" sz="1400" dirty="0"/>
          </a:p>
          <a:p>
            <a:endParaRPr lang="zh-CN" altLang="en-US" sz="1400" dirty="0"/>
          </a:p>
        </p:txBody>
      </p:sp>
      <p:sp>
        <p:nvSpPr>
          <p:cNvPr id="2" name="页脚占位符 1"/>
          <p:cNvSpPr>
            <a:spLocks noGrp="1"/>
          </p:cNvSpPr>
          <p:nvPr>
            <p:ph type="ftr" sz="quarter" idx="11"/>
          </p:nvPr>
        </p:nvSpPr>
        <p:spPr/>
        <p:txBody>
          <a:bodyPr/>
          <a:p>
            <a:r>
              <a:rPr lang="zh-CN" altLang="en-US"/>
              <a:t>财税-</a:t>
            </a:r>
            <a:r>
              <a:rPr lang="zh-CN" altLang="en-US">
                <a:hlinkClick r:id="rId1" tooltip=""/>
              </a:rPr>
              <a:t>www.caishui.org</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smtClean="0"/>
              <a:t>出口发票开具</a:t>
            </a:r>
            <a:endParaRPr lang="zh-CN" altLang="en-US" sz="2800" dirty="0"/>
          </a:p>
        </p:txBody>
      </p:sp>
      <p:sp>
        <p:nvSpPr>
          <p:cNvPr id="3" name="内容占位符 2"/>
          <p:cNvSpPr>
            <a:spLocks noGrp="1"/>
          </p:cNvSpPr>
          <p:nvPr>
            <p:ph idx="1"/>
          </p:nvPr>
        </p:nvSpPr>
        <p:spPr>
          <a:xfrm>
            <a:off x="457200" y="929470"/>
            <a:ext cx="8229600" cy="3666571"/>
          </a:xfrm>
        </p:spPr>
        <p:txBody>
          <a:bodyPr>
            <a:normAutofit/>
          </a:bodyPr>
          <a:lstStyle/>
          <a:p>
            <a:pPr>
              <a:buNone/>
            </a:pPr>
            <a:endParaRPr lang="en-US" altLang="zh-CN" sz="1400" dirty="0" smtClean="0"/>
          </a:p>
          <a:p>
            <a:r>
              <a:rPr lang="zh-CN" altLang="en-US" sz="1400" dirty="0" smtClean="0"/>
              <a:t>根据</a:t>
            </a:r>
            <a:r>
              <a:rPr lang="en-US" altLang="zh-CN" sz="1400" dirty="0" smtClean="0"/>
              <a:t>《</a:t>
            </a:r>
            <a:r>
              <a:rPr lang="zh-CN" altLang="en-US" sz="1400" dirty="0" smtClean="0"/>
              <a:t>财政部 国家税务总局关于出口货物劳务增值税和消费税政策的通知</a:t>
            </a:r>
            <a:r>
              <a:rPr lang="en-US" altLang="zh-CN" sz="1400" dirty="0" smtClean="0"/>
              <a:t>》</a:t>
            </a:r>
            <a:r>
              <a:rPr lang="zh-CN" altLang="en-US" sz="1400" dirty="0" smtClean="0"/>
              <a:t>（财税</a:t>
            </a:r>
            <a:r>
              <a:rPr lang="en-US" altLang="zh-CN" sz="1400" dirty="0" smtClean="0"/>
              <a:t>2012  39</a:t>
            </a:r>
            <a:r>
              <a:rPr lang="zh-CN" altLang="en-US" sz="1400" dirty="0" smtClean="0"/>
              <a:t>号）第四条第（一）项 ：“生产企业出口货物劳务（进料加工复出口货物除外）增值税退（免）税的计税依据，为出口货物劳务的实际离岸价（</a:t>
            </a:r>
            <a:r>
              <a:rPr lang="en-US" altLang="zh-CN" sz="1400" dirty="0" smtClean="0"/>
              <a:t>FOB</a:t>
            </a:r>
            <a:r>
              <a:rPr lang="zh-CN" altLang="en-US" sz="1400" dirty="0" smtClean="0"/>
              <a:t>）。</a:t>
            </a:r>
            <a:r>
              <a:rPr lang="zh-CN" altLang="en-US" sz="1400" dirty="0" smtClean="0">
                <a:solidFill>
                  <a:srgbClr val="00B050"/>
                </a:solidFill>
              </a:rPr>
              <a:t>实际离岸价应以出口发票上的离岸价为准，但如果出口发票不能反映实际离岸价，主管税务机关有权予以核定。</a:t>
            </a:r>
            <a:r>
              <a:rPr lang="zh-CN" altLang="en-US" sz="1400" dirty="0" smtClean="0"/>
              <a:t>”</a:t>
            </a:r>
            <a:endParaRPr lang="en-US" altLang="zh-CN" sz="1400" dirty="0" smtClean="0"/>
          </a:p>
          <a:p>
            <a:r>
              <a:rPr lang="zh-CN" altLang="en-US" sz="1400" dirty="0" smtClean="0"/>
              <a:t>如果是按照</a:t>
            </a:r>
            <a:r>
              <a:rPr lang="en-US" altLang="zh-CN" sz="1400" dirty="0" smtClean="0"/>
              <a:t>FOB</a:t>
            </a:r>
            <a:r>
              <a:rPr lang="zh-CN" altLang="en-US" sz="1400" dirty="0" smtClean="0"/>
              <a:t>价开具出口发票，则直接开具在金额栏内；如果按照</a:t>
            </a:r>
            <a:r>
              <a:rPr lang="en-US" altLang="zh-CN" sz="1400" dirty="0" smtClean="0"/>
              <a:t>CIF</a:t>
            </a:r>
            <a:r>
              <a:rPr lang="zh-CN" altLang="en-US" sz="1400" dirty="0" smtClean="0"/>
              <a:t>价开具出口发票，则需要在备注栏注明</a:t>
            </a:r>
            <a:r>
              <a:rPr lang="en-US" altLang="zh-CN" sz="1400" dirty="0" smtClean="0"/>
              <a:t>FOB</a:t>
            </a:r>
            <a:r>
              <a:rPr lang="zh-CN" altLang="en-US" sz="1400" dirty="0" smtClean="0"/>
              <a:t>价和运保费金额。</a:t>
            </a:r>
            <a:endParaRPr lang="en-US" altLang="zh-CN" sz="1400" dirty="0" smtClean="0"/>
          </a:p>
          <a:p>
            <a:pPr>
              <a:buNone/>
            </a:pPr>
            <a:endParaRPr lang="en-US" altLang="zh-CN" sz="1400" dirty="0" smtClean="0">
              <a:solidFill>
                <a:srgbClr val="FF0000"/>
              </a:solidFill>
            </a:endParaRPr>
          </a:p>
          <a:p>
            <a:pPr>
              <a:buNone/>
            </a:pPr>
            <a:r>
              <a:rPr lang="zh-CN" altLang="en-US" sz="1400" dirty="0" smtClean="0">
                <a:solidFill>
                  <a:srgbClr val="FF0000"/>
                </a:solidFill>
              </a:rPr>
              <a:t>注意：</a:t>
            </a:r>
            <a:r>
              <a:rPr lang="zh-CN" altLang="en-US" sz="1400" dirty="0" smtClean="0">
                <a:solidFill>
                  <a:schemeClr val="tx2"/>
                </a:solidFill>
              </a:rPr>
              <a:t>有的企业存在误区，认为在出口退税系统申报退税后，才在</a:t>
            </a:r>
            <a:r>
              <a:rPr lang="en-US" altLang="zh-CN" sz="1400" dirty="0" smtClean="0">
                <a:solidFill>
                  <a:schemeClr val="tx2"/>
                </a:solidFill>
              </a:rPr>
              <a:t>《</a:t>
            </a:r>
            <a:r>
              <a:rPr lang="zh-CN" altLang="en-US" sz="1400" dirty="0" smtClean="0">
                <a:solidFill>
                  <a:schemeClr val="tx2"/>
                </a:solidFill>
              </a:rPr>
              <a:t>增值税申报表</a:t>
            </a:r>
            <a:r>
              <a:rPr lang="en-US" altLang="zh-CN" sz="1400" dirty="0" smtClean="0">
                <a:solidFill>
                  <a:schemeClr val="tx2"/>
                </a:solidFill>
              </a:rPr>
              <a:t>》</a:t>
            </a:r>
            <a:r>
              <a:rPr lang="zh-CN" altLang="en-US" sz="1400" dirty="0" smtClean="0">
                <a:solidFill>
                  <a:schemeClr val="tx2"/>
                </a:solidFill>
              </a:rPr>
              <a:t>中申报出口销售额。实际上，纳税义务发生，企业正常开具出口发票后，就应该在开票的次月填写</a:t>
            </a:r>
            <a:r>
              <a:rPr lang="en-US" altLang="zh-CN" sz="1400" dirty="0" smtClean="0">
                <a:solidFill>
                  <a:schemeClr val="tx2"/>
                </a:solidFill>
              </a:rPr>
              <a:t>《</a:t>
            </a:r>
            <a:r>
              <a:rPr lang="zh-CN" altLang="en-US" sz="1400" dirty="0" smtClean="0">
                <a:solidFill>
                  <a:schemeClr val="tx2"/>
                </a:solidFill>
              </a:rPr>
              <a:t>增值税申报表</a:t>
            </a:r>
            <a:r>
              <a:rPr lang="en-US" altLang="zh-CN" sz="1400" dirty="0" smtClean="0">
                <a:solidFill>
                  <a:schemeClr val="tx2"/>
                </a:solidFill>
              </a:rPr>
              <a:t>》</a:t>
            </a:r>
            <a:r>
              <a:rPr lang="zh-CN" altLang="en-US" sz="1400" dirty="0" smtClean="0">
                <a:solidFill>
                  <a:schemeClr val="tx2"/>
                </a:solidFill>
              </a:rPr>
              <a:t>了。</a:t>
            </a:r>
            <a:endParaRPr lang="en-US" altLang="zh-CN" sz="1400" dirty="0" smtClean="0">
              <a:solidFill>
                <a:schemeClr val="tx2"/>
              </a:solidFill>
            </a:endParaRPr>
          </a:p>
          <a:p>
            <a:pPr>
              <a:buNone/>
            </a:pPr>
            <a:endParaRPr lang="en-US" altLang="zh-CN" sz="1400" dirty="0" smtClean="0"/>
          </a:p>
          <a:p>
            <a:pPr>
              <a:buNone/>
            </a:pPr>
            <a:r>
              <a:rPr lang="en-US" altLang="zh-CN" sz="1400" dirty="0" smtClean="0"/>
              <a:t>       </a:t>
            </a:r>
            <a:r>
              <a:rPr lang="zh-CN" altLang="en-US" sz="1400" dirty="0" smtClean="0"/>
              <a:t>根据</a:t>
            </a:r>
            <a:r>
              <a:rPr lang="en-US" altLang="zh-CN" sz="1400" dirty="0" smtClean="0"/>
              <a:t>《</a:t>
            </a:r>
            <a:r>
              <a:rPr lang="zh-CN" altLang="en-US" sz="1400" dirty="0" smtClean="0"/>
              <a:t>国家税务总局关于增值税发票管理若干事项的公告</a:t>
            </a:r>
            <a:r>
              <a:rPr lang="en-US" altLang="zh-CN" sz="1400" dirty="0" smtClean="0"/>
              <a:t>》</a:t>
            </a:r>
            <a:r>
              <a:rPr lang="zh-CN" altLang="en-US" sz="1400" dirty="0" smtClean="0"/>
              <a:t>（国家税务总局公告</a:t>
            </a:r>
            <a:r>
              <a:rPr lang="en-US" altLang="zh-CN" sz="1400" dirty="0" smtClean="0"/>
              <a:t>2017</a:t>
            </a:r>
            <a:r>
              <a:rPr lang="zh-CN" altLang="en-US" sz="1400" dirty="0" smtClean="0"/>
              <a:t>年第</a:t>
            </a:r>
            <a:r>
              <a:rPr lang="en-US" altLang="zh-CN" sz="1400" dirty="0" smtClean="0"/>
              <a:t>45</a:t>
            </a:r>
            <a:r>
              <a:rPr lang="zh-CN" altLang="en-US" sz="1400" dirty="0" smtClean="0"/>
              <a:t>号）：自</a:t>
            </a:r>
            <a:r>
              <a:rPr lang="en-US" altLang="zh-CN" sz="1400" dirty="0" smtClean="0"/>
              <a:t>2018</a:t>
            </a:r>
            <a:r>
              <a:rPr lang="zh-CN" altLang="en-US" sz="1400" dirty="0" smtClean="0"/>
              <a:t>年</a:t>
            </a:r>
            <a:r>
              <a:rPr lang="en-US" altLang="zh-CN" sz="1400" dirty="0" smtClean="0"/>
              <a:t>1</a:t>
            </a:r>
            <a:r>
              <a:rPr lang="zh-CN" altLang="en-US" sz="1400" dirty="0" smtClean="0"/>
              <a:t>月</a:t>
            </a:r>
            <a:r>
              <a:rPr lang="en-US" altLang="zh-CN" sz="1400" dirty="0" smtClean="0"/>
              <a:t>1</a:t>
            </a:r>
            <a:r>
              <a:rPr lang="zh-CN" altLang="en-US" sz="1400" dirty="0" smtClean="0"/>
              <a:t>日起，纳税人通过增值税发票管理新系统开具增值税发票</a:t>
            </a:r>
            <a:r>
              <a:rPr lang="en-US" altLang="zh-CN" sz="1400" dirty="0" smtClean="0"/>
              <a:t>(</a:t>
            </a:r>
            <a:r>
              <a:rPr lang="zh-CN" altLang="en-US" sz="1400" dirty="0" smtClean="0"/>
              <a:t>包括：增值税专用发票、增值税普通发票、增值税电子普通发票</a:t>
            </a:r>
            <a:r>
              <a:rPr lang="en-US" altLang="zh-CN" sz="1400" dirty="0" smtClean="0"/>
              <a:t>)</a:t>
            </a:r>
            <a:r>
              <a:rPr lang="zh-CN" altLang="en-US" sz="1400" dirty="0" smtClean="0"/>
              <a:t>时，商品和服务税收分类编码对应的简称会自动显示并打印在发票票面“货物或应税劳务、服务名称”或“项目”栏次中。</a:t>
            </a:r>
            <a:endParaRPr lang="en-US" altLang="zh-CN" sz="1400" dirty="0" smtClean="0"/>
          </a:p>
          <a:p>
            <a:pPr>
              <a:buNone/>
            </a:pPr>
            <a:endParaRPr lang="zh-CN" altLang="en-US" sz="1400" dirty="0">
              <a:solidFill>
                <a:schemeClr val="tx2"/>
              </a:solidFill>
            </a:endParaRPr>
          </a:p>
        </p:txBody>
      </p:sp>
      <p:sp>
        <p:nvSpPr>
          <p:cNvPr id="4" name="页脚占位符 3"/>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Picture 2" descr="C:\Users\Administrator\Desktop\微立体创业计划\001.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191578" y="1026228"/>
            <a:ext cx="1967244" cy="1967585"/>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18" name="Picture 3" descr="C:\Users\Administrator\Desktop\微立体创业计划\00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4514" y="812781"/>
            <a:ext cx="2230535" cy="2230922"/>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123" name="Rectangle 4"/>
          <p:cNvSpPr txBox="1">
            <a:spLocks noChangeArrowheads="1"/>
          </p:cNvSpPr>
          <p:nvPr/>
        </p:nvSpPr>
        <p:spPr bwMode="auto">
          <a:xfrm>
            <a:off x="1439651" y="3028127"/>
            <a:ext cx="2340260" cy="5040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zh-CN" altLang="en-US" sz="2400" dirty="0">
                <a:solidFill>
                  <a:schemeClr val="accent2"/>
                </a:solidFill>
                <a:latin typeface="微软雅黑" panose="020B0503020204020204" pitchFamily="34" charset="-122"/>
                <a:ea typeface="微软雅黑" panose="020B0503020204020204" pitchFamily="34" charset="-122"/>
                <a:cs typeface="+mn-ea"/>
                <a:sym typeface="+mn-lt"/>
              </a:rPr>
              <a:t>出口</a:t>
            </a:r>
            <a:r>
              <a:rPr lang="zh-CN" altLang="en-US" sz="2400" dirty="0" smtClean="0">
                <a:solidFill>
                  <a:schemeClr val="accent2"/>
                </a:solidFill>
                <a:latin typeface="微软雅黑" panose="020B0503020204020204" pitchFamily="34" charset="-122"/>
                <a:ea typeface="微软雅黑" panose="020B0503020204020204" pitchFamily="34" charset="-122"/>
                <a:cs typeface="+mn-ea"/>
                <a:sym typeface="+mn-lt"/>
              </a:rPr>
              <a:t>企业退税增值税申报实务</a:t>
            </a:r>
            <a:endParaRPr lang="zh-CN" altLang="en-US" sz="2400" dirty="0">
              <a:solidFill>
                <a:schemeClr val="accent2"/>
              </a:solidFill>
              <a:latin typeface="微软雅黑" panose="020B0503020204020204" pitchFamily="34" charset="-122"/>
              <a:ea typeface="微软雅黑" panose="020B0503020204020204" pitchFamily="34" charset="-122"/>
              <a:cs typeface="+mn-ea"/>
              <a:sym typeface="+mn-lt"/>
            </a:endParaRPr>
          </a:p>
        </p:txBody>
      </p:sp>
      <p:sp>
        <p:nvSpPr>
          <p:cNvPr id="124" name="Rectangle 4"/>
          <p:cNvSpPr txBox="1">
            <a:spLocks noChangeArrowheads="1"/>
          </p:cNvSpPr>
          <p:nvPr/>
        </p:nvSpPr>
        <p:spPr bwMode="auto">
          <a:xfrm>
            <a:off x="1564828" y="3788682"/>
            <a:ext cx="2033884"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just">
              <a:lnSpc>
                <a:spcPct val="125000"/>
              </a:lnSpc>
            </a:pPr>
            <a:r>
              <a:rPr lang="en-US" altLang="zh-CN" sz="900" b="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The best preparation for tomorrow is doing your best today.</a:t>
            </a:r>
            <a:endParaRPr lang="zh-CN" altLang="en-US" sz="900" b="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grpSp>
        <p:nvGrpSpPr>
          <p:cNvPr id="2" name="组合 124"/>
          <p:cNvGrpSpPr/>
          <p:nvPr/>
        </p:nvGrpSpPr>
        <p:grpSpPr>
          <a:xfrm>
            <a:off x="6284904" y="4264732"/>
            <a:ext cx="1026023" cy="1026201"/>
            <a:chOff x="304800" y="673100"/>
            <a:chExt cx="4000500" cy="4000500"/>
          </a:xfrm>
          <a:effectLst>
            <a:outerShdw blurRad="444500" dist="254000" dir="8100000" algn="tr" rotWithShape="0">
              <a:prstClr val="black">
                <a:alpha val="50000"/>
              </a:prstClr>
            </a:outerShdw>
          </a:effectLst>
        </p:grpSpPr>
        <p:sp>
          <p:nvSpPr>
            <p:cNvPr id="126" name="同心圆 12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27" name="椭圆 12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3" name="组合 127"/>
          <p:cNvGrpSpPr/>
          <p:nvPr/>
        </p:nvGrpSpPr>
        <p:grpSpPr>
          <a:xfrm>
            <a:off x="4758016" y="4606644"/>
            <a:ext cx="538351" cy="538444"/>
            <a:chOff x="304800" y="673100"/>
            <a:chExt cx="4000500" cy="4000500"/>
          </a:xfrm>
          <a:effectLst>
            <a:outerShdw blurRad="444500" dist="254000" dir="8100000" algn="tr" rotWithShape="0">
              <a:prstClr val="black">
                <a:alpha val="50000"/>
              </a:prstClr>
            </a:outerShdw>
          </a:effectLst>
        </p:grpSpPr>
        <p:sp>
          <p:nvSpPr>
            <p:cNvPr id="129" name="同心圆 12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0" name="椭圆 12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4" name="组合 130"/>
          <p:cNvGrpSpPr/>
          <p:nvPr/>
        </p:nvGrpSpPr>
        <p:grpSpPr>
          <a:xfrm>
            <a:off x="5436689" y="4921761"/>
            <a:ext cx="746998" cy="747128"/>
            <a:chOff x="304800" y="673100"/>
            <a:chExt cx="4000500" cy="4000500"/>
          </a:xfrm>
          <a:effectLst>
            <a:outerShdw blurRad="444500" dist="254000" dir="8100000" algn="tr" rotWithShape="0">
              <a:prstClr val="black">
                <a:alpha val="50000"/>
              </a:prstClr>
            </a:outerShdw>
          </a:effectLst>
        </p:grpSpPr>
        <p:sp>
          <p:nvSpPr>
            <p:cNvPr id="132" name="同心圆 1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3" name="椭圆 132"/>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5" name="组合 133"/>
          <p:cNvGrpSpPr/>
          <p:nvPr/>
        </p:nvGrpSpPr>
        <p:grpSpPr>
          <a:xfrm>
            <a:off x="7758789" y="4731882"/>
            <a:ext cx="540868" cy="540962"/>
            <a:chOff x="304800" y="673100"/>
            <a:chExt cx="4000500" cy="4000500"/>
          </a:xfrm>
          <a:effectLst>
            <a:outerShdw blurRad="444500" dist="254000" dir="8100000" algn="tr" rotWithShape="0">
              <a:prstClr val="black">
                <a:alpha val="50000"/>
              </a:prstClr>
            </a:outerShdw>
          </a:effectLst>
        </p:grpSpPr>
        <p:sp>
          <p:nvSpPr>
            <p:cNvPr id="135" name="同心圆 1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6" name="椭圆 1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6" name="组合 136"/>
          <p:cNvGrpSpPr/>
          <p:nvPr/>
        </p:nvGrpSpPr>
        <p:grpSpPr>
          <a:xfrm>
            <a:off x="766439" y="5040489"/>
            <a:ext cx="588755" cy="588857"/>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9" name="椭圆 13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7" name="组合 139"/>
          <p:cNvGrpSpPr/>
          <p:nvPr/>
        </p:nvGrpSpPr>
        <p:grpSpPr>
          <a:xfrm>
            <a:off x="3962506" y="4529853"/>
            <a:ext cx="252447" cy="252491"/>
            <a:chOff x="304800" y="673100"/>
            <a:chExt cx="4000500" cy="4000500"/>
          </a:xfrm>
          <a:effectLst>
            <a:outerShdw blurRad="444500" dist="254000" dir="8100000" algn="tr" rotWithShape="0">
              <a:prstClr val="black">
                <a:alpha val="50000"/>
              </a:prstClr>
            </a:outerShdw>
          </a:effectLst>
        </p:grpSpPr>
        <p:sp>
          <p:nvSpPr>
            <p:cNvPr id="141" name="同心圆 1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42" name="椭圆 141"/>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8" name="组合 142"/>
          <p:cNvGrpSpPr/>
          <p:nvPr/>
        </p:nvGrpSpPr>
        <p:grpSpPr>
          <a:xfrm>
            <a:off x="3181252" y="4327052"/>
            <a:ext cx="528983" cy="529075"/>
            <a:chOff x="304800" y="673100"/>
            <a:chExt cx="4000500" cy="4000500"/>
          </a:xfrm>
          <a:effectLst>
            <a:outerShdw blurRad="444500" dist="254000" dir="8100000" algn="tr" rotWithShape="0">
              <a:prstClr val="black">
                <a:alpha val="50000"/>
              </a:prstClr>
            </a:outerShdw>
          </a:effectLst>
        </p:grpSpPr>
        <p:sp>
          <p:nvSpPr>
            <p:cNvPr id="144" name="同心圆 1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45" name="椭圆 14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9" name="组合 145"/>
          <p:cNvGrpSpPr/>
          <p:nvPr/>
        </p:nvGrpSpPr>
        <p:grpSpPr>
          <a:xfrm>
            <a:off x="8463984" y="3831665"/>
            <a:ext cx="1044954" cy="1045136"/>
            <a:chOff x="304800" y="673100"/>
            <a:chExt cx="4000500" cy="4000500"/>
          </a:xfrm>
          <a:effectLst>
            <a:outerShdw blurRad="444500" dist="254000" dir="8100000" algn="tr" rotWithShape="0">
              <a:prstClr val="black">
                <a:alpha val="50000"/>
              </a:prstClr>
            </a:outerShdw>
          </a:effectLst>
        </p:grpSpPr>
        <p:sp>
          <p:nvSpPr>
            <p:cNvPr id="147" name="同心圆 1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48" name="椭圆 147"/>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 name="组合 148"/>
          <p:cNvGrpSpPr/>
          <p:nvPr/>
        </p:nvGrpSpPr>
        <p:grpSpPr>
          <a:xfrm>
            <a:off x="4419627" y="4325144"/>
            <a:ext cx="223041" cy="223080"/>
            <a:chOff x="304800" y="673100"/>
            <a:chExt cx="4000500" cy="4000500"/>
          </a:xfrm>
          <a:effectLst>
            <a:outerShdw blurRad="444500" dist="254000" dir="8100000" algn="tr" rotWithShape="0">
              <a:prstClr val="black">
                <a:alpha val="50000"/>
              </a:prstClr>
            </a:outerShdw>
          </a:effectLst>
        </p:grpSpPr>
        <p:sp>
          <p:nvSpPr>
            <p:cNvPr id="150" name="同心圆 1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51" name="椭圆 150"/>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1" name="组合 151"/>
          <p:cNvGrpSpPr/>
          <p:nvPr/>
        </p:nvGrpSpPr>
        <p:grpSpPr>
          <a:xfrm>
            <a:off x="1943138" y="4706145"/>
            <a:ext cx="962576" cy="962743"/>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54" name="椭圆 153"/>
            <p:cNvSpPr/>
            <p:nvPr/>
          </p:nvSpPr>
          <p:spPr>
            <a:xfrm>
              <a:off x="392112" y="760412"/>
              <a:ext cx="3825873" cy="3825873"/>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2" name="组合 154"/>
          <p:cNvGrpSpPr/>
          <p:nvPr/>
        </p:nvGrpSpPr>
        <p:grpSpPr>
          <a:xfrm>
            <a:off x="1275194" y="4606645"/>
            <a:ext cx="520102" cy="520192"/>
            <a:chOff x="304800" y="673100"/>
            <a:chExt cx="4000500" cy="4000500"/>
          </a:xfrm>
          <a:effectLst>
            <a:outerShdw blurRad="444500" dist="254000" dir="8100000" algn="tr" rotWithShape="0">
              <a:prstClr val="black">
                <a:alpha val="50000"/>
              </a:prstClr>
            </a:outerShdw>
          </a:effectLst>
        </p:grpSpPr>
        <p:sp>
          <p:nvSpPr>
            <p:cNvPr id="156" name="同心圆 1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57" name="椭圆 1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3" name="组合 157"/>
          <p:cNvGrpSpPr/>
          <p:nvPr/>
        </p:nvGrpSpPr>
        <p:grpSpPr>
          <a:xfrm>
            <a:off x="291078" y="4921760"/>
            <a:ext cx="316822" cy="316877"/>
            <a:chOff x="304800" y="673100"/>
            <a:chExt cx="4000500" cy="4000500"/>
          </a:xfrm>
          <a:effectLst>
            <a:outerShdw blurRad="444500" dist="254000" dir="8100000" algn="tr" rotWithShape="0">
              <a:prstClr val="black">
                <a:alpha val="50000"/>
              </a:prstClr>
            </a:outerShdw>
          </a:effectLst>
        </p:grpSpPr>
        <p:sp>
          <p:nvSpPr>
            <p:cNvPr id="159" name="同心圆 1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60" name="椭圆 159"/>
            <p:cNvSpPr/>
            <p:nvPr/>
          </p:nvSpPr>
          <p:spPr>
            <a:xfrm>
              <a:off x="392112" y="760412"/>
              <a:ext cx="3825874" cy="3825874"/>
            </a:xfrm>
            <a:prstGeom prst="ellipse">
              <a:avLst/>
            </a:prstGeom>
            <a:solidFill>
              <a:srgbClr val="123E6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4" name="组合 160"/>
          <p:cNvGrpSpPr/>
          <p:nvPr/>
        </p:nvGrpSpPr>
        <p:grpSpPr>
          <a:xfrm>
            <a:off x="117144" y="4738452"/>
            <a:ext cx="158410" cy="158438"/>
            <a:chOff x="304800" y="673100"/>
            <a:chExt cx="4000500" cy="4000500"/>
          </a:xfrm>
          <a:effectLst>
            <a:outerShdw blurRad="444500" dist="254000" dir="8100000" algn="tr" rotWithShape="0">
              <a:prstClr val="black">
                <a:alpha val="50000"/>
              </a:prstClr>
            </a:outerShdw>
          </a:effectLst>
        </p:grpSpPr>
        <p:sp>
          <p:nvSpPr>
            <p:cNvPr id="162" name="同心圆 1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63" name="椭圆 1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7" name="组合 171"/>
          <p:cNvGrpSpPr/>
          <p:nvPr/>
        </p:nvGrpSpPr>
        <p:grpSpPr>
          <a:xfrm>
            <a:off x="5436689" y="3362960"/>
            <a:ext cx="143991" cy="144016"/>
            <a:chOff x="4971660" y="1569718"/>
            <a:chExt cx="144016" cy="144016"/>
          </a:xfrm>
          <a:solidFill>
            <a:schemeClr val="accent1"/>
          </a:solidFill>
        </p:grpSpPr>
        <p:sp>
          <p:nvSpPr>
            <p:cNvPr id="173" name="椭圆 172"/>
            <p:cNvSpPr/>
            <p:nvPr/>
          </p:nvSpPr>
          <p:spPr>
            <a:xfrm>
              <a:off x="4971660" y="156971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74" name="椭圆 173"/>
            <p:cNvSpPr/>
            <p:nvPr/>
          </p:nvSpPr>
          <p:spPr>
            <a:xfrm>
              <a:off x="5005748" y="1603806"/>
              <a:ext cx="75840" cy="758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18" name="组合 174"/>
          <p:cNvGrpSpPr/>
          <p:nvPr/>
        </p:nvGrpSpPr>
        <p:grpSpPr>
          <a:xfrm>
            <a:off x="5436688" y="3765611"/>
            <a:ext cx="143991" cy="144016"/>
            <a:chOff x="4971660" y="1569718"/>
            <a:chExt cx="144016" cy="144016"/>
          </a:xfrm>
          <a:solidFill>
            <a:schemeClr val="accent1"/>
          </a:solidFill>
        </p:grpSpPr>
        <p:sp>
          <p:nvSpPr>
            <p:cNvPr id="176" name="椭圆 175"/>
            <p:cNvSpPr/>
            <p:nvPr/>
          </p:nvSpPr>
          <p:spPr>
            <a:xfrm>
              <a:off x="4971660" y="1569718"/>
              <a:ext cx="144016" cy="144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77" name="椭圆 176"/>
            <p:cNvSpPr/>
            <p:nvPr/>
          </p:nvSpPr>
          <p:spPr>
            <a:xfrm>
              <a:off x="5005748" y="1603806"/>
              <a:ext cx="75840" cy="758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187" name="TextBox 186"/>
          <p:cNvSpPr txBox="1"/>
          <p:nvPr/>
        </p:nvSpPr>
        <p:spPr>
          <a:xfrm>
            <a:off x="5683100" y="2367338"/>
            <a:ext cx="2993508" cy="3270116"/>
          </a:xfrm>
          <a:prstGeom prst="rect">
            <a:avLst/>
          </a:prstGeom>
          <a:noFill/>
        </p:spPr>
        <p:txBody>
          <a:bodyPr wrap="square" lIns="68571" tIns="34285" rIns="68571" bIns="34285" rtlCol="0">
            <a:spAutoFit/>
          </a:bodyPr>
          <a:lstStyle/>
          <a:p>
            <a:pPr algn="l">
              <a:lnSpc>
                <a:spcPct val="200000"/>
              </a:lnSpc>
            </a:pPr>
            <a:endParaRPr lang="en-US" altLang="zh-CN" sz="1300" b="0"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a:p>
            <a:pPr>
              <a:lnSpc>
                <a:spcPct val="200000"/>
              </a:lnSpc>
            </a:pPr>
            <a:endParaRPr lang="en-US" altLang="zh-CN" sz="1300" dirty="0" smtClean="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a:p>
            <a:pPr>
              <a:lnSpc>
                <a:spcPct val="200000"/>
              </a:lnSpc>
            </a:pPr>
            <a:r>
              <a:rPr lang="zh-CN" altLang="en-US" sz="1300" dirty="0" smtClean="0">
                <a:solidFill>
                  <a:schemeClr val="accent3">
                    <a:lumMod val="50000"/>
                  </a:schemeClr>
                </a:solidFill>
                <a:latin typeface="微软雅黑" panose="020B0503020204020204" pitchFamily="34" charset="-122"/>
                <a:ea typeface="微软雅黑" panose="020B0503020204020204" pitchFamily="34" charset="-122"/>
                <a:cs typeface="+mn-ea"/>
                <a:sym typeface="+mn-lt"/>
              </a:rPr>
              <a:t>生产企业免抵退税的增值税申报</a:t>
            </a:r>
            <a:endParaRPr lang="en-US" altLang="zh-CN" sz="1300" dirty="0" smtClean="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a:p>
            <a:pPr>
              <a:lnSpc>
                <a:spcPct val="200000"/>
              </a:lnSpc>
            </a:pPr>
            <a:r>
              <a:rPr lang="zh-CN" altLang="en-US" sz="1300" dirty="0" smtClean="0">
                <a:solidFill>
                  <a:schemeClr val="accent3">
                    <a:lumMod val="50000"/>
                  </a:schemeClr>
                </a:solidFill>
                <a:latin typeface="微软雅黑" panose="020B0503020204020204" pitchFamily="34" charset="-122"/>
                <a:ea typeface="微软雅黑" panose="020B0503020204020204" pitchFamily="34" charset="-122"/>
                <a:cs typeface="+mn-ea"/>
                <a:sym typeface="+mn-lt"/>
              </a:rPr>
              <a:t>外贸企业免退税的增值税申报</a:t>
            </a:r>
            <a:endParaRPr lang="en-US" altLang="zh-CN" sz="1300" dirty="0" smtClean="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a:p>
            <a:pPr>
              <a:lnSpc>
                <a:spcPct val="200000"/>
              </a:lnSpc>
            </a:pPr>
            <a:endParaRPr lang="en-US" altLang="zh-CN" sz="1300" dirty="0" smtClean="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a:p>
            <a:pPr>
              <a:lnSpc>
                <a:spcPct val="200000"/>
              </a:lnSpc>
            </a:pPr>
            <a:endParaRPr lang="en-US" altLang="zh-CN" sz="1300" b="0"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a:p>
            <a:pPr>
              <a:lnSpc>
                <a:spcPct val="200000"/>
              </a:lnSpc>
            </a:pPr>
            <a:endParaRPr lang="en-US" altLang="zh-CN" sz="1300" b="0"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a:p>
            <a:pPr>
              <a:lnSpc>
                <a:spcPct val="200000"/>
              </a:lnSpc>
            </a:pPr>
            <a:endParaRPr lang="en-US" altLang="zh-CN" sz="1300" b="0" dirty="0">
              <a:solidFill>
                <a:schemeClr val="accent3">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2" name="TextBox 71"/>
          <p:cNvSpPr txBox="1"/>
          <p:nvPr/>
        </p:nvSpPr>
        <p:spPr>
          <a:xfrm>
            <a:off x="2318865" y="1443852"/>
            <a:ext cx="488939" cy="1200700"/>
          </a:xfrm>
          <a:prstGeom prst="rect">
            <a:avLst/>
          </a:prstGeom>
          <a:noFill/>
        </p:spPr>
        <p:txBody>
          <a:bodyPr wrap="square" rtlCol="0">
            <a:spAutoFit/>
          </a:bodyPr>
          <a:lstStyle/>
          <a:p>
            <a:pPr algn="ctr"/>
            <a:r>
              <a:rPr lang="en-US" altLang="zh-CN" sz="7200" b="1" dirty="0">
                <a:ln w="18415" cmpd="sng">
                  <a:solidFill>
                    <a:srgbClr val="FFFFFF"/>
                  </a:solidFill>
                  <a:prstDash val="solid"/>
                </a:ln>
                <a:solidFill>
                  <a:schemeClr val="accent1"/>
                </a:solidFill>
                <a:effectLst>
                  <a:outerShdw blurRad="63500" dir="3600000" algn="tl" rotWithShape="0">
                    <a:srgbClr val="000000">
                      <a:alpha val="70000"/>
                    </a:srgbClr>
                  </a:outerShdw>
                </a:effectLst>
                <a:latin typeface="微软雅黑" panose="020B0503020204020204" pitchFamily="34" charset="-122"/>
                <a:ea typeface="微软雅黑" panose="020B0503020204020204" pitchFamily="34" charset="-122"/>
                <a:cs typeface="+mn-ea"/>
                <a:sym typeface="+mn-lt"/>
              </a:rPr>
              <a:t>2</a:t>
            </a:r>
            <a:endParaRPr lang="zh-CN" altLang="en-US" sz="7200" b="1" dirty="0">
              <a:ln w="18415" cmpd="sng">
                <a:solidFill>
                  <a:srgbClr val="FFFFFF"/>
                </a:solidFill>
                <a:prstDash val="solid"/>
              </a:ln>
              <a:solidFill>
                <a:schemeClr val="accent1"/>
              </a:solidFill>
              <a:effectLst>
                <a:outerShdw blurRad="63500" dir="3600000" algn="tl" rotWithShape="0">
                  <a:srgbClr val="000000">
                    <a:alpha val="70000"/>
                  </a:srgbClr>
                </a:outerShdw>
              </a:effectLst>
              <a:latin typeface="微软雅黑" panose="020B0503020204020204" pitchFamily="34" charset="-122"/>
              <a:ea typeface="微软雅黑" panose="020B0503020204020204" pitchFamily="34" charset="-122"/>
              <a:cs typeface="+mn-ea"/>
              <a:sym typeface="+mn-lt"/>
            </a:endParaRPr>
          </a:p>
        </p:txBody>
      </p:sp>
      <p:sp>
        <p:nvSpPr>
          <p:cNvPr id="15" name="页脚占位符 14"/>
          <p:cNvSpPr>
            <a:spLocks noGrp="1"/>
          </p:cNvSpPr>
          <p:nvPr>
            <p:ph type="ftr" sz="quarter" idx="11"/>
          </p:nvPr>
        </p:nvSpPr>
        <p:spPr/>
        <p:txBody>
          <a:bodyPr/>
          <a:p>
            <a:r>
              <a:rPr lang="zh-CN" altLang="en-US"/>
              <a:t>财税-</a:t>
            </a:r>
            <a:r>
              <a:rPr lang="zh-CN" altLang="en-US">
                <a:hlinkClick r:id="rId3" tooltip=""/>
              </a:rPr>
              <a:t>www.caishui.org</a:t>
            </a:r>
            <a:endParaRPr lang="zh-CN" altLang="en-US"/>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7"/>
                                        </p:tgtEl>
                                        <p:attrNameLst>
                                          <p:attrName>style.visibility</p:attrName>
                                        </p:attrNameLst>
                                      </p:cBhvr>
                                      <p:to>
                                        <p:strVal val="visible"/>
                                      </p:to>
                                    </p:set>
                                    <p:anim calcmode="lin" valueType="num">
                                      <p:cBhvr>
                                        <p:cTn id="7" dur="500" fill="hold"/>
                                        <p:tgtEl>
                                          <p:spTgt spid="117"/>
                                        </p:tgtEl>
                                        <p:attrNameLst>
                                          <p:attrName>ppt_w</p:attrName>
                                        </p:attrNameLst>
                                      </p:cBhvr>
                                      <p:tavLst>
                                        <p:tav tm="0">
                                          <p:val>
                                            <p:fltVal val="0"/>
                                          </p:val>
                                        </p:tav>
                                        <p:tav tm="100000">
                                          <p:val>
                                            <p:strVal val="#ppt_w"/>
                                          </p:val>
                                        </p:tav>
                                      </p:tavLst>
                                    </p:anim>
                                    <p:anim calcmode="lin" valueType="num">
                                      <p:cBhvr>
                                        <p:cTn id="8" dur="500" fill="hold"/>
                                        <p:tgtEl>
                                          <p:spTgt spid="117"/>
                                        </p:tgtEl>
                                        <p:attrNameLst>
                                          <p:attrName>ppt_h</p:attrName>
                                        </p:attrNameLst>
                                      </p:cBhvr>
                                      <p:tavLst>
                                        <p:tav tm="0">
                                          <p:val>
                                            <p:fltVal val="0"/>
                                          </p:val>
                                        </p:tav>
                                        <p:tav tm="100000">
                                          <p:val>
                                            <p:strVal val="#ppt_h"/>
                                          </p:val>
                                        </p:tav>
                                      </p:tavLst>
                                    </p:anim>
                                    <p:animEffect transition="in" filter="fade">
                                      <p:cBhvr>
                                        <p:cTn id="9" dur="500"/>
                                        <p:tgtEl>
                                          <p:spTgt spid="117"/>
                                        </p:tgtEl>
                                      </p:cBhvr>
                                    </p:animEffect>
                                  </p:childTnLst>
                                </p:cTn>
                              </p:par>
                              <p:par>
                                <p:cTn id="10" presetID="42" presetClass="entr" presetSubtype="0" fill="hold" nodeType="withEffect">
                                  <p:stCondLst>
                                    <p:cond delay="0"/>
                                  </p:stCondLst>
                                  <p:childTnLst>
                                    <p:set>
                                      <p:cBhvr>
                                        <p:cTn id="11" dur="1" fill="hold">
                                          <p:stCondLst>
                                            <p:cond delay="0"/>
                                          </p:stCondLst>
                                        </p:cTn>
                                        <p:tgtEl>
                                          <p:spTgt spid="118"/>
                                        </p:tgtEl>
                                        <p:attrNameLst>
                                          <p:attrName>style.visibility</p:attrName>
                                        </p:attrNameLst>
                                      </p:cBhvr>
                                      <p:to>
                                        <p:strVal val="visible"/>
                                      </p:to>
                                    </p:set>
                                    <p:animEffect transition="in" filter="fade">
                                      <p:cBhvr>
                                        <p:cTn id="12" dur="500"/>
                                        <p:tgtEl>
                                          <p:spTgt spid="118"/>
                                        </p:tgtEl>
                                      </p:cBhvr>
                                    </p:animEffect>
                                    <p:anim calcmode="lin" valueType="num">
                                      <p:cBhvr>
                                        <p:cTn id="13" dur="500" fill="hold"/>
                                        <p:tgtEl>
                                          <p:spTgt spid="118"/>
                                        </p:tgtEl>
                                        <p:attrNameLst>
                                          <p:attrName>ppt_x</p:attrName>
                                        </p:attrNameLst>
                                      </p:cBhvr>
                                      <p:tavLst>
                                        <p:tav tm="0">
                                          <p:val>
                                            <p:strVal val="#ppt_x"/>
                                          </p:val>
                                        </p:tav>
                                        <p:tav tm="100000">
                                          <p:val>
                                            <p:strVal val="#ppt_x"/>
                                          </p:val>
                                        </p:tav>
                                      </p:tavLst>
                                    </p:anim>
                                    <p:anim calcmode="lin" valueType="num">
                                      <p:cBhvr>
                                        <p:cTn id="14" dur="500" fill="hold"/>
                                        <p:tgtEl>
                                          <p:spTgt spid="118"/>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31" presetClass="entr" presetSubtype="0" fill="hold" grpId="0" nodeType="afterEffect">
                                  <p:stCondLst>
                                    <p:cond delay="0"/>
                                  </p:stCondLst>
                                  <p:childTnLst>
                                    <p:set>
                                      <p:cBhvr>
                                        <p:cTn id="17" dur="1" fill="hold">
                                          <p:stCondLst>
                                            <p:cond delay="0"/>
                                          </p:stCondLst>
                                        </p:cTn>
                                        <p:tgtEl>
                                          <p:spTgt spid="72"/>
                                        </p:tgtEl>
                                        <p:attrNameLst>
                                          <p:attrName>style.visibility</p:attrName>
                                        </p:attrNameLst>
                                      </p:cBhvr>
                                      <p:to>
                                        <p:strVal val="visible"/>
                                      </p:to>
                                    </p:set>
                                    <p:anim calcmode="lin" valueType="num">
                                      <p:cBhvr>
                                        <p:cTn id="18" dur="500" fill="hold"/>
                                        <p:tgtEl>
                                          <p:spTgt spid="72"/>
                                        </p:tgtEl>
                                        <p:attrNameLst>
                                          <p:attrName>ppt_w</p:attrName>
                                        </p:attrNameLst>
                                      </p:cBhvr>
                                      <p:tavLst>
                                        <p:tav tm="0">
                                          <p:val>
                                            <p:fltVal val="0"/>
                                          </p:val>
                                        </p:tav>
                                        <p:tav tm="100000">
                                          <p:val>
                                            <p:strVal val="#ppt_w"/>
                                          </p:val>
                                        </p:tav>
                                      </p:tavLst>
                                    </p:anim>
                                    <p:anim calcmode="lin" valueType="num">
                                      <p:cBhvr>
                                        <p:cTn id="19" dur="500" fill="hold"/>
                                        <p:tgtEl>
                                          <p:spTgt spid="72"/>
                                        </p:tgtEl>
                                        <p:attrNameLst>
                                          <p:attrName>ppt_h</p:attrName>
                                        </p:attrNameLst>
                                      </p:cBhvr>
                                      <p:tavLst>
                                        <p:tav tm="0">
                                          <p:val>
                                            <p:fltVal val="0"/>
                                          </p:val>
                                        </p:tav>
                                        <p:tav tm="100000">
                                          <p:val>
                                            <p:strVal val="#ppt_h"/>
                                          </p:val>
                                        </p:tav>
                                      </p:tavLst>
                                    </p:anim>
                                    <p:anim calcmode="lin" valueType="num">
                                      <p:cBhvr>
                                        <p:cTn id="20" dur="500" fill="hold"/>
                                        <p:tgtEl>
                                          <p:spTgt spid="72"/>
                                        </p:tgtEl>
                                        <p:attrNameLst>
                                          <p:attrName>style.rotation</p:attrName>
                                        </p:attrNameLst>
                                      </p:cBhvr>
                                      <p:tavLst>
                                        <p:tav tm="0">
                                          <p:val>
                                            <p:fltVal val="90"/>
                                          </p:val>
                                        </p:tav>
                                        <p:tav tm="100000">
                                          <p:val>
                                            <p:fltVal val="0"/>
                                          </p:val>
                                        </p:tav>
                                      </p:tavLst>
                                    </p:anim>
                                    <p:animEffect transition="in" filter="fade">
                                      <p:cBhvr>
                                        <p:cTn id="21" dur="500"/>
                                        <p:tgtEl>
                                          <p:spTgt spid="72"/>
                                        </p:tgtEl>
                                      </p:cBhvr>
                                    </p:animEffect>
                                  </p:childTnLst>
                                </p:cTn>
                              </p:par>
                              <p:par>
                                <p:cTn id="22" presetID="22" presetClass="entr" presetSubtype="8" fill="hold" grpId="0" nodeType="withEffect">
                                  <p:stCondLst>
                                    <p:cond delay="400"/>
                                  </p:stCondLst>
                                  <p:childTnLst>
                                    <p:set>
                                      <p:cBhvr>
                                        <p:cTn id="23" dur="1" fill="hold">
                                          <p:stCondLst>
                                            <p:cond delay="0"/>
                                          </p:stCondLst>
                                        </p:cTn>
                                        <p:tgtEl>
                                          <p:spTgt spid="123"/>
                                        </p:tgtEl>
                                        <p:attrNameLst>
                                          <p:attrName>style.visibility</p:attrName>
                                        </p:attrNameLst>
                                      </p:cBhvr>
                                      <p:to>
                                        <p:strVal val="visible"/>
                                      </p:to>
                                    </p:set>
                                    <p:animEffect transition="in" filter="wipe(left)">
                                      <p:cBhvr>
                                        <p:cTn id="24" dur="700"/>
                                        <p:tgtEl>
                                          <p:spTgt spid="123"/>
                                        </p:tgtEl>
                                      </p:cBhvr>
                                    </p:animEffect>
                                  </p:childTnLst>
                                </p:cTn>
                              </p:par>
                              <p:par>
                                <p:cTn id="25" presetID="22" presetClass="entr" presetSubtype="8" fill="hold" grpId="0" nodeType="withEffect">
                                  <p:stCondLst>
                                    <p:cond delay="400"/>
                                  </p:stCondLst>
                                  <p:childTnLst>
                                    <p:set>
                                      <p:cBhvr>
                                        <p:cTn id="26" dur="1" fill="hold">
                                          <p:stCondLst>
                                            <p:cond delay="0"/>
                                          </p:stCondLst>
                                        </p:cTn>
                                        <p:tgtEl>
                                          <p:spTgt spid="124"/>
                                        </p:tgtEl>
                                        <p:attrNameLst>
                                          <p:attrName>style.visibility</p:attrName>
                                        </p:attrNameLst>
                                      </p:cBhvr>
                                      <p:to>
                                        <p:strVal val="visible"/>
                                      </p:to>
                                    </p:set>
                                    <p:animEffect transition="in" filter="wipe(left)">
                                      <p:cBhvr>
                                        <p:cTn id="27" dur="700"/>
                                        <p:tgtEl>
                                          <p:spTgt spid="124"/>
                                        </p:tgtEl>
                                      </p:cBhvr>
                                    </p:animEffect>
                                  </p:childTnLst>
                                </p:cTn>
                              </p:par>
                            </p:childTnLst>
                          </p:cTn>
                        </p:par>
                        <p:par>
                          <p:cTn id="28" fill="hold">
                            <p:stCondLst>
                              <p:cond delay="1000"/>
                            </p:stCondLst>
                            <p:childTnLst>
                              <p:par>
                                <p:cTn id="29" presetID="23" presetClass="entr" presetSubtype="528"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 calcmode="lin" valueType="num">
                                      <p:cBhvr>
                                        <p:cTn id="33" dur="500" fill="hold"/>
                                        <p:tgtEl>
                                          <p:spTgt spid="2"/>
                                        </p:tgtEl>
                                        <p:attrNameLst>
                                          <p:attrName>ppt_x</p:attrName>
                                        </p:attrNameLst>
                                      </p:cBhvr>
                                      <p:tavLst>
                                        <p:tav tm="0">
                                          <p:val>
                                            <p:fltVal val="0.5"/>
                                          </p:val>
                                        </p:tav>
                                        <p:tav tm="100000">
                                          <p:val>
                                            <p:strVal val="#ppt_x"/>
                                          </p:val>
                                        </p:tav>
                                      </p:tavLst>
                                    </p:anim>
                                    <p:anim calcmode="lin" valueType="num">
                                      <p:cBhvr>
                                        <p:cTn id="34" dur="500" fill="hold"/>
                                        <p:tgtEl>
                                          <p:spTgt spid="2"/>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30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 calcmode="lin" valueType="num">
                                      <p:cBhvr>
                                        <p:cTn id="39" dur="500" fill="hold"/>
                                        <p:tgtEl>
                                          <p:spTgt spid="3"/>
                                        </p:tgtEl>
                                        <p:attrNameLst>
                                          <p:attrName>ppt_x</p:attrName>
                                        </p:attrNameLst>
                                      </p:cBhvr>
                                      <p:tavLst>
                                        <p:tav tm="0">
                                          <p:val>
                                            <p:fltVal val="0.5"/>
                                          </p:val>
                                        </p:tav>
                                        <p:tav tm="100000">
                                          <p:val>
                                            <p:strVal val="#ppt_x"/>
                                          </p:val>
                                        </p:tav>
                                      </p:tavLst>
                                    </p:anim>
                                    <p:anim calcmode="lin" valueType="num">
                                      <p:cBhvr>
                                        <p:cTn id="40" dur="500" fill="hold"/>
                                        <p:tgtEl>
                                          <p:spTgt spid="3"/>
                                        </p:tgtEl>
                                        <p:attrNameLst>
                                          <p:attrName>ppt_y</p:attrName>
                                        </p:attrNameLst>
                                      </p:cBhvr>
                                      <p:tavLst>
                                        <p:tav tm="0">
                                          <p:val>
                                            <p:fltVal val="0.5"/>
                                          </p:val>
                                        </p:tav>
                                        <p:tav tm="100000">
                                          <p:val>
                                            <p:strVal val="#ppt_y"/>
                                          </p:val>
                                        </p:tav>
                                      </p:tavLst>
                                    </p:anim>
                                  </p:childTnLst>
                                </p:cTn>
                              </p:par>
                              <p:par>
                                <p:cTn id="41" presetID="23" presetClass="entr" presetSubtype="528" fill="hold" nodeType="withEffect">
                                  <p:stCondLst>
                                    <p:cond delay="70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 calcmode="lin" valueType="num">
                                      <p:cBhvr>
                                        <p:cTn id="45" dur="500" fill="hold"/>
                                        <p:tgtEl>
                                          <p:spTgt spid="4"/>
                                        </p:tgtEl>
                                        <p:attrNameLst>
                                          <p:attrName>ppt_x</p:attrName>
                                        </p:attrNameLst>
                                      </p:cBhvr>
                                      <p:tavLst>
                                        <p:tav tm="0">
                                          <p:val>
                                            <p:fltVal val="0.5"/>
                                          </p:val>
                                        </p:tav>
                                        <p:tav tm="100000">
                                          <p:val>
                                            <p:strVal val="#ppt_x"/>
                                          </p:val>
                                        </p:tav>
                                      </p:tavLst>
                                    </p:anim>
                                    <p:anim calcmode="lin" valueType="num">
                                      <p:cBhvr>
                                        <p:cTn id="46" dur="500" fill="hold"/>
                                        <p:tgtEl>
                                          <p:spTgt spid="4"/>
                                        </p:tgtEl>
                                        <p:attrNameLst>
                                          <p:attrName>ppt_y</p:attrName>
                                        </p:attrNameLst>
                                      </p:cBhvr>
                                      <p:tavLst>
                                        <p:tav tm="0">
                                          <p:val>
                                            <p:fltVal val="0.5"/>
                                          </p:val>
                                        </p:tav>
                                        <p:tav tm="100000">
                                          <p:val>
                                            <p:strVal val="#ppt_y"/>
                                          </p:val>
                                        </p:tav>
                                      </p:tavLst>
                                    </p:anim>
                                  </p:childTnLst>
                                </p:cTn>
                              </p:par>
                              <p:par>
                                <p:cTn id="47" presetID="23" presetClass="entr" presetSubtype="528" fill="hold" nodeType="withEffect">
                                  <p:stCondLst>
                                    <p:cond delay="300"/>
                                  </p:stCondLst>
                                  <p:childTnLst>
                                    <p:set>
                                      <p:cBhvr>
                                        <p:cTn id="48" dur="1" fill="hold">
                                          <p:stCondLst>
                                            <p:cond delay="0"/>
                                          </p:stCondLst>
                                        </p:cTn>
                                        <p:tgtEl>
                                          <p:spTgt spid="5"/>
                                        </p:tgtEl>
                                        <p:attrNameLst>
                                          <p:attrName>style.visibility</p:attrName>
                                        </p:attrNameLst>
                                      </p:cBhvr>
                                      <p:to>
                                        <p:strVal val="visible"/>
                                      </p:to>
                                    </p:set>
                                    <p:anim calcmode="lin" valueType="num">
                                      <p:cBhvr>
                                        <p:cTn id="49" dur="500" fill="hold"/>
                                        <p:tgtEl>
                                          <p:spTgt spid="5"/>
                                        </p:tgtEl>
                                        <p:attrNameLst>
                                          <p:attrName>ppt_w</p:attrName>
                                        </p:attrNameLst>
                                      </p:cBhvr>
                                      <p:tavLst>
                                        <p:tav tm="0">
                                          <p:val>
                                            <p:fltVal val="0"/>
                                          </p:val>
                                        </p:tav>
                                        <p:tav tm="100000">
                                          <p:val>
                                            <p:strVal val="#ppt_w"/>
                                          </p:val>
                                        </p:tav>
                                      </p:tavLst>
                                    </p:anim>
                                    <p:anim calcmode="lin" valueType="num">
                                      <p:cBhvr>
                                        <p:cTn id="50" dur="500" fill="hold"/>
                                        <p:tgtEl>
                                          <p:spTgt spid="5"/>
                                        </p:tgtEl>
                                        <p:attrNameLst>
                                          <p:attrName>ppt_h</p:attrName>
                                        </p:attrNameLst>
                                      </p:cBhvr>
                                      <p:tavLst>
                                        <p:tav tm="0">
                                          <p:val>
                                            <p:fltVal val="0"/>
                                          </p:val>
                                        </p:tav>
                                        <p:tav tm="100000">
                                          <p:val>
                                            <p:strVal val="#ppt_h"/>
                                          </p:val>
                                        </p:tav>
                                      </p:tavLst>
                                    </p:anim>
                                    <p:anim calcmode="lin" valueType="num">
                                      <p:cBhvr>
                                        <p:cTn id="51" dur="500" fill="hold"/>
                                        <p:tgtEl>
                                          <p:spTgt spid="5"/>
                                        </p:tgtEl>
                                        <p:attrNameLst>
                                          <p:attrName>ppt_x</p:attrName>
                                        </p:attrNameLst>
                                      </p:cBhvr>
                                      <p:tavLst>
                                        <p:tav tm="0">
                                          <p:val>
                                            <p:fltVal val="0.5"/>
                                          </p:val>
                                        </p:tav>
                                        <p:tav tm="100000">
                                          <p:val>
                                            <p:strVal val="#ppt_x"/>
                                          </p:val>
                                        </p:tav>
                                      </p:tavLst>
                                    </p:anim>
                                    <p:anim calcmode="lin" valueType="num">
                                      <p:cBhvr>
                                        <p:cTn id="52" dur="500" fill="hold"/>
                                        <p:tgtEl>
                                          <p:spTgt spid="5"/>
                                        </p:tgtEl>
                                        <p:attrNameLst>
                                          <p:attrName>ppt_y</p:attrName>
                                        </p:attrNameLst>
                                      </p:cBhvr>
                                      <p:tavLst>
                                        <p:tav tm="0">
                                          <p:val>
                                            <p:fltVal val="0.5"/>
                                          </p:val>
                                        </p:tav>
                                        <p:tav tm="100000">
                                          <p:val>
                                            <p:strVal val="#ppt_y"/>
                                          </p:val>
                                        </p:tav>
                                      </p:tavLst>
                                    </p:anim>
                                  </p:childTnLst>
                                </p:cTn>
                              </p:par>
                              <p:par>
                                <p:cTn id="53" presetID="23" presetClass="entr" presetSubtype="528" fill="hold" nodeType="withEffect">
                                  <p:stCondLst>
                                    <p:cond delay="100"/>
                                  </p:stCondLst>
                                  <p:childTnLst>
                                    <p:set>
                                      <p:cBhvr>
                                        <p:cTn id="54" dur="1" fill="hold">
                                          <p:stCondLst>
                                            <p:cond delay="0"/>
                                          </p:stCondLst>
                                        </p:cTn>
                                        <p:tgtEl>
                                          <p:spTgt spid="6"/>
                                        </p:tgtEl>
                                        <p:attrNameLst>
                                          <p:attrName>style.visibility</p:attrName>
                                        </p:attrNameLst>
                                      </p:cBhvr>
                                      <p:to>
                                        <p:strVal val="visible"/>
                                      </p:to>
                                    </p:set>
                                    <p:anim calcmode="lin" valueType="num">
                                      <p:cBhvr>
                                        <p:cTn id="55" dur="500" fill="hold"/>
                                        <p:tgtEl>
                                          <p:spTgt spid="6"/>
                                        </p:tgtEl>
                                        <p:attrNameLst>
                                          <p:attrName>ppt_w</p:attrName>
                                        </p:attrNameLst>
                                      </p:cBhvr>
                                      <p:tavLst>
                                        <p:tav tm="0">
                                          <p:val>
                                            <p:fltVal val="0"/>
                                          </p:val>
                                        </p:tav>
                                        <p:tav tm="100000">
                                          <p:val>
                                            <p:strVal val="#ppt_w"/>
                                          </p:val>
                                        </p:tav>
                                      </p:tavLst>
                                    </p:anim>
                                    <p:anim calcmode="lin" valueType="num">
                                      <p:cBhvr>
                                        <p:cTn id="56" dur="500" fill="hold"/>
                                        <p:tgtEl>
                                          <p:spTgt spid="6"/>
                                        </p:tgtEl>
                                        <p:attrNameLst>
                                          <p:attrName>ppt_h</p:attrName>
                                        </p:attrNameLst>
                                      </p:cBhvr>
                                      <p:tavLst>
                                        <p:tav tm="0">
                                          <p:val>
                                            <p:fltVal val="0"/>
                                          </p:val>
                                        </p:tav>
                                        <p:tav tm="100000">
                                          <p:val>
                                            <p:strVal val="#ppt_h"/>
                                          </p:val>
                                        </p:tav>
                                      </p:tavLst>
                                    </p:anim>
                                    <p:anim calcmode="lin" valueType="num">
                                      <p:cBhvr>
                                        <p:cTn id="57" dur="500" fill="hold"/>
                                        <p:tgtEl>
                                          <p:spTgt spid="6"/>
                                        </p:tgtEl>
                                        <p:attrNameLst>
                                          <p:attrName>ppt_x</p:attrName>
                                        </p:attrNameLst>
                                      </p:cBhvr>
                                      <p:tavLst>
                                        <p:tav tm="0">
                                          <p:val>
                                            <p:fltVal val="0.5"/>
                                          </p:val>
                                        </p:tav>
                                        <p:tav tm="100000">
                                          <p:val>
                                            <p:strVal val="#ppt_x"/>
                                          </p:val>
                                        </p:tav>
                                      </p:tavLst>
                                    </p:anim>
                                    <p:anim calcmode="lin" valueType="num">
                                      <p:cBhvr>
                                        <p:cTn id="58" dur="500" fill="hold"/>
                                        <p:tgtEl>
                                          <p:spTgt spid="6"/>
                                        </p:tgtEl>
                                        <p:attrNameLst>
                                          <p:attrName>ppt_y</p:attrName>
                                        </p:attrNameLst>
                                      </p:cBhvr>
                                      <p:tavLst>
                                        <p:tav tm="0">
                                          <p:val>
                                            <p:fltVal val="0.5"/>
                                          </p:val>
                                        </p:tav>
                                        <p:tav tm="100000">
                                          <p:val>
                                            <p:strVal val="#ppt_y"/>
                                          </p:val>
                                        </p:tav>
                                      </p:tavLst>
                                    </p:anim>
                                  </p:childTnLst>
                                </p:cTn>
                              </p:par>
                              <p:par>
                                <p:cTn id="59" presetID="23" presetClass="entr" presetSubtype="528" fill="hold" nodeType="withEffect">
                                  <p:stCondLst>
                                    <p:cond delay="600"/>
                                  </p:stCondLst>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ppt_w</p:attrName>
                                        </p:attrNameLst>
                                      </p:cBhvr>
                                      <p:tavLst>
                                        <p:tav tm="0">
                                          <p:val>
                                            <p:fltVal val="0"/>
                                          </p:val>
                                        </p:tav>
                                        <p:tav tm="100000">
                                          <p:val>
                                            <p:strVal val="#ppt_w"/>
                                          </p:val>
                                        </p:tav>
                                      </p:tavLst>
                                    </p:anim>
                                    <p:anim calcmode="lin" valueType="num">
                                      <p:cBhvr>
                                        <p:cTn id="62" dur="500" fill="hold"/>
                                        <p:tgtEl>
                                          <p:spTgt spid="7"/>
                                        </p:tgtEl>
                                        <p:attrNameLst>
                                          <p:attrName>ppt_h</p:attrName>
                                        </p:attrNameLst>
                                      </p:cBhvr>
                                      <p:tavLst>
                                        <p:tav tm="0">
                                          <p:val>
                                            <p:fltVal val="0"/>
                                          </p:val>
                                        </p:tav>
                                        <p:tav tm="100000">
                                          <p:val>
                                            <p:strVal val="#ppt_h"/>
                                          </p:val>
                                        </p:tav>
                                      </p:tavLst>
                                    </p:anim>
                                    <p:anim calcmode="lin" valueType="num">
                                      <p:cBhvr>
                                        <p:cTn id="63" dur="500" fill="hold"/>
                                        <p:tgtEl>
                                          <p:spTgt spid="7"/>
                                        </p:tgtEl>
                                        <p:attrNameLst>
                                          <p:attrName>ppt_x</p:attrName>
                                        </p:attrNameLst>
                                      </p:cBhvr>
                                      <p:tavLst>
                                        <p:tav tm="0">
                                          <p:val>
                                            <p:fltVal val="0.5"/>
                                          </p:val>
                                        </p:tav>
                                        <p:tav tm="100000">
                                          <p:val>
                                            <p:strVal val="#ppt_x"/>
                                          </p:val>
                                        </p:tav>
                                      </p:tavLst>
                                    </p:anim>
                                    <p:anim calcmode="lin" valueType="num">
                                      <p:cBhvr>
                                        <p:cTn id="64" dur="500" fill="hold"/>
                                        <p:tgtEl>
                                          <p:spTgt spid="7"/>
                                        </p:tgtEl>
                                        <p:attrNameLst>
                                          <p:attrName>ppt_y</p:attrName>
                                        </p:attrNameLst>
                                      </p:cBhvr>
                                      <p:tavLst>
                                        <p:tav tm="0">
                                          <p:val>
                                            <p:fltVal val="0.5"/>
                                          </p:val>
                                        </p:tav>
                                        <p:tav tm="100000">
                                          <p:val>
                                            <p:strVal val="#ppt_y"/>
                                          </p:val>
                                        </p:tav>
                                      </p:tavLst>
                                    </p:anim>
                                  </p:childTnLst>
                                </p:cTn>
                              </p:par>
                              <p:par>
                                <p:cTn id="65" presetID="23" presetClass="entr" presetSubtype="528" fill="hold" nodeType="withEffect">
                                  <p:stCondLst>
                                    <p:cond delay="30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 calcmode="lin" valueType="num">
                                      <p:cBhvr>
                                        <p:cTn id="69" dur="500" fill="hold"/>
                                        <p:tgtEl>
                                          <p:spTgt spid="8"/>
                                        </p:tgtEl>
                                        <p:attrNameLst>
                                          <p:attrName>ppt_x</p:attrName>
                                        </p:attrNameLst>
                                      </p:cBhvr>
                                      <p:tavLst>
                                        <p:tav tm="0">
                                          <p:val>
                                            <p:fltVal val="0.5"/>
                                          </p:val>
                                        </p:tav>
                                        <p:tav tm="100000">
                                          <p:val>
                                            <p:strVal val="#ppt_x"/>
                                          </p:val>
                                        </p:tav>
                                      </p:tavLst>
                                    </p:anim>
                                    <p:anim calcmode="lin" valueType="num">
                                      <p:cBhvr>
                                        <p:cTn id="70" dur="500" fill="hold"/>
                                        <p:tgtEl>
                                          <p:spTgt spid="8"/>
                                        </p:tgtEl>
                                        <p:attrNameLst>
                                          <p:attrName>ppt_y</p:attrName>
                                        </p:attrNameLst>
                                      </p:cBhvr>
                                      <p:tavLst>
                                        <p:tav tm="0">
                                          <p:val>
                                            <p:fltVal val="0.5"/>
                                          </p:val>
                                        </p:tav>
                                        <p:tav tm="100000">
                                          <p:val>
                                            <p:strVal val="#ppt_y"/>
                                          </p:val>
                                        </p:tav>
                                      </p:tavLst>
                                    </p:anim>
                                  </p:childTnLst>
                                </p:cTn>
                              </p:par>
                              <p:par>
                                <p:cTn id="71" presetID="23" presetClass="entr" presetSubtype="528" fill="hold" nodeType="withEffect">
                                  <p:stCondLst>
                                    <p:cond delay="300"/>
                                  </p:stCondLst>
                                  <p:childTnLst>
                                    <p:set>
                                      <p:cBhvr>
                                        <p:cTn id="72" dur="1" fill="hold">
                                          <p:stCondLst>
                                            <p:cond delay="0"/>
                                          </p:stCondLst>
                                        </p:cTn>
                                        <p:tgtEl>
                                          <p:spTgt spid="9"/>
                                        </p:tgtEl>
                                        <p:attrNameLst>
                                          <p:attrName>style.visibility</p:attrName>
                                        </p:attrNameLst>
                                      </p:cBhvr>
                                      <p:to>
                                        <p:strVal val="visible"/>
                                      </p:to>
                                    </p:set>
                                    <p:anim calcmode="lin" valueType="num">
                                      <p:cBhvr>
                                        <p:cTn id="73" dur="500" fill="hold"/>
                                        <p:tgtEl>
                                          <p:spTgt spid="9"/>
                                        </p:tgtEl>
                                        <p:attrNameLst>
                                          <p:attrName>ppt_w</p:attrName>
                                        </p:attrNameLst>
                                      </p:cBhvr>
                                      <p:tavLst>
                                        <p:tav tm="0">
                                          <p:val>
                                            <p:fltVal val="0"/>
                                          </p:val>
                                        </p:tav>
                                        <p:tav tm="100000">
                                          <p:val>
                                            <p:strVal val="#ppt_w"/>
                                          </p:val>
                                        </p:tav>
                                      </p:tavLst>
                                    </p:anim>
                                    <p:anim calcmode="lin" valueType="num">
                                      <p:cBhvr>
                                        <p:cTn id="74" dur="500" fill="hold"/>
                                        <p:tgtEl>
                                          <p:spTgt spid="9"/>
                                        </p:tgtEl>
                                        <p:attrNameLst>
                                          <p:attrName>ppt_h</p:attrName>
                                        </p:attrNameLst>
                                      </p:cBhvr>
                                      <p:tavLst>
                                        <p:tav tm="0">
                                          <p:val>
                                            <p:fltVal val="0"/>
                                          </p:val>
                                        </p:tav>
                                        <p:tav tm="100000">
                                          <p:val>
                                            <p:strVal val="#ppt_h"/>
                                          </p:val>
                                        </p:tav>
                                      </p:tavLst>
                                    </p:anim>
                                    <p:anim calcmode="lin" valueType="num">
                                      <p:cBhvr>
                                        <p:cTn id="75" dur="500" fill="hold"/>
                                        <p:tgtEl>
                                          <p:spTgt spid="9"/>
                                        </p:tgtEl>
                                        <p:attrNameLst>
                                          <p:attrName>ppt_x</p:attrName>
                                        </p:attrNameLst>
                                      </p:cBhvr>
                                      <p:tavLst>
                                        <p:tav tm="0">
                                          <p:val>
                                            <p:fltVal val="0.5"/>
                                          </p:val>
                                        </p:tav>
                                        <p:tav tm="100000">
                                          <p:val>
                                            <p:strVal val="#ppt_x"/>
                                          </p:val>
                                        </p:tav>
                                      </p:tavLst>
                                    </p:anim>
                                    <p:anim calcmode="lin" valueType="num">
                                      <p:cBhvr>
                                        <p:cTn id="76" dur="500" fill="hold"/>
                                        <p:tgtEl>
                                          <p:spTgt spid="9"/>
                                        </p:tgtEl>
                                        <p:attrNameLst>
                                          <p:attrName>ppt_y</p:attrName>
                                        </p:attrNameLst>
                                      </p:cBhvr>
                                      <p:tavLst>
                                        <p:tav tm="0">
                                          <p:val>
                                            <p:fltVal val="0.5"/>
                                          </p:val>
                                        </p:tav>
                                        <p:tav tm="100000">
                                          <p:val>
                                            <p:strVal val="#ppt_y"/>
                                          </p:val>
                                        </p:tav>
                                      </p:tavLst>
                                    </p:anim>
                                  </p:childTnLst>
                                </p:cTn>
                              </p:par>
                              <p:par>
                                <p:cTn id="77" presetID="23" presetClass="entr" presetSubtype="528" fill="hold" nodeType="withEffect">
                                  <p:stCondLst>
                                    <p:cond delay="600"/>
                                  </p:stCondLst>
                                  <p:childTnLst>
                                    <p:set>
                                      <p:cBhvr>
                                        <p:cTn id="78" dur="1" fill="hold">
                                          <p:stCondLst>
                                            <p:cond delay="0"/>
                                          </p:stCondLst>
                                        </p:cTn>
                                        <p:tgtEl>
                                          <p:spTgt spid="10"/>
                                        </p:tgtEl>
                                        <p:attrNameLst>
                                          <p:attrName>style.visibility</p:attrName>
                                        </p:attrNameLst>
                                      </p:cBhvr>
                                      <p:to>
                                        <p:strVal val="visible"/>
                                      </p:to>
                                    </p:set>
                                    <p:anim calcmode="lin" valueType="num">
                                      <p:cBhvr>
                                        <p:cTn id="79" dur="500" fill="hold"/>
                                        <p:tgtEl>
                                          <p:spTgt spid="10"/>
                                        </p:tgtEl>
                                        <p:attrNameLst>
                                          <p:attrName>ppt_w</p:attrName>
                                        </p:attrNameLst>
                                      </p:cBhvr>
                                      <p:tavLst>
                                        <p:tav tm="0">
                                          <p:val>
                                            <p:fltVal val="0"/>
                                          </p:val>
                                        </p:tav>
                                        <p:tav tm="100000">
                                          <p:val>
                                            <p:strVal val="#ppt_w"/>
                                          </p:val>
                                        </p:tav>
                                      </p:tavLst>
                                    </p:anim>
                                    <p:anim calcmode="lin" valueType="num">
                                      <p:cBhvr>
                                        <p:cTn id="80" dur="500" fill="hold"/>
                                        <p:tgtEl>
                                          <p:spTgt spid="10"/>
                                        </p:tgtEl>
                                        <p:attrNameLst>
                                          <p:attrName>ppt_h</p:attrName>
                                        </p:attrNameLst>
                                      </p:cBhvr>
                                      <p:tavLst>
                                        <p:tav tm="0">
                                          <p:val>
                                            <p:fltVal val="0"/>
                                          </p:val>
                                        </p:tav>
                                        <p:tav tm="100000">
                                          <p:val>
                                            <p:strVal val="#ppt_h"/>
                                          </p:val>
                                        </p:tav>
                                      </p:tavLst>
                                    </p:anim>
                                    <p:anim calcmode="lin" valueType="num">
                                      <p:cBhvr>
                                        <p:cTn id="81" dur="500" fill="hold"/>
                                        <p:tgtEl>
                                          <p:spTgt spid="10"/>
                                        </p:tgtEl>
                                        <p:attrNameLst>
                                          <p:attrName>ppt_x</p:attrName>
                                        </p:attrNameLst>
                                      </p:cBhvr>
                                      <p:tavLst>
                                        <p:tav tm="0">
                                          <p:val>
                                            <p:fltVal val="0.5"/>
                                          </p:val>
                                        </p:tav>
                                        <p:tav tm="100000">
                                          <p:val>
                                            <p:strVal val="#ppt_x"/>
                                          </p:val>
                                        </p:tav>
                                      </p:tavLst>
                                    </p:anim>
                                    <p:anim calcmode="lin" valueType="num">
                                      <p:cBhvr>
                                        <p:cTn id="82" dur="500" fill="hold"/>
                                        <p:tgtEl>
                                          <p:spTgt spid="10"/>
                                        </p:tgtEl>
                                        <p:attrNameLst>
                                          <p:attrName>ppt_y</p:attrName>
                                        </p:attrNameLst>
                                      </p:cBhvr>
                                      <p:tavLst>
                                        <p:tav tm="0">
                                          <p:val>
                                            <p:fltVal val="0.5"/>
                                          </p:val>
                                        </p:tav>
                                        <p:tav tm="100000">
                                          <p:val>
                                            <p:strVal val="#ppt_y"/>
                                          </p:val>
                                        </p:tav>
                                      </p:tavLst>
                                    </p:anim>
                                  </p:childTnLst>
                                </p:cTn>
                              </p:par>
                              <p:par>
                                <p:cTn id="83" presetID="23" presetClass="entr" presetSubtype="528" fill="hold" nodeType="withEffect">
                                  <p:stCondLst>
                                    <p:cond delay="600"/>
                                  </p:stCondLst>
                                  <p:childTnLst>
                                    <p:set>
                                      <p:cBhvr>
                                        <p:cTn id="84" dur="1" fill="hold">
                                          <p:stCondLst>
                                            <p:cond delay="0"/>
                                          </p:stCondLst>
                                        </p:cTn>
                                        <p:tgtEl>
                                          <p:spTgt spid="11"/>
                                        </p:tgtEl>
                                        <p:attrNameLst>
                                          <p:attrName>style.visibility</p:attrName>
                                        </p:attrNameLst>
                                      </p:cBhvr>
                                      <p:to>
                                        <p:strVal val="visible"/>
                                      </p:to>
                                    </p:set>
                                    <p:anim calcmode="lin" valueType="num">
                                      <p:cBhvr>
                                        <p:cTn id="85" dur="500" fill="hold"/>
                                        <p:tgtEl>
                                          <p:spTgt spid="11"/>
                                        </p:tgtEl>
                                        <p:attrNameLst>
                                          <p:attrName>ppt_w</p:attrName>
                                        </p:attrNameLst>
                                      </p:cBhvr>
                                      <p:tavLst>
                                        <p:tav tm="0">
                                          <p:val>
                                            <p:fltVal val="0"/>
                                          </p:val>
                                        </p:tav>
                                        <p:tav tm="100000">
                                          <p:val>
                                            <p:strVal val="#ppt_w"/>
                                          </p:val>
                                        </p:tav>
                                      </p:tavLst>
                                    </p:anim>
                                    <p:anim calcmode="lin" valueType="num">
                                      <p:cBhvr>
                                        <p:cTn id="86" dur="500" fill="hold"/>
                                        <p:tgtEl>
                                          <p:spTgt spid="11"/>
                                        </p:tgtEl>
                                        <p:attrNameLst>
                                          <p:attrName>ppt_h</p:attrName>
                                        </p:attrNameLst>
                                      </p:cBhvr>
                                      <p:tavLst>
                                        <p:tav tm="0">
                                          <p:val>
                                            <p:fltVal val="0"/>
                                          </p:val>
                                        </p:tav>
                                        <p:tav tm="100000">
                                          <p:val>
                                            <p:strVal val="#ppt_h"/>
                                          </p:val>
                                        </p:tav>
                                      </p:tavLst>
                                    </p:anim>
                                    <p:anim calcmode="lin" valueType="num">
                                      <p:cBhvr>
                                        <p:cTn id="87" dur="500" fill="hold"/>
                                        <p:tgtEl>
                                          <p:spTgt spid="11"/>
                                        </p:tgtEl>
                                        <p:attrNameLst>
                                          <p:attrName>ppt_x</p:attrName>
                                        </p:attrNameLst>
                                      </p:cBhvr>
                                      <p:tavLst>
                                        <p:tav tm="0">
                                          <p:val>
                                            <p:fltVal val="0.5"/>
                                          </p:val>
                                        </p:tav>
                                        <p:tav tm="100000">
                                          <p:val>
                                            <p:strVal val="#ppt_x"/>
                                          </p:val>
                                        </p:tav>
                                      </p:tavLst>
                                    </p:anim>
                                    <p:anim calcmode="lin" valueType="num">
                                      <p:cBhvr>
                                        <p:cTn id="88" dur="500" fill="hold"/>
                                        <p:tgtEl>
                                          <p:spTgt spid="11"/>
                                        </p:tgtEl>
                                        <p:attrNameLst>
                                          <p:attrName>ppt_y</p:attrName>
                                        </p:attrNameLst>
                                      </p:cBhvr>
                                      <p:tavLst>
                                        <p:tav tm="0">
                                          <p:val>
                                            <p:fltVal val="0.5"/>
                                          </p:val>
                                        </p:tav>
                                        <p:tav tm="100000">
                                          <p:val>
                                            <p:strVal val="#ppt_y"/>
                                          </p:val>
                                        </p:tav>
                                      </p:tavLst>
                                    </p:anim>
                                  </p:childTnLst>
                                </p:cTn>
                              </p:par>
                              <p:par>
                                <p:cTn id="89" presetID="23" presetClass="entr" presetSubtype="528" fill="hold" nodeType="withEffect">
                                  <p:stCondLst>
                                    <p:cond delay="300"/>
                                  </p:stCondLst>
                                  <p:childTnLst>
                                    <p:set>
                                      <p:cBhvr>
                                        <p:cTn id="90" dur="1" fill="hold">
                                          <p:stCondLst>
                                            <p:cond delay="0"/>
                                          </p:stCondLst>
                                        </p:cTn>
                                        <p:tgtEl>
                                          <p:spTgt spid="12"/>
                                        </p:tgtEl>
                                        <p:attrNameLst>
                                          <p:attrName>style.visibility</p:attrName>
                                        </p:attrNameLst>
                                      </p:cBhvr>
                                      <p:to>
                                        <p:strVal val="visible"/>
                                      </p:to>
                                    </p:set>
                                    <p:anim calcmode="lin" valueType="num">
                                      <p:cBhvr>
                                        <p:cTn id="91" dur="500" fill="hold"/>
                                        <p:tgtEl>
                                          <p:spTgt spid="12"/>
                                        </p:tgtEl>
                                        <p:attrNameLst>
                                          <p:attrName>ppt_w</p:attrName>
                                        </p:attrNameLst>
                                      </p:cBhvr>
                                      <p:tavLst>
                                        <p:tav tm="0">
                                          <p:val>
                                            <p:fltVal val="0"/>
                                          </p:val>
                                        </p:tav>
                                        <p:tav tm="100000">
                                          <p:val>
                                            <p:strVal val="#ppt_w"/>
                                          </p:val>
                                        </p:tav>
                                      </p:tavLst>
                                    </p:anim>
                                    <p:anim calcmode="lin" valueType="num">
                                      <p:cBhvr>
                                        <p:cTn id="92" dur="500" fill="hold"/>
                                        <p:tgtEl>
                                          <p:spTgt spid="12"/>
                                        </p:tgtEl>
                                        <p:attrNameLst>
                                          <p:attrName>ppt_h</p:attrName>
                                        </p:attrNameLst>
                                      </p:cBhvr>
                                      <p:tavLst>
                                        <p:tav tm="0">
                                          <p:val>
                                            <p:fltVal val="0"/>
                                          </p:val>
                                        </p:tav>
                                        <p:tav tm="100000">
                                          <p:val>
                                            <p:strVal val="#ppt_h"/>
                                          </p:val>
                                        </p:tav>
                                      </p:tavLst>
                                    </p:anim>
                                    <p:anim calcmode="lin" valueType="num">
                                      <p:cBhvr>
                                        <p:cTn id="93" dur="500" fill="hold"/>
                                        <p:tgtEl>
                                          <p:spTgt spid="12"/>
                                        </p:tgtEl>
                                        <p:attrNameLst>
                                          <p:attrName>ppt_x</p:attrName>
                                        </p:attrNameLst>
                                      </p:cBhvr>
                                      <p:tavLst>
                                        <p:tav tm="0">
                                          <p:val>
                                            <p:fltVal val="0.5"/>
                                          </p:val>
                                        </p:tav>
                                        <p:tav tm="100000">
                                          <p:val>
                                            <p:strVal val="#ppt_x"/>
                                          </p:val>
                                        </p:tav>
                                      </p:tavLst>
                                    </p:anim>
                                    <p:anim calcmode="lin" valueType="num">
                                      <p:cBhvr>
                                        <p:cTn id="94" dur="500" fill="hold"/>
                                        <p:tgtEl>
                                          <p:spTgt spid="12"/>
                                        </p:tgtEl>
                                        <p:attrNameLst>
                                          <p:attrName>ppt_y</p:attrName>
                                        </p:attrNameLst>
                                      </p:cBhvr>
                                      <p:tavLst>
                                        <p:tav tm="0">
                                          <p:val>
                                            <p:fltVal val="0.5"/>
                                          </p:val>
                                        </p:tav>
                                        <p:tav tm="100000">
                                          <p:val>
                                            <p:strVal val="#ppt_y"/>
                                          </p:val>
                                        </p:tav>
                                      </p:tavLst>
                                    </p:anim>
                                  </p:childTnLst>
                                </p:cTn>
                              </p:par>
                              <p:par>
                                <p:cTn id="95" presetID="23" presetClass="entr" presetSubtype="528" fill="hold" nodeType="withEffect">
                                  <p:stCondLst>
                                    <p:cond delay="600"/>
                                  </p:stCondLst>
                                  <p:childTnLst>
                                    <p:set>
                                      <p:cBhvr>
                                        <p:cTn id="96" dur="1" fill="hold">
                                          <p:stCondLst>
                                            <p:cond delay="0"/>
                                          </p:stCondLst>
                                        </p:cTn>
                                        <p:tgtEl>
                                          <p:spTgt spid="13"/>
                                        </p:tgtEl>
                                        <p:attrNameLst>
                                          <p:attrName>style.visibility</p:attrName>
                                        </p:attrNameLst>
                                      </p:cBhvr>
                                      <p:to>
                                        <p:strVal val="visible"/>
                                      </p:to>
                                    </p:set>
                                    <p:anim calcmode="lin" valueType="num">
                                      <p:cBhvr>
                                        <p:cTn id="97" dur="500" fill="hold"/>
                                        <p:tgtEl>
                                          <p:spTgt spid="13"/>
                                        </p:tgtEl>
                                        <p:attrNameLst>
                                          <p:attrName>ppt_w</p:attrName>
                                        </p:attrNameLst>
                                      </p:cBhvr>
                                      <p:tavLst>
                                        <p:tav tm="0">
                                          <p:val>
                                            <p:fltVal val="0"/>
                                          </p:val>
                                        </p:tav>
                                        <p:tav tm="100000">
                                          <p:val>
                                            <p:strVal val="#ppt_w"/>
                                          </p:val>
                                        </p:tav>
                                      </p:tavLst>
                                    </p:anim>
                                    <p:anim calcmode="lin" valueType="num">
                                      <p:cBhvr>
                                        <p:cTn id="98" dur="500" fill="hold"/>
                                        <p:tgtEl>
                                          <p:spTgt spid="13"/>
                                        </p:tgtEl>
                                        <p:attrNameLst>
                                          <p:attrName>ppt_h</p:attrName>
                                        </p:attrNameLst>
                                      </p:cBhvr>
                                      <p:tavLst>
                                        <p:tav tm="0">
                                          <p:val>
                                            <p:fltVal val="0"/>
                                          </p:val>
                                        </p:tav>
                                        <p:tav tm="100000">
                                          <p:val>
                                            <p:strVal val="#ppt_h"/>
                                          </p:val>
                                        </p:tav>
                                      </p:tavLst>
                                    </p:anim>
                                    <p:anim calcmode="lin" valueType="num">
                                      <p:cBhvr>
                                        <p:cTn id="99" dur="500" fill="hold"/>
                                        <p:tgtEl>
                                          <p:spTgt spid="13"/>
                                        </p:tgtEl>
                                        <p:attrNameLst>
                                          <p:attrName>ppt_x</p:attrName>
                                        </p:attrNameLst>
                                      </p:cBhvr>
                                      <p:tavLst>
                                        <p:tav tm="0">
                                          <p:val>
                                            <p:fltVal val="0.5"/>
                                          </p:val>
                                        </p:tav>
                                        <p:tav tm="100000">
                                          <p:val>
                                            <p:strVal val="#ppt_x"/>
                                          </p:val>
                                        </p:tav>
                                      </p:tavLst>
                                    </p:anim>
                                    <p:anim calcmode="lin" valueType="num">
                                      <p:cBhvr>
                                        <p:cTn id="100" dur="500" fill="hold"/>
                                        <p:tgtEl>
                                          <p:spTgt spid="13"/>
                                        </p:tgtEl>
                                        <p:attrNameLst>
                                          <p:attrName>ppt_y</p:attrName>
                                        </p:attrNameLst>
                                      </p:cBhvr>
                                      <p:tavLst>
                                        <p:tav tm="0">
                                          <p:val>
                                            <p:fltVal val="0.5"/>
                                          </p:val>
                                        </p:tav>
                                        <p:tav tm="100000">
                                          <p:val>
                                            <p:strVal val="#ppt_y"/>
                                          </p:val>
                                        </p:tav>
                                      </p:tavLst>
                                    </p:anim>
                                  </p:childTnLst>
                                </p:cTn>
                              </p:par>
                              <p:par>
                                <p:cTn id="101" presetID="23" presetClass="entr" presetSubtype="528" fill="hold" nodeType="withEffect">
                                  <p:stCondLst>
                                    <p:cond delay="600"/>
                                  </p:stCondLst>
                                  <p:childTnLst>
                                    <p:set>
                                      <p:cBhvr>
                                        <p:cTn id="102" dur="1" fill="hold">
                                          <p:stCondLst>
                                            <p:cond delay="0"/>
                                          </p:stCondLst>
                                        </p:cTn>
                                        <p:tgtEl>
                                          <p:spTgt spid="14"/>
                                        </p:tgtEl>
                                        <p:attrNameLst>
                                          <p:attrName>style.visibility</p:attrName>
                                        </p:attrNameLst>
                                      </p:cBhvr>
                                      <p:to>
                                        <p:strVal val="visible"/>
                                      </p:to>
                                    </p:set>
                                    <p:anim calcmode="lin" valueType="num">
                                      <p:cBhvr>
                                        <p:cTn id="103" dur="500" fill="hold"/>
                                        <p:tgtEl>
                                          <p:spTgt spid="14"/>
                                        </p:tgtEl>
                                        <p:attrNameLst>
                                          <p:attrName>ppt_w</p:attrName>
                                        </p:attrNameLst>
                                      </p:cBhvr>
                                      <p:tavLst>
                                        <p:tav tm="0">
                                          <p:val>
                                            <p:fltVal val="0"/>
                                          </p:val>
                                        </p:tav>
                                        <p:tav tm="100000">
                                          <p:val>
                                            <p:strVal val="#ppt_w"/>
                                          </p:val>
                                        </p:tav>
                                      </p:tavLst>
                                    </p:anim>
                                    <p:anim calcmode="lin" valueType="num">
                                      <p:cBhvr>
                                        <p:cTn id="104" dur="500" fill="hold"/>
                                        <p:tgtEl>
                                          <p:spTgt spid="14"/>
                                        </p:tgtEl>
                                        <p:attrNameLst>
                                          <p:attrName>ppt_h</p:attrName>
                                        </p:attrNameLst>
                                      </p:cBhvr>
                                      <p:tavLst>
                                        <p:tav tm="0">
                                          <p:val>
                                            <p:fltVal val="0"/>
                                          </p:val>
                                        </p:tav>
                                        <p:tav tm="100000">
                                          <p:val>
                                            <p:strVal val="#ppt_h"/>
                                          </p:val>
                                        </p:tav>
                                      </p:tavLst>
                                    </p:anim>
                                    <p:anim calcmode="lin" valueType="num">
                                      <p:cBhvr>
                                        <p:cTn id="105" dur="500" fill="hold"/>
                                        <p:tgtEl>
                                          <p:spTgt spid="14"/>
                                        </p:tgtEl>
                                        <p:attrNameLst>
                                          <p:attrName>ppt_x</p:attrName>
                                        </p:attrNameLst>
                                      </p:cBhvr>
                                      <p:tavLst>
                                        <p:tav tm="0">
                                          <p:val>
                                            <p:fltVal val="0.5"/>
                                          </p:val>
                                        </p:tav>
                                        <p:tav tm="100000">
                                          <p:val>
                                            <p:strVal val="#ppt_x"/>
                                          </p:val>
                                        </p:tav>
                                      </p:tavLst>
                                    </p:anim>
                                    <p:anim calcmode="lin" valueType="num">
                                      <p:cBhvr>
                                        <p:cTn id="106" dur="500" fill="hold"/>
                                        <p:tgtEl>
                                          <p:spTgt spid="14"/>
                                        </p:tgtEl>
                                        <p:attrNameLst>
                                          <p:attrName>ppt_y</p:attrName>
                                        </p:attrNameLst>
                                      </p:cBhvr>
                                      <p:tavLst>
                                        <p:tav tm="0">
                                          <p:val>
                                            <p:fltVal val="0.5"/>
                                          </p:val>
                                        </p:tav>
                                        <p:tav tm="100000">
                                          <p:val>
                                            <p:strVal val="#ppt_y"/>
                                          </p:val>
                                        </p:tav>
                                      </p:tavLst>
                                    </p:anim>
                                  </p:childTnLst>
                                </p:cTn>
                              </p:par>
                              <p:par>
                                <p:cTn id="107" presetID="26" presetClass="emph" presetSubtype="0" repeatCount="3000" fill="hold" nodeType="withEffect">
                                  <p:stCondLst>
                                    <p:cond delay="600"/>
                                  </p:stCondLst>
                                  <p:childTnLst>
                                    <p:animEffect transition="out" filter="fade">
                                      <p:cBhvr>
                                        <p:cTn id="108" dur="500" tmFilter="0, 0; .2, .5; .8, .5; 1, 0"/>
                                        <p:tgtEl>
                                          <p:spTgt spid="2"/>
                                        </p:tgtEl>
                                      </p:cBhvr>
                                    </p:animEffect>
                                    <p:animScale>
                                      <p:cBhvr>
                                        <p:cTn id="109" dur="250" autoRev="1" fill="hold"/>
                                        <p:tgtEl>
                                          <p:spTgt spid="2"/>
                                        </p:tgtEl>
                                      </p:cBhvr>
                                      <p:by x="105000" y="105000"/>
                                    </p:animScale>
                                  </p:childTnLst>
                                </p:cTn>
                              </p:par>
                              <p:par>
                                <p:cTn id="110" presetID="26" presetClass="emph" presetSubtype="0" repeatCount="3000" fill="hold" nodeType="withEffect">
                                  <p:stCondLst>
                                    <p:cond delay="710"/>
                                  </p:stCondLst>
                                  <p:childTnLst>
                                    <p:animEffect transition="out" filter="fade">
                                      <p:cBhvr>
                                        <p:cTn id="111" dur="500" tmFilter="0, 0; .2, .5; .8, .5; 1, 0"/>
                                        <p:tgtEl>
                                          <p:spTgt spid="9"/>
                                        </p:tgtEl>
                                      </p:cBhvr>
                                    </p:animEffect>
                                    <p:animScale>
                                      <p:cBhvr>
                                        <p:cTn id="112" dur="250" autoRev="1" fill="hold"/>
                                        <p:tgtEl>
                                          <p:spTgt spid="9"/>
                                        </p:tgtEl>
                                      </p:cBhvr>
                                      <p:by x="105000" y="105000"/>
                                    </p:animScale>
                                  </p:childTnLst>
                                </p:cTn>
                              </p:par>
                              <p:par>
                                <p:cTn id="113" presetID="26" presetClass="emph" presetSubtype="0" repeatCount="3000" fill="hold" nodeType="withEffect">
                                  <p:stCondLst>
                                    <p:cond delay="410"/>
                                  </p:stCondLst>
                                  <p:childTnLst>
                                    <p:animEffect transition="out" filter="fade">
                                      <p:cBhvr>
                                        <p:cTn id="114" dur="500" tmFilter="0, 0; .2, .5; .8, .5; 1, 0"/>
                                        <p:tgtEl>
                                          <p:spTgt spid="11"/>
                                        </p:tgtEl>
                                      </p:cBhvr>
                                    </p:animEffect>
                                    <p:animScale>
                                      <p:cBhvr>
                                        <p:cTn id="115" dur="250" autoRev="1" fill="hold"/>
                                        <p:tgtEl>
                                          <p:spTgt spid="11"/>
                                        </p:tgtEl>
                                      </p:cBhvr>
                                      <p:by x="105000" y="105000"/>
                                    </p:animScale>
                                  </p:childTnLst>
                                </p:cTn>
                              </p:par>
                              <p:par>
                                <p:cTn id="116" presetID="26" presetClass="emph" presetSubtype="0" repeatCount="3000" fill="hold" nodeType="withEffect">
                                  <p:stCondLst>
                                    <p:cond delay="810"/>
                                  </p:stCondLst>
                                  <p:childTnLst>
                                    <p:animEffect transition="out" filter="fade">
                                      <p:cBhvr>
                                        <p:cTn id="117" dur="500" tmFilter="0, 0; .2, .5; .8, .5; 1, 0"/>
                                        <p:tgtEl>
                                          <p:spTgt spid="12"/>
                                        </p:tgtEl>
                                      </p:cBhvr>
                                    </p:animEffect>
                                    <p:animScale>
                                      <p:cBhvr>
                                        <p:cTn id="118" dur="250" autoRev="1" fill="hold"/>
                                        <p:tgtEl>
                                          <p:spTgt spid="12"/>
                                        </p:tgtEl>
                                      </p:cBhvr>
                                      <p:by x="105000" y="105000"/>
                                    </p:animScale>
                                  </p:childTnLst>
                                </p:cTn>
                              </p:par>
                              <p:par>
                                <p:cTn id="119" presetID="23" presetClass="entr" presetSubtype="32" fill="hold" nodeType="withEffect">
                                  <p:stCondLst>
                                    <p:cond delay="200"/>
                                  </p:stCondLst>
                                  <p:childTnLst>
                                    <p:set>
                                      <p:cBhvr>
                                        <p:cTn id="120" dur="1" fill="hold">
                                          <p:stCondLst>
                                            <p:cond delay="0"/>
                                          </p:stCondLst>
                                        </p:cTn>
                                        <p:tgtEl>
                                          <p:spTgt spid="17"/>
                                        </p:tgtEl>
                                        <p:attrNameLst>
                                          <p:attrName>style.visibility</p:attrName>
                                        </p:attrNameLst>
                                      </p:cBhvr>
                                      <p:to>
                                        <p:strVal val="visible"/>
                                      </p:to>
                                    </p:set>
                                    <p:anim calcmode="lin" valueType="num">
                                      <p:cBhvr>
                                        <p:cTn id="121" dur="500" fill="hold"/>
                                        <p:tgtEl>
                                          <p:spTgt spid="17"/>
                                        </p:tgtEl>
                                        <p:attrNameLst>
                                          <p:attrName>ppt_w</p:attrName>
                                        </p:attrNameLst>
                                      </p:cBhvr>
                                      <p:tavLst>
                                        <p:tav tm="0">
                                          <p:val>
                                            <p:strVal val="4*#ppt_w"/>
                                          </p:val>
                                        </p:tav>
                                        <p:tav tm="100000">
                                          <p:val>
                                            <p:strVal val="#ppt_w"/>
                                          </p:val>
                                        </p:tav>
                                      </p:tavLst>
                                    </p:anim>
                                    <p:anim calcmode="lin" valueType="num">
                                      <p:cBhvr>
                                        <p:cTn id="122" dur="500" fill="hold"/>
                                        <p:tgtEl>
                                          <p:spTgt spid="17"/>
                                        </p:tgtEl>
                                        <p:attrNameLst>
                                          <p:attrName>ppt_h</p:attrName>
                                        </p:attrNameLst>
                                      </p:cBhvr>
                                      <p:tavLst>
                                        <p:tav tm="0">
                                          <p:val>
                                            <p:strVal val="4*#ppt_h"/>
                                          </p:val>
                                        </p:tav>
                                        <p:tav tm="100000">
                                          <p:val>
                                            <p:strVal val="#ppt_h"/>
                                          </p:val>
                                        </p:tav>
                                      </p:tavLst>
                                    </p:anim>
                                  </p:childTnLst>
                                </p:cTn>
                              </p:par>
                              <p:par>
                                <p:cTn id="123" presetID="23" presetClass="entr" presetSubtype="32" fill="hold" nodeType="withEffect">
                                  <p:stCondLst>
                                    <p:cond delay="200"/>
                                  </p:stCondLst>
                                  <p:childTnLst>
                                    <p:set>
                                      <p:cBhvr>
                                        <p:cTn id="124" dur="1" fill="hold">
                                          <p:stCondLst>
                                            <p:cond delay="0"/>
                                          </p:stCondLst>
                                        </p:cTn>
                                        <p:tgtEl>
                                          <p:spTgt spid="18"/>
                                        </p:tgtEl>
                                        <p:attrNameLst>
                                          <p:attrName>style.visibility</p:attrName>
                                        </p:attrNameLst>
                                      </p:cBhvr>
                                      <p:to>
                                        <p:strVal val="visible"/>
                                      </p:to>
                                    </p:set>
                                    <p:anim calcmode="lin" valueType="num">
                                      <p:cBhvr>
                                        <p:cTn id="125" dur="500" fill="hold"/>
                                        <p:tgtEl>
                                          <p:spTgt spid="18"/>
                                        </p:tgtEl>
                                        <p:attrNameLst>
                                          <p:attrName>ppt_w</p:attrName>
                                        </p:attrNameLst>
                                      </p:cBhvr>
                                      <p:tavLst>
                                        <p:tav tm="0">
                                          <p:val>
                                            <p:strVal val="4*#ppt_w"/>
                                          </p:val>
                                        </p:tav>
                                        <p:tav tm="100000">
                                          <p:val>
                                            <p:strVal val="#ppt_w"/>
                                          </p:val>
                                        </p:tav>
                                      </p:tavLst>
                                    </p:anim>
                                    <p:anim calcmode="lin" valueType="num">
                                      <p:cBhvr>
                                        <p:cTn id="126" dur="500" fill="hold"/>
                                        <p:tgtEl>
                                          <p:spTgt spid="18"/>
                                        </p:tgtEl>
                                        <p:attrNameLst>
                                          <p:attrName>ppt_h</p:attrName>
                                        </p:attrNameLst>
                                      </p:cBhvr>
                                      <p:tavLst>
                                        <p:tav tm="0">
                                          <p:val>
                                            <p:strVal val="4*#ppt_h"/>
                                          </p:val>
                                        </p:tav>
                                        <p:tav tm="100000">
                                          <p:val>
                                            <p:strVal val="#ppt_h"/>
                                          </p:val>
                                        </p:tav>
                                      </p:tavLst>
                                    </p:anim>
                                  </p:childTnLst>
                                </p:cTn>
                              </p:par>
                            </p:childTnLst>
                          </p:cTn>
                        </p:par>
                        <p:par>
                          <p:cTn id="127" fill="hold">
                            <p:stCondLst>
                              <p:cond delay="1500"/>
                            </p:stCondLst>
                            <p:childTnLst>
                              <p:par>
                                <p:cTn id="128" presetID="22" presetClass="entr" presetSubtype="8" fill="hold" grpId="0" nodeType="afterEffect">
                                  <p:stCondLst>
                                    <p:cond delay="0"/>
                                  </p:stCondLst>
                                  <p:childTnLst>
                                    <p:set>
                                      <p:cBhvr>
                                        <p:cTn id="129" dur="1" fill="hold">
                                          <p:stCondLst>
                                            <p:cond delay="0"/>
                                          </p:stCondLst>
                                        </p:cTn>
                                        <p:tgtEl>
                                          <p:spTgt spid="187"/>
                                        </p:tgtEl>
                                        <p:attrNameLst>
                                          <p:attrName>style.visibility</p:attrName>
                                        </p:attrNameLst>
                                      </p:cBhvr>
                                      <p:to>
                                        <p:strVal val="visible"/>
                                      </p:to>
                                    </p:set>
                                    <p:animEffect transition="in" filter="wipe(left)">
                                      <p:cBhvr>
                                        <p:cTn id="130" dur="500"/>
                                        <p:tgtEl>
                                          <p:spTgt spid="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124" grpId="0"/>
      <p:bldP spid="187" grpId="0"/>
      <p:bldP spid="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286528"/>
            <a:ext cx="3008313" cy="871807"/>
          </a:xfrm>
        </p:spPr>
        <p:txBody>
          <a:bodyPr>
            <a:normAutofit fontScale="90000"/>
          </a:bodyPr>
          <a:lstStyle/>
          <a:p>
            <a:pPr lvl="0"/>
            <a:r>
              <a:rPr lang="zh-CN" altLang="en-US" dirty="0"/>
              <a:t>一、生产型出口企业增值税报表的填写</a:t>
            </a:r>
            <a:br>
              <a:rPr lang="zh-CN" altLang="en-US" dirty="0"/>
            </a:br>
            <a:endParaRPr lang="zh-CN" altLang="en-US" dirty="0"/>
          </a:p>
        </p:txBody>
      </p:sp>
      <p:sp>
        <p:nvSpPr>
          <p:cNvPr id="3" name="内容占位符 2"/>
          <p:cNvSpPr>
            <a:spLocks noGrp="1"/>
          </p:cNvSpPr>
          <p:nvPr>
            <p:ph idx="1"/>
          </p:nvPr>
        </p:nvSpPr>
        <p:spPr/>
        <p:txBody>
          <a:bodyPr/>
          <a:lstStyle/>
          <a:p>
            <a:r>
              <a:rPr lang="en-US" altLang="zh-CN" sz="2000" b="1" dirty="0"/>
              <a:t>1.《</a:t>
            </a:r>
            <a:r>
              <a:rPr lang="zh-CN" altLang="en-US" sz="2000" b="1" dirty="0"/>
              <a:t>增值税纳税申报表附列资料（一）</a:t>
            </a:r>
            <a:r>
              <a:rPr lang="en-US" altLang="zh-CN" sz="2000" b="1" dirty="0"/>
              <a:t>》</a:t>
            </a:r>
            <a:r>
              <a:rPr lang="zh-CN" altLang="en-US" sz="2000" b="1" dirty="0"/>
              <a:t>填报</a:t>
            </a:r>
            <a:endParaRPr lang="zh-CN" altLang="en-US" sz="2000" dirty="0"/>
          </a:p>
          <a:p>
            <a:endParaRPr lang="zh-CN" altLang="en-US" dirty="0"/>
          </a:p>
        </p:txBody>
      </p:sp>
      <p:sp>
        <p:nvSpPr>
          <p:cNvPr id="4" name="文本占位符 3"/>
          <p:cNvSpPr>
            <a:spLocks noGrp="1"/>
          </p:cNvSpPr>
          <p:nvPr>
            <p:ph type="body" sz="half" idx="2"/>
          </p:nvPr>
        </p:nvSpPr>
        <p:spPr/>
        <p:txBody>
          <a:bodyPr/>
          <a:lstStyle/>
          <a:p>
            <a:r>
              <a:rPr lang="zh-CN" altLang="en-US" dirty="0"/>
              <a:t>第</a:t>
            </a:r>
            <a:r>
              <a:rPr lang="en-US" dirty="0"/>
              <a:t>16</a:t>
            </a:r>
            <a:r>
              <a:rPr lang="zh-CN" altLang="en-US" dirty="0"/>
              <a:t>栏“三、免抵退税”“货物及加工修理修配劳务”：反映适用免抵退税政策的出口货物、加工修理修配劳务。</a:t>
            </a:r>
            <a:endParaRPr lang="zh-CN" altLang="en-US" dirty="0"/>
          </a:p>
          <a:p>
            <a:r>
              <a:rPr lang="zh-CN" altLang="en-US" dirty="0"/>
              <a:t>第</a:t>
            </a:r>
            <a:r>
              <a:rPr lang="en-US" dirty="0"/>
              <a:t>17</a:t>
            </a:r>
            <a:r>
              <a:rPr lang="zh-CN" altLang="en-US" dirty="0"/>
              <a:t>栏“三、免抵退税”“服务、不动产和无形资产”：反映适用免抵退政策的服务、不动产和无形资产。</a:t>
            </a:r>
            <a:endParaRPr lang="zh-CN" altLang="en-US" dirty="0"/>
          </a:p>
          <a:p>
            <a:endParaRPr lang="zh-CN" altLang="en-US" dirty="0"/>
          </a:p>
        </p:txBody>
      </p:sp>
      <p:pic>
        <p:nvPicPr>
          <p:cNvPr id="5" name="图片 4" descr="C:\Users\Administrator\AppData\Roaming\feiq\RichOle\2719977383.bmp"/>
          <p:cNvPicPr/>
          <p:nvPr/>
        </p:nvPicPr>
        <p:blipFill>
          <a:blip r:embed="rId1"/>
          <a:srcRect/>
          <a:stretch>
            <a:fillRect/>
          </a:stretch>
        </p:blipFill>
        <p:spPr bwMode="auto">
          <a:xfrm>
            <a:off x="3571868" y="929470"/>
            <a:ext cx="5274310" cy="3714776"/>
          </a:xfrm>
          <a:prstGeom prst="rect">
            <a:avLst/>
          </a:prstGeom>
          <a:noFill/>
          <a:ln w="9525">
            <a:noFill/>
            <a:miter lim="800000"/>
            <a:headEnd/>
            <a:tailEnd/>
          </a:ln>
        </p:spPr>
      </p:pic>
      <p:sp>
        <p:nvSpPr>
          <p:cNvPr id="6" name="页脚占位符 5"/>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一、生产型出口企业增值税报表的填写</a:t>
            </a:r>
            <a:endParaRPr lang="zh-CN" altLang="en-US" dirty="0"/>
          </a:p>
        </p:txBody>
      </p:sp>
      <p:sp>
        <p:nvSpPr>
          <p:cNvPr id="3" name="内容占位符 2"/>
          <p:cNvSpPr>
            <a:spLocks noGrp="1"/>
          </p:cNvSpPr>
          <p:nvPr>
            <p:ph idx="1"/>
          </p:nvPr>
        </p:nvSpPr>
        <p:spPr/>
        <p:txBody>
          <a:bodyPr/>
          <a:lstStyle/>
          <a:p>
            <a:r>
              <a:rPr lang="en-US" altLang="zh-CN" sz="2000" b="1" dirty="0"/>
              <a:t>2.</a:t>
            </a:r>
            <a:r>
              <a:rPr lang="zh-CN" altLang="en-US" sz="2000" b="1" dirty="0"/>
              <a:t> </a:t>
            </a:r>
            <a:r>
              <a:rPr lang="en-US" altLang="zh-CN" sz="2000" b="1" dirty="0"/>
              <a:t>《</a:t>
            </a:r>
            <a:r>
              <a:rPr lang="zh-CN" altLang="en-US" sz="2000" b="1" dirty="0"/>
              <a:t>增值税纳税申报表附列资料（二）</a:t>
            </a:r>
            <a:r>
              <a:rPr lang="en-US" altLang="zh-CN" sz="2000" b="1" dirty="0"/>
              <a:t>》</a:t>
            </a:r>
            <a:r>
              <a:rPr lang="zh-CN" altLang="en-US" sz="2000" b="1" dirty="0"/>
              <a:t>填报</a:t>
            </a:r>
            <a:endParaRPr lang="zh-CN" altLang="en-US" sz="2000" b="1" dirty="0"/>
          </a:p>
          <a:p>
            <a:endParaRPr lang="zh-CN" altLang="en-US" dirty="0"/>
          </a:p>
        </p:txBody>
      </p:sp>
      <p:sp>
        <p:nvSpPr>
          <p:cNvPr id="4" name="文本占位符 3"/>
          <p:cNvSpPr>
            <a:spLocks noGrp="1"/>
          </p:cNvSpPr>
          <p:nvPr>
            <p:ph type="body" sz="half" idx="2"/>
          </p:nvPr>
        </p:nvSpPr>
        <p:spPr/>
        <p:txBody>
          <a:bodyPr/>
          <a:lstStyle/>
          <a:p>
            <a:r>
              <a:rPr lang="zh-CN" altLang="en-US" dirty="0"/>
              <a:t>第</a:t>
            </a:r>
            <a:r>
              <a:rPr lang="en-US" dirty="0"/>
              <a:t>18</a:t>
            </a:r>
            <a:r>
              <a:rPr lang="zh-CN" altLang="en-US" dirty="0"/>
              <a:t>栏“免抵退税办法不得抵扣的进项税额”：反映按照免抵退办法的规定，由于征税税率与退税税率存在税率差，在本期应转出的进项税额。</a:t>
            </a:r>
            <a:endParaRPr lang="zh-CN" altLang="en-US" dirty="0"/>
          </a:p>
          <a:p>
            <a:endParaRPr lang="zh-CN" altLang="en-US" dirty="0"/>
          </a:p>
        </p:txBody>
      </p:sp>
      <p:pic>
        <p:nvPicPr>
          <p:cNvPr id="5" name="图片 4" descr="C:\Users\Administrator\AppData\Roaming\feiq\RichOle\2218397850.bmp"/>
          <p:cNvPicPr/>
          <p:nvPr/>
        </p:nvPicPr>
        <p:blipFill>
          <a:blip r:embed="rId1"/>
          <a:srcRect/>
          <a:stretch>
            <a:fillRect/>
          </a:stretch>
        </p:blipFill>
        <p:spPr bwMode="auto">
          <a:xfrm>
            <a:off x="3571868" y="1429536"/>
            <a:ext cx="5404338" cy="2000264"/>
          </a:xfrm>
          <a:prstGeom prst="rect">
            <a:avLst/>
          </a:prstGeom>
          <a:noFill/>
          <a:ln w="9525">
            <a:noFill/>
            <a:miter lim="800000"/>
            <a:headEnd/>
            <a:tailEnd/>
          </a:ln>
        </p:spPr>
      </p:pic>
      <p:sp>
        <p:nvSpPr>
          <p:cNvPr id="6" name="页脚占位符 5"/>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一、生产型出口企业增值税报表的填写</a:t>
            </a:r>
            <a:endParaRPr lang="zh-CN" altLang="en-US" dirty="0"/>
          </a:p>
        </p:txBody>
      </p:sp>
      <p:sp>
        <p:nvSpPr>
          <p:cNvPr id="3" name="内容占位符 2"/>
          <p:cNvSpPr>
            <a:spLocks noGrp="1"/>
          </p:cNvSpPr>
          <p:nvPr>
            <p:ph idx="1"/>
          </p:nvPr>
        </p:nvSpPr>
        <p:spPr/>
        <p:txBody>
          <a:bodyPr/>
          <a:lstStyle/>
          <a:p>
            <a:r>
              <a:rPr lang="en-US" altLang="zh-CN" sz="2000" dirty="0"/>
              <a:t>3.</a:t>
            </a:r>
            <a:r>
              <a:rPr lang="zh-CN" altLang="en-US" sz="2000" b="1" dirty="0"/>
              <a:t> </a:t>
            </a:r>
            <a:r>
              <a:rPr lang="en-US" altLang="zh-CN" sz="2000" b="1" dirty="0"/>
              <a:t>《</a:t>
            </a:r>
            <a:r>
              <a:rPr lang="zh-CN" altLang="en-US" sz="2000" b="1" dirty="0"/>
              <a:t>增值税纳税申报表（一般纳税人适用）</a:t>
            </a:r>
            <a:r>
              <a:rPr lang="en-US" altLang="zh-CN" sz="2000" b="1" dirty="0"/>
              <a:t>》</a:t>
            </a:r>
            <a:r>
              <a:rPr lang="zh-CN" altLang="en-US" sz="2000" b="1" dirty="0"/>
              <a:t>主表填报</a:t>
            </a:r>
            <a:endParaRPr lang="zh-CN" altLang="en-US" sz="2000" dirty="0"/>
          </a:p>
          <a:p>
            <a:endParaRPr lang="zh-CN" altLang="en-US" dirty="0"/>
          </a:p>
        </p:txBody>
      </p:sp>
      <p:sp>
        <p:nvSpPr>
          <p:cNvPr id="4" name="文本占位符 3"/>
          <p:cNvSpPr>
            <a:spLocks noGrp="1"/>
          </p:cNvSpPr>
          <p:nvPr>
            <p:ph type="body" sz="half" idx="2"/>
          </p:nvPr>
        </p:nvSpPr>
        <p:spPr>
          <a:xfrm>
            <a:off x="457201" y="1076658"/>
            <a:ext cx="3008313" cy="3781902"/>
          </a:xfrm>
        </p:spPr>
        <p:txBody>
          <a:bodyPr>
            <a:normAutofit fontScale="85000" lnSpcReduction="20000"/>
          </a:bodyPr>
          <a:lstStyle/>
          <a:p>
            <a:r>
              <a:rPr lang="zh-CN" altLang="en-US" dirty="0"/>
              <a:t>第</a:t>
            </a:r>
            <a:r>
              <a:rPr lang="en-US" dirty="0"/>
              <a:t>7</a:t>
            </a:r>
            <a:r>
              <a:rPr lang="zh-CN" altLang="en-US" dirty="0"/>
              <a:t>栏“免抵退办法出口销售额”：填写纳税人本期适用免抵退税办法的出口货物、劳务和服务、无形资产的销售额。</a:t>
            </a:r>
            <a:endParaRPr lang="zh-CN" altLang="en-US" dirty="0"/>
          </a:p>
          <a:p>
            <a:r>
              <a:rPr lang="zh-CN" altLang="en-US" dirty="0"/>
              <a:t>营业税改征增值税的纳税人，服务、无形资产有扣除项目的，本栏应填写扣除之前的销售额。</a:t>
            </a:r>
            <a:endParaRPr lang="zh-CN" altLang="en-US" dirty="0"/>
          </a:p>
          <a:p>
            <a:endParaRPr lang="en-US" altLang="zh-CN" dirty="0" smtClean="0"/>
          </a:p>
          <a:p>
            <a:r>
              <a:rPr lang="zh-CN" altLang="en-US" dirty="0" smtClean="0"/>
              <a:t>本</a:t>
            </a:r>
            <a:r>
              <a:rPr lang="zh-CN" altLang="en-US" dirty="0"/>
              <a:t>栏“一般项目”列“本月数”</a:t>
            </a:r>
            <a:r>
              <a:rPr lang="en-US" dirty="0"/>
              <a:t>=</a:t>
            </a:r>
            <a:r>
              <a:rPr lang="en-US" altLang="zh-CN" dirty="0"/>
              <a:t>《</a:t>
            </a:r>
            <a:r>
              <a:rPr lang="zh-CN" altLang="en-US" dirty="0"/>
              <a:t>附列资料（一）</a:t>
            </a:r>
            <a:r>
              <a:rPr lang="en-US" altLang="zh-CN" dirty="0"/>
              <a:t>》</a:t>
            </a:r>
            <a:r>
              <a:rPr lang="zh-CN" altLang="en-US" dirty="0"/>
              <a:t>第</a:t>
            </a:r>
            <a:r>
              <a:rPr lang="en-US" dirty="0"/>
              <a:t>9</a:t>
            </a:r>
            <a:r>
              <a:rPr lang="zh-CN" altLang="en-US" dirty="0"/>
              <a:t>列第</a:t>
            </a:r>
            <a:r>
              <a:rPr lang="en-US" dirty="0"/>
              <a:t>16</a:t>
            </a:r>
            <a:r>
              <a:rPr lang="zh-CN" altLang="en-US" dirty="0"/>
              <a:t>、</a:t>
            </a:r>
            <a:r>
              <a:rPr lang="en-US" dirty="0"/>
              <a:t>17</a:t>
            </a:r>
            <a:r>
              <a:rPr lang="zh-CN" altLang="en-US" dirty="0"/>
              <a:t>栏之和。</a:t>
            </a:r>
            <a:endParaRPr lang="zh-CN" altLang="en-US" dirty="0"/>
          </a:p>
          <a:p>
            <a:r>
              <a:rPr lang="zh-CN" altLang="en-US" dirty="0"/>
              <a:t>第</a:t>
            </a:r>
            <a:r>
              <a:rPr lang="en-US" dirty="0"/>
              <a:t>15</a:t>
            </a:r>
            <a:r>
              <a:rPr lang="zh-CN" altLang="en-US" dirty="0"/>
              <a:t>栏“免抵退应退税额”：反映税务机关退税部门按照出口货物、劳务和服务、无形资产免抵退办法审批的增值税应退税额</a:t>
            </a:r>
            <a:r>
              <a:rPr lang="zh-CN" altLang="en-US" dirty="0" smtClean="0"/>
              <a:t>。</a:t>
            </a:r>
            <a:endParaRPr lang="en-US" altLang="zh-CN" dirty="0" smtClean="0"/>
          </a:p>
          <a:p>
            <a:r>
              <a:rPr lang="zh-CN" altLang="en-US" dirty="0" smtClean="0">
                <a:solidFill>
                  <a:srgbClr val="FF0000"/>
                </a:solidFill>
              </a:rPr>
              <a:t>注意：</a:t>
            </a:r>
            <a:r>
              <a:rPr lang="zh-CN" altLang="en-US" dirty="0" smtClean="0"/>
              <a:t>本月的主表第</a:t>
            </a:r>
            <a:r>
              <a:rPr lang="en-US" altLang="zh-CN" dirty="0" smtClean="0"/>
              <a:t>15</a:t>
            </a:r>
            <a:r>
              <a:rPr lang="zh-CN" altLang="en-US" dirty="0" smtClean="0"/>
              <a:t>栏的“免抵退应退税额”是上月的审核系统核准通过的退税额。举个例子：</a:t>
            </a:r>
            <a:r>
              <a:rPr lang="en-US" altLang="zh-CN" dirty="0" smtClean="0"/>
              <a:t>2020</a:t>
            </a:r>
            <a:r>
              <a:rPr lang="zh-CN" altLang="en-US" dirty="0" smtClean="0"/>
              <a:t>年</a:t>
            </a:r>
            <a:r>
              <a:rPr lang="en-US" altLang="zh-CN" dirty="0" smtClean="0"/>
              <a:t>3</a:t>
            </a:r>
            <a:r>
              <a:rPr lang="zh-CN" altLang="en-US" dirty="0" smtClean="0"/>
              <a:t>月核准通过所属期</a:t>
            </a:r>
            <a:r>
              <a:rPr lang="en-US" altLang="zh-CN" dirty="0" smtClean="0"/>
              <a:t>202002</a:t>
            </a:r>
            <a:r>
              <a:rPr lang="zh-CN" altLang="en-US" dirty="0" smtClean="0"/>
              <a:t>的退税额</a:t>
            </a:r>
            <a:r>
              <a:rPr lang="en-US" altLang="zh-CN" dirty="0" smtClean="0"/>
              <a:t>200</a:t>
            </a:r>
            <a:r>
              <a:rPr lang="zh-CN" altLang="en-US" dirty="0" smtClean="0"/>
              <a:t>万，则在</a:t>
            </a:r>
            <a:r>
              <a:rPr lang="en-US" altLang="zh-CN" dirty="0" smtClean="0"/>
              <a:t>2020</a:t>
            </a:r>
            <a:r>
              <a:rPr lang="zh-CN" altLang="en-US" dirty="0" smtClean="0"/>
              <a:t>年</a:t>
            </a:r>
            <a:r>
              <a:rPr lang="en-US" altLang="zh-CN" dirty="0" smtClean="0"/>
              <a:t>4</a:t>
            </a:r>
            <a:r>
              <a:rPr lang="zh-CN" altLang="en-US" dirty="0" smtClean="0"/>
              <a:t>月申报所属期</a:t>
            </a:r>
            <a:r>
              <a:rPr lang="en-US" altLang="zh-CN" dirty="0" smtClean="0"/>
              <a:t>202003</a:t>
            </a:r>
            <a:r>
              <a:rPr lang="zh-CN" altLang="en-US" dirty="0" smtClean="0"/>
              <a:t>的增值税申报表时，</a:t>
            </a:r>
            <a:r>
              <a:rPr lang="en-US" altLang="zh-CN" dirty="0" smtClean="0"/>
              <a:t>15</a:t>
            </a:r>
            <a:r>
              <a:rPr lang="zh-CN" altLang="en-US" dirty="0" smtClean="0"/>
              <a:t>栏会自动跳出</a:t>
            </a:r>
            <a:r>
              <a:rPr lang="en-US" altLang="zh-CN" dirty="0" smtClean="0"/>
              <a:t>200</a:t>
            </a:r>
            <a:r>
              <a:rPr lang="zh-CN" altLang="en-US" dirty="0" smtClean="0"/>
              <a:t>万。</a:t>
            </a:r>
            <a:endParaRPr lang="en-US" altLang="zh-CN" dirty="0" smtClean="0"/>
          </a:p>
          <a:p>
            <a:r>
              <a:rPr lang="zh-CN" altLang="en-US" dirty="0" smtClean="0">
                <a:solidFill>
                  <a:srgbClr val="FF0000"/>
                </a:solidFill>
              </a:rPr>
              <a:t>提醒：</a:t>
            </a:r>
            <a:r>
              <a:rPr lang="zh-CN" altLang="en-US" dirty="0" smtClean="0"/>
              <a:t>纳税人要在申报期内及时进行免抵退申报和增值税申报，超期报送可能导致系统抓取不到退税额，导致</a:t>
            </a:r>
            <a:r>
              <a:rPr lang="en-US" altLang="zh-CN" dirty="0" smtClean="0"/>
              <a:t>15</a:t>
            </a:r>
            <a:r>
              <a:rPr lang="zh-CN" altLang="en-US" dirty="0" smtClean="0"/>
              <a:t>行数据不能反映实际情况。</a:t>
            </a:r>
            <a:endParaRPr lang="zh-CN" altLang="en-US" dirty="0"/>
          </a:p>
          <a:p>
            <a:endParaRPr lang="zh-CN" altLang="en-US" dirty="0"/>
          </a:p>
        </p:txBody>
      </p:sp>
      <p:pic>
        <p:nvPicPr>
          <p:cNvPr id="5" name="图片 4" descr="C:\Users\Administrator\AppData\Roaming\feiq\RichOle\1897937644.bmp"/>
          <p:cNvPicPr/>
          <p:nvPr/>
        </p:nvPicPr>
        <p:blipFill>
          <a:blip r:embed="rId1"/>
          <a:srcRect/>
          <a:stretch>
            <a:fillRect/>
          </a:stretch>
        </p:blipFill>
        <p:spPr bwMode="auto">
          <a:xfrm>
            <a:off x="3643306" y="1072346"/>
            <a:ext cx="5274310" cy="3785742"/>
          </a:xfrm>
          <a:prstGeom prst="rect">
            <a:avLst/>
          </a:prstGeom>
          <a:noFill/>
          <a:ln w="9525">
            <a:noFill/>
            <a:miter lim="800000"/>
            <a:headEnd/>
            <a:tailEnd/>
          </a:ln>
        </p:spPr>
      </p:pic>
      <p:sp>
        <p:nvSpPr>
          <p:cNvPr id="6" name="页脚占位符 5"/>
          <p:cNvSpPr>
            <a:spLocks noGrp="1"/>
          </p:cNvSpPr>
          <p:nvPr>
            <p:ph type="ftr" sz="quarter" idx="11"/>
          </p:nvPr>
        </p:nvSpPr>
        <p:spPr/>
        <p:txBody>
          <a:bodyPr/>
          <a:p>
            <a:r>
              <a:rPr lang="zh-CN" altLang="en-US"/>
              <a:t>财税-www.caishui.org</a:t>
            </a:r>
            <a:endParaRPr lang="zh-CN" altLang="en-US"/>
          </a:p>
        </p:txBody>
      </p:sp>
    </p:spTree>
  </p:cSld>
  <p:clrMapOvr>
    <a:masterClrMapping/>
  </p:clrMapOvr>
  <p:transition>
    <p:random/>
  </p:transition>
</p:sld>
</file>

<file path=ppt/theme/theme1.xml><?xml version="1.0" encoding="utf-8"?>
<a:theme xmlns:a="http://schemas.openxmlformats.org/drawingml/2006/main" name="Office 主题">
  <a:themeElements>
    <a:clrScheme name="自定义 39">
      <a:dk1>
        <a:sysClr val="windowText" lastClr="000000"/>
      </a:dk1>
      <a:lt1>
        <a:sysClr val="window" lastClr="FFFFFF"/>
      </a:lt1>
      <a:dk2>
        <a:srgbClr val="123E61"/>
      </a:dk2>
      <a:lt2>
        <a:srgbClr val="D4D4D6"/>
      </a:lt2>
      <a:accent1>
        <a:srgbClr val="123E61"/>
      </a:accent1>
      <a:accent2>
        <a:srgbClr val="123E61"/>
      </a:accent2>
      <a:accent3>
        <a:srgbClr val="123E61"/>
      </a:accent3>
      <a:accent4>
        <a:srgbClr val="123E61"/>
      </a:accent4>
      <a:accent5>
        <a:srgbClr val="123E61"/>
      </a:accent5>
      <a:accent6>
        <a:srgbClr val="000000"/>
      </a:accent6>
      <a:hlink>
        <a:srgbClr val="168BBA"/>
      </a:hlink>
      <a:folHlink>
        <a:srgbClr val="680000"/>
      </a:folHlink>
    </a:clrScheme>
    <a:fontScheme name="ljrzjgmu">
      <a:majorFont>
        <a:latin typeface="FZZhengHeiS-R-GB"/>
        <a:ea typeface="FZHei-B01S"/>
        <a:cs typeface=""/>
      </a:majorFont>
      <a:minorFont>
        <a:latin typeface="FZZhengHeiS-R-GB"/>
        <a:ea typeface="FZHei-B01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8211</Words>
  <Application>WPS 演示</Application>
  <PresentationFormat>自定义</PresentationFormat>
  <Paragraphs>320</Paragraphs>
  <Slides>29</Slides>
  <Notes>7</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29</vt:i4>
      </vt:variant>
    </vt:vector>
  </HeadingPairs>
  <TitlesOfParts>
    <vt:vector size="42" baseType="lpstr">
      <vt:lpstr>Arial</vt:lpstr>
      <vt:lpstr>宋体</vt:lpstr>
      <vt:lpstr>Wingdings</vt:lpstr>
      <vt:lpstr>微软雅黑</vt:lpstr>
      <vt:lpstr>方正兰亭黑简体</vt:lpstr>
      <vt:lpstr>仿宋_GB2312</vt:lpstr>
      <vt:lpstr>FZZhengHeiS-R-GB</vt:lpstr>
      <vt:lpstr>Segoe Print</vt:lpstr>
      <vt:lpstr>Arial Unicode MS</vt:lpstr>
      <vt:lpstr>Calibri</vt:lpstr>
      <vt:lpstr>黑体</vt:lpstr>
      <vt:lpstr>仿宋</vt:lpstr>
      <vt:lpstr>Office 主题</vt:lpstr>
      <vt:lpstr>PowerPoint 演示文稿</vt:lpstr>
      <vt:lpstr>PowerPoint 演示文稿</vt:lpstr>
      <vt:lpstr>PowerPoint 演示文稿</vt:lpstr>
      <vt:lpstr>出口发票开具</vt:lpstr>
      <vt:lpstr>出口发票开具</vt:lpstr>
      <vt:lpstr>PowerPoint 演示文稿</vt:lpstr>
      <vt:lpstr>一、生产型出口企业增值税报表的填写 </vt:lpstr>
      <vt:lpstr>一、生产型出口企业增值税报表的填写</vt:lpstr>
      <vt:lpstr>一、生产型出口企业增值税报表的填写</vt:lpstr>
      <vt:lpstr>生产企业免抵退税增值税申报实务 </vt:lpstr>
      <vt:lpstr>.《增值税纳税申报表附列资料（一）》填报</vt:lpstr>
      <vt:lpstr>《增值税纳税申报表附列资料（二）》填报</vt:lpstr>
      <vt:lpstr>《增值税纳税申报表（一般纳税人适用）》主表填报</vt:lpstr>
      <vt:lpstr>二、外贸型出口企业增值税报表的填写</vt:lpstr>
      <vt:lpstr>二、外贸型出口企业增值税报表的填写</vt:lpstr>
      <vt:lpstr>二、外贸型出口企业增值税报表的填写</vt:lpstr>
      <vt:lpstr>二、外贸型出口企业增值税报表的填写</vt:lpstr>
      <vt:lpstr>外贸企业免退税增值税申报实务</vt:lpstr>
      <vt:lpstr>外贸企业免退税增值税申报实务 《增值税纳税申报表附列资料（一）》</vt:lpstr>
      <vt:lpstr>外贸企业免退税增值税申报实务 《增值税纳税申报表附列资料（二）》</vt:lpstr>
      <vt:lpstr>外贸企业免退税增值税申报实务  《增值税纳税申报表（一般纳税人适用）》主表 </vt:lpstr>
      <vt:lpstr>PowerPoint 演示文稿</vt:lpstr>
      <vt:lpstr>出口企业出口退税案例</vt:lpstr>
      <vt:lpstr>出口企业出口退税案例</vt:lpstr>
      <vt:lpstr>出口退税款相关的企业所得税政策</vt:lpstr>
      <vt:lpstr>企业所得税核定征收 </vt:lpstr>
      <vt:lpstr>跨境电商企业所得税核定征收</vt:lpstr>
      <vt:lpstr>出口企业所得税报表填列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微粒体总结</dc:title>
  <dc:creator>Administrator</dc:creator>
  <cp:lastModifiedBy>yumixiong</cp:lastModifiedBy>
  <cp:revision>326</cp:revision>
  <dcterms:created xsi:type="dcterms:W3CDTF">2017-04-06T01:11:00Z</dcterms:created>
  <dcterms:modified xsi:type="dcterms:W3CDTF">2020-05-11T00:19:06Z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2052-11.8.2.8053</vt:lpwstr>
  </property>
</Properties>
</file>