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5"/>
  </p:handoutMasterIdLst>
  <p:sldIdLst>
    <p:sldId id="256" r:id="rId3"/>
    <p:sldId id="257" r:id="rId5"/>
    <p:sldId id="258" r:id="rId6"/>
    <p:sldId id="310" r:id="rId7"/>
    <p:sldId id="406" r:id="rId8"/>
    <p:sldId id="407" r:id="rId9"/>
    <p:sldId id="408" r:id="rId10"/>
    <p:sldId id="409" r:id="rId11"/>
    <p:sldId id="523" r:id="rId12"/>
    <p:sldId id="410" r:id="rId13"/>
    <p:sldId id="411" r:id="rId14"/>
    <p:sldId id="412" r:id="rId15"/>
    <p:sldId id="413" r:id="rId16"/>
    <p:sldId id="373" r:id="rId17"/>
    <p:sldId id="443" r:id="rId18"/>
    <p:sldId id="444" r:id="rId19"/>
    <p:sldId id="445" r:id="rId20"/>
    <p:sldId id="446" r:id="rId21"/>
    <p:sldId id="447" r:id="rId22"/>
    <p:sldId id="448" r:id="rId23"/>
    <p:sldId id="476" r:id="rId24"/>
    <p:sldId id="477" r:id="rId25"/>
    <p:sldId id="478" r:id="rId26"/>
    <p:sldId id="479" r:id="rId27"/>
    <p:sldId id="480" r:id="rId28"/>
    <p:sldId id="481" r:id="rId29"/>
    <p:sldId id="482" r:id="rId30"/>
    <p:sldId id="483" r:id="rId31"/>
    <p:sldId id="485" r:id="rId32"/>
    <p:sldId id="484" r:id="rId33"/>
    <p:sldId id="487" r:id="rId34"/>
    <p:sldId id="486" r:id="rId35"/>
    <p:sldId id="488" r:id="rId36"/>
    <p:sldId id="489" r:id="rId37"/>
    <p:sldId id="490" r:id="rId38"/>
    <p:sldId id="491" r:id="rId39"/>
    <p:sldId id="492" r:id="rId40"/>
    <p:sldId id="493" r:id="rId41"/>
    <p:sldId id="494" r:id="rId42"/>
    <p:sldId id="495" r:id="rId43"/>
    <p:sldId id="496" r:id="rId44"/>
    <p:sldId id="500" r:id="rId45"/>
    <p:sldId id="498" r:id="rId46"/>
    <p:sldId id="505" r:id="rId47"/>
    <p:sldId id="504" r:id="rId48"/>
    <p:sldId id="502" r:id="rId49"/>
    <p:sldId id="503" r:id="rId50"/>
    <p:sldId id="506" r:id="rId51"/>
    <p:sldId id="507" r:id="rId52"/>
    <p:sldId id="508" r:id="rId53"/>
    <p:sldId id="516" r:id="rId54"/>
    <p:sldId id="517" r:id="rId55"/>
    <p:sldId id="518" r:id="rId56"/>
    <p:sldId id="519" r:id="rId57"/>
    <p:sldId id="520" r:id="rId58"/>
    <p:sldId id="521" r:id="rId59"/>
    <p:sldId id="522" r:id="rId60"/>
    <p:sldId id="501" r:id="rId61"/>
    <p:sldId id="497" r:id="rId62"/>
    <p:sldId id="404" r:id="rId63"/>
    <p:sldId id="311" r:id="rId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7D2"/>
    <a:srgbClr val="005DA2"/>
    <a:srgbClr val="1F4E79"/>
    <a:srgbClr val="FFFFFF"/>
    <a:srgbClr val="BEE2F0"/>
    <a:srgbClr val="9FD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2393" autoAdjust="0"/>
  </p:normalViewPr>
  <p:slideViewPr>
    <p:cSldViewPr snapToGrid="0" showGuides="1">
      <p:cViewPr>
        <p:scale>
          <a:sx n="100" d="100"/>
          <a:sy n="100" d="100"/>
        </p:scale>
        <p:origin x="-990" y="-198"/>
      </p:cViewPr>
      <p:guideLst>
        <p:guide orient="horz" pos="2160"/>
        <p:guide pos="38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4E3BC55-E36F-47E6-B3C9-A0C05A5CB3B5}" type="doc">
      <dgm:prSet loTypeId="urn:microsoft.com/office/officeart/2008/layout/NameandTitleOrganizationalChart#1" loCatId="hierarchy" qsTypeId="urn:microsoft.com/office/officeart/2005/8/quickstyle/3d1#1" qsCatId="3D" csTypeId="urn:microsoft.com/office/officeart/2005/8/colors/accent1_2#3" csCatId="accent1" phldr="1"/>
      <dgm:spPr/>
      <dgm:t>
        <a:bodyPr/>
        <a:lstStyle/>
        <a:p>
          <a:endParaRPr lang="zh-CN" altLang="en-US"/>
        </a:p>
      </dgm:t>
    </dgm:pt>
    <dgm:pt modelId="{6183FBB3-0B14-4BB4-981A-1C461F1DEFE7}">
      <dgm:prSet phldrT="[文本]"/>
      <dgm:spPr/>
      <dgm:t>
        <a:bodyPr/>
        <a:lstStyle/>
        <a:p>
          <a:r>
            <a:rPr lang="zh-CN" altLang="en-US" b="1" dirty="0">
              <a:latin typeface="黑体" panose="02010609060101010101" pitchFamily="49" charset="-122"/>
              <a:ea typeface="黑体" panose="02010609060101010101" pitchFamily="49" charset="-122"/>
            </a:rPr>
            <a:t>中华人民共和国企业所得税年度纳税申报表（</a:t>
          </a:r>
          <a:r>
            <a:rPr lang="en-US" altLang="zh-CN" b="1" dirty="0">
              <a:latin typeface="黑体" panose="02010609060101010101" pitchFamily="49" charset="-122"/>
              <a:ea typeface="黑体" panose="02010609060101010101" pitchFamily="49" charset="-122"/>
            </a:rPr>
            <a:t>A</a:t>
          </a:r>
          <a:r>
            <a:rPr lang="zh-CN" altLang="en-US" b="1" dirty="0">
              <a:latin typeface="黑体" panose="02010609060101010101" pitchFamily="49" charset="-122"/>
              <a:ea typeface="黑体" panose="02010609060101010101" pitchFamily="49" charset="-122"/>
            </a:rPr>
            <a:t>类）</a:t>
          </a:r>
        </a:p>
      </dgm:t>
    </dgm:pt>
    <dgm:pt modelId="{C7A76011-5842-4AE3-9732-FC82188C03E1}" cxnId="{09E1B9AC-89CA-495F-89A3-4EAD988BBA6C}" type="parTrans">
      <dgm:prSet/>
      <dgm:spPr/>
      <dgm:t>
        <a:bodyPr/>
        <a:lstStyle/>
        <a:p>
          <a:endParaRPr lang="zh-CN" altLang="en-US"/>
        </a:p>
      </dgm:t>
    </dgm:pt>
    <dgm:pt modelId="{5C107285-82F8-4310-9815-AB827FF79E84}" cxnId="{09E1B9AC-89CA-495F-89A3-4EAD988BBA6C}" type="sibTrans">
      <dgm:prSet/>
      <dgm:spPr/>
      <dgm:t>
        <a:bodyPr/>
        <a:lstStyle/>
        <a:p>
          <a:r>
            <a:rPr lang="en-US" altLang="zh-CN" b="1" dirty="0">
              <a:solidFill>
                <a:srgbClr val="272727"/>
              </a:solidFill>
            </a:rPr>
            <a:t>1</a:t>
          </a:r>
          <a:r>
            <a:rPr lang="zh-CN" altLang="en-US" b="1" dirty="0">
              <a:solidFill>
                <a:srgbClr val="272727"/>
              </a:solidFill>
            </a:rPr>
            <a:t>张表单</a:t>
          </a:r>
        </a:p>
      </dgm:t>
    </dgm:pt>
    <dgm:pt modelId="{01C6F2B6-51AE-4649-853F-3038EAECA6B6}" type="asst">
      <dgm:prSet phldrT="[文本]"/>
      <dgm:spPr/>
      <dgm:t>
        <a:bodyPr/>
        <a:lstStyle/>
        <a:p>
          <a:r>
            <a:rPr lang="zh-CN" altLang="en-US" b="1" dirty="0">
              <a:latin typeface="黑体" panose="02010609060101010101" pitchFamily="49" charset="-122"/>
              <a:ea typeface="黑体" panose="02010609060101010101" pitchFamily="49" charset="-122"/>
            </a:rPr>
            <a:t>基础信息情况</a:t>
          </a:r>
        </a:p>
      </dgm:t>
    </dgm:pt>
    <dgm:pt modelId="{4D64113E-E2E1-4637-97D4-A2F1F336ED90}" cxnId="{D50215F2-8249-444B-B7B1-A0E4BF4A3712}" type="parTrans">
      <dgm:prSet/>
      <dgm:spPr/>
      <dgm:t>
        <a:bodyPr/>
        <a:lstStyle/>
        <a:p>
          <a:endParaRPr lang="zh-CN" altLang="en-US"/>
        </a:p>
      </dgm:t>
    </dgm:pt>
    <dgm:pt modelId="{DD57DCDD-6138-44FC-B828-88C88F8EE4D0}" cxnId="{D50215F2-8249-444B-B7B1-A0E4BF4A3712}" type="sibTrans">
      <dgm:prSet/>
      <dgm:spPr/>
      <dgm:t>
        <a:bodyPr/>
        <a:lstStyle/>
        <a:p>
          <a:r>
            <a:rPr lang="en-US" altLang="zh-CN" b="1" dirty="0">
              <a:solidFill>
                <a:srgbClr val="272727"/>
              </a:solidFill>
            </a:rPr>
            <a:t>1</a:t>
          </a:r>
          <a:r>
            <a:rPr lang="zh-CN" altLang="en-US" b="1" dirty="0">
              <a:solidFill>
                <a:srgbClr val="272727"/>
              </a:solidFill>
            </a:rPr>
            <a:t>张表单</a:t>
          </a:r>
        </a:p>
      </dgm:t>
    </dgm:pt>
    <dgm:pt modelId="{C5AE0180-D0F5-4836-8CC2-780753BD79D5}">
      <dgm:prSet phldrT="[文本]"/>
      <dgm:spPr/>
      <dgm:t>
        <a:bodyPr/>
        <a:lstStyle/>
        <a:p>
          <a:r>
            <a:rPr lang="zh-CN" altLang="en-US" b="1" dirty="0">
              <a:latin typeface="黑体" panose="02010609060101010101" pitchFamily="49" charset="-122"/>
              <a:ea typeface="黑体" panose="02010609060101010101" pitchFamily="49" charset="-122"/>
            </a:rPr>
            <a:t>基本财务情况</a:t>
          </a:r>
        </a:p>
      </dgm:t>
    </dgm:pt>
    <dgm:pt modelId="{267A2833-F398-467B-AA15-EDDA59D13BEE}" cxnId="{3B29A674-B1AA-40B6-A6A5-C99F13B02842}" type="parTrans">
      <dgm:prSet/>
      <dgm:spPr/>
      <dgm:t>
        <a:bodyPr/>
        <a:lstStyle/>
        <a:p>
          <a:endParaRPr lang="zh-CN" altLang="en-US"/>
        </a:p>
      </dgm:t>
    </dgm:pt>
    <dgm:pt modelId="{9BB88952-DC87-4C5F-8F6C-A8F7D725B98F}" cxnId="{3B29A674-B1AA-40B6-A6A5-C99F13B02842}" type="sibTrans">
      <dgm:prSet/>
      <dgm:spPr/>
      <dgm:t>
        <a:bodyPr/>
        <a:lstStyle/>
        <a:p>
          <a:r>
            <a:rPr lang="en-US" altLang="zh-CN" b="1" dirty="0">
              <a:solidFill>
                <a:srgbClr val="272727"/>
              </a:solidFill>
            </a:rPr>
            <a:t>6</a:t>
          </a:r>
          <a:r>
            <a:rPr lang="zh-CN" altLang="en-US" b="1" dirty="0">
              <a:solidFill>
                <a:srgbClr val="272727"/>
              </a:solidFill>
            </a:rPr>
            <a:t>张表单</a:t>
          </a:r>
        </a:p>
      </dgm:t>
    </dgm:pt>
    <dgm:pt modelId="{4B9DFB93-0FA5-42BB-A1D3-5C167E7C7B54}">
      <dgm:prSet phldrT="[文本]"/>
      <dgm:spPr/>
      <dgm:t>
        <a:bodyPr/>
        <a:lstStyle/>
        <a:p>
          <a:r>
            <a:rPr lang="zh-CN" altLang="en-US" b="1" dirty="0">
              <a:latin typeface="黑体" panose="02010609060101010101" pitchFamily="49" charset="-122"/>
              <a:ea typeface="黑体" panose="02010609060101010101" pitchFamily="49" charset="-122"/>
            </a:rPr>
            <a:t>纳税调整情况</a:t>
          </a:r>
        </a:p>
      </dgm:t>
    </dgm:pt>
    <dgm:pt modelId="{2D87643B-CE83-42C5-B005-BD9DF72A1720}" cxnId="{BFBA5964-B8DE-4230-B76E-26B33310FF8F}" type="parTrans">
      <dgm:prSet/>
      <dgm:spPr/>
      <dgm:t>
        <a:bodyPr/>
        <a:lstStyle/>
        <a:p>
          <a:endParaRPr lang="zh-CN" altLang="en-US"/>
        </a:p>
      </dgm:t>
    </dgm:pt>
    <dgm:pt modelId="{4FF63C5C-A1D5-486F-AC6F-A571D072739B}" cxnId="{BFBA5964-B8DE-4230-B76E-26B33310FF8F}" type="sibTrans">
      <dgm:prSet/>
      <dgm:spPr/>
      <dgm:t>
        <a:bodyPr/>
        <a:lstStyle/>
        <a:p>
          <a:r>
            <a:rPr lang="en-US" altLang="zh-CN" b="1" dirty="0">
              <a:solidFill>
                <a:srgbClr val="272727"/>
              </a:solidFill>
            </a:rPr>
            <a:t>13</a:t>
          </a:r>
          <a:r>
            <a:rPr lang="zh-CN" altLang="en-US" b="1" dirty="0">
              <a:solidFill>
                <a:srgbClr val="272727"/>
              </a:solidFill>
            </a:rPr>
            <a:t>张表单</a:t>
          </a:r>
        </a:p>
      </dgm:t>
    </dgm:pt>
    <dgm:pt modelId="{3BEE6B80-CC43-4865-B962-AA069F0C99C0}">
      <dgm:prSet phldrT="[文本]"/>
      <dgm:spPr/>
      <dgm:t>
        <a:bodyPr/>
        <a:lstStyle/>
        <a:p>
          <a:r>
            <a:rPr lang="zh-CN" altLang="en-US" b="1" dirty="0">
              <a:latin typeface="黑体" panose="02010609060101010101" pitchFamily="49" charset="-122"/>
              <a:ea typeface="黑体" panose="02010609060101010101" pitchFamily="49" charset="-122"/>
            </a:rPr>
            <a:t>弥补亏损情况</a:t>
          </a:r>
        </a:p>
      </dgm:t>
    </dgm:pt>
    <dgm:pt modelId="{401DE3FD-7795-4114-8B0B-FB34C61B2D3A}" cxnId="{80ECB1D0-4380-401F-BF97-9F7BDF6EA24D}" type="parTrans">
      <dgm:prSet/>
      <dgm:spPr/>
      <dgm:t>
        <a:bodyPr/>
        <a:lstStyle/>
        <a:p>
          <a:endParaRPr lang="zh-CN" altLang="en-US"/>
        </a:p>
      </dgm:t>
    </dgm:pt>
    <dgm:pt modelId="{66C92FB2-D4AB-42B2-9625-838CC02C68CC}" cxnId="{80ECB1D0-4380-401F-BF97-9F7BDF6EA24D}" type="sibTrans">
      <dgm:prSet/>
      <dgm:spPr/>
      <dgm:t>
        <a:bodyPr/>
        <a:lstStyle/>
        <a:p>
          <a:r>
            <a:rPr lang="en-US" altLang="zh-CN" b="1" dirty="0">
              <a:solidFill>
                <a:srgbClr val="272727"/>
              </a:solidFill>
            </a:rPr>
            <a:t>1</a:t>
          </a:r>
          <a:r>
            <a:rPr lang="zh-CN" altLang="en-US" b="1" dirty="0">
              <a:solidFill>
                <a:srgbClr val="272727"/>
              </a:solidFill>
            </a:rPr>
            <a:t>张表单</a:t>
          </a:r>
        </a:p>
      </dgm:t>
    </dgm:pt>
    <dgm:pt modelId="{4CF9C1A9-B300-4C5F-BF82-9A0FE102AE17}">
      <dgm:prSet phldrT="[文本]"/>
      <dgm:spPr/>
      <dgm:t>
        <a:bodyPr/>
        <a:lstStyle/>
        <a:p>
          <a:r>
            <a:rPr lang="zh-CN" altLang="en-US" b="1" dirty="0">
              <a:latin typeface="黑体" panose="02010609060101010101" pitchFamily="49" charset="-122"/>
              <a:ea typeface="黑体" panose="02010609060101010101" pitchFamily="49" charset="-122"/>
            </a:rPr>
            <a:t>税收优惠情况</a:t>
          </a:r>
        </a:p>
      </dgm:t>
    </dgm:pt>
    <dgm:pt modelId="{8AC3E5FD-235C-43EF-B436-91A5C9B8F599}" cxnId="{018403C8-47DF-4612-B3E4-81DF57F42BD2}" type="parTrans">
      <dgm:prSet/>
      <dgm:spPr/>
      <dgm:t>
        <a:bodyPr/>
        <a:lstStyle/>
        <a:p>
          <a:endParaRPr lang="zh-CN" altLang="en-US"/>
        </a:p>
      </dgm:t>
    </dgm:pt>
    <dgm:pt modelId="{F83E8423-8D9C-4C12-9B6D-5A7D77AF7D6D}" cxnId="{018403C8-47DF-4612-B3E4-81DF57F42BD2}" type="sibTrans">
      <dgm:prSet/>
      <dgm:spPr/>
      <dgm:t>
        <a:bodyPr/>
        <a:lstStyle/>
        <a:p>
          <a:r>
            <a:rPr lang="en-US" altLang="zh-CN" b="1" dirty="0">
              <a:solidFill>
                <a:srgbClr val="272727"/>
              </a:solidFill>
            </a:rPr>
            <a:t>9</a:t>
          </a:r>
          <a:r>
            <a:rPr lang="zh-CN" altLang="en-US" b="1" dirty="0">
              <a:solidFill>
                <a:srgbClr val="272727"/>
              </a:solidFill>
            </a:rPr>
            <a:t>张表单</a:t>
          </a:r>
        </a:p>
      </dgm:t>
    </dgm:pt>
    <dgm:pt modelId="{39B87DDF-59FE-408D-8276-D6D43AB68970}">
      <dgm:prSet phldrT="[文本]"/>
      <dgm:spPr/>
      <dgm:t>
        <a:bodyPr/>
        <a:lstStyle/>
        <a:p>
          <a:r>
            <a:rPr lang="zh-CN" altLang="en-US" b="1" dirty="0">
              <a:latin typeface="黑体" panose="02010609060101010101" pitchFamily="49" charset="-122"/>
              <a:ea typeface="黑体" panose="02010609060101010101" pitchFamily="49" charset="-122"/>
            </a:rPr>
            <a:t>境外税收情况</a:t>
          </a:r>
        </a:p>
      </dgm:t>
    </dgm:pt>
    <dgm:pt modelId="{D6AB2B9C-6F9C-4435-A66F-939AE1E6601E}" cxnId="{68A9978D-2263-46EA-A3E3-7067BE07AA17}" type="parTrans">
      <dgm:prSet/>
      <dgm:spPr/>
      <dgm:t>
        <a:bodyPr/>
        <a:lstStyle/>
        <a:p>
          <a:endParaRPr lang="zh-CN" altLang="en-US"/>
        </a:p>
      </dgm:t>
    </dgm:pt>
    <dgm:pt modelId="{2F6F97F7-F7A5-4684-9817-8F8079579D3E}" cxnId="{68A9978D-2263-46EA-A3E3-7067BE07AA17}" type="sibTrans">
      <dgm:prSet/>
      <dgm:spPr/>
      <dgm:t>
        <a:bodyPr/>
        <a:lstStyle/>
        <a:p>
          <a:r>
            <a:rPr lang="en-US" altLang="zh-CN" b="1" dirty="0">
              <a:solidFill>
                <a:srgbClr val="272727"/>
              </a:solidFill>
            </a:rPr>
            <a:t>4</a:t>
          </a:r>
          <a:r>
            <a:rPr lang="zh-CN" altLang="en-US" b="1" dirty="0">
              <a:solidFill>
                <a:srgbClr val="272727"/>
              </a:solidFill>
            </a:rPr>
            <a:t>张表单</a:t>
          </a:r>
        </a:p>
      </dgm:t>
    </dgm:pt>
    <dgm:pt modelId="{2E77084F-CD22-4363-87FB-D634BEB29862}">
      <dgm:prSet phldrT="[文本]"/>
      <dgm:spPr/>
      <dgm:t>
        <a:bodyPr/>
        <a:lstStyle/>
        <a:p>
          <a:r>
            <a:rPr lang="zh-CN" altLang="en-US" b="1" dirty="0">
              <a:latin typeface="黑体" panose="02010609060101010101" pitchFamily="49" charset="-122"/>
              <a:ea typeface="黑体" panose="02010609060101010101" pitchFamily="49" charset="-122"/>
            </a:rPr>
            <a:t>汇总纳税情况</a:t>
          </a:r>
        </a:p>
      </dgm:t>
    </dgm:pt>
    <dgm:pt modelId="{6185ACA6-5072-4F1B-8A9C-02A21CABAB7D}" cxnId="{2FAA735F-FAD9-4101-BFDD-B46F8961D161}" type="parTrans">
      <dgm:prSet/>
      <dgm:spPr/>
      <dgm:t>
        <a:bodyPr/>
        <a:lstStyle/>
        <a:p>
          <a:endParaRPr lang="zh-CN" altLang="en-US"/>
        </a:p>
      </dgm:t>
    </dgm:pt>
    <dgm:pt modelId="{A99EEA6E-288D-466A-A676-1FF9E4BD8A66}" cxnId="{2FAA735F-FAD9-4101-BFDD-B46F8961D161}" type="sibTrans">
      <dgm:prSet/>
      <dgm:spPr/>
      <dgm:t>
        <a:bodyPr/>
        <a:lstStyle/>
        <a:p>
          <a:r>
            <a:rPr lang="en-US" altLang="zh-CN" b="1" dirty="0">
              <a:solidFill>
                <a:srgbClr val="272727"/>
              </a:solidFill>
            </a:rPr>
            <a:t>2</a:t>
          </a:r>
          <a:r>
            <a:rPr lang="zh-CN" altLang="en-US" b="1" dirty="0">
              <a:solidFill>
                <a:srgbClr val="272727"/>
              </a:solidFill>
            </a:rPr>
            <a:t>张表单</a:t>
          </a:r>
        </a:p>
      </dgm:t>
    </dgm:pt>
    <dgm:pt modelId="{8396644D-EAB9-4C98-BAB8-F70B3620C257}" type="pres">
      <dgm:prSet presAssocID="{54E3BC55-E36F-47E6-B3C9-A0C05A5CB3B5}" presName="hierChild1" presStyleCnt="0">
        <dgm:presLayoutVars>
          <dgm:orgChart val="1"/>
          <dgm:chPref val="1"/>
          <dgm:dir/>
          <dgm:animOne val="branch"/>
          <dgm:animLvl val="lvl"/>
          <dgm:resizeHandles/>
        </dgm:presLayoutVars>
      </dgm:prSet>
      <dgm:spPr/>
      <dgm:t>
        <a:bodyPr/>
        <a:lstStyle/>
        <a:p>
          <a:endParaRPr lang="zh-CN" altLang="en-US"/>
        </a:p>
      </dgm:t>
    </dgm:pt>
    <dgm:pt modelId="{473326DE-AB55-4039-BF1B-CCBB68DD5D79}" type="pres">
      <dgm:prSet presAssocID="{6183FBB3-0B14-4BB4-981A-1C461F1DEFE7}" presName="hierRoot1" presStyleCnt="0">
        <dgm:presLayoutVars>
          <dgm:hierBranch val="init"/>
        </dgm:presLayoutVars>
      </dgm:prSet>
      <dgm:spPr/>
    </dgm:pt>
    <dgm:pt modelId="{95D2427B-682C-4E66-B040-DE46D60BDCCB}" type="pres">
      <dgm:prSet presAssocID="{6183FBB3-0B14-4BB4-981A-1C461F1DEFE7}" presName="rootComposite1" presStyleCnt="0"/>
      <dgm:spPr/>
    </dgm:pt>
    <dgm:pt modelId="{DD999046-98A3-4047-B006-D6B97D745722}" type="pres">
      <dgm:prSet presAssocID="{6183FBB3-0B14-4BB4-981A-1C461F1DEFE7}" presName="rootText1" presStyleLbl="node0" presStyleIdx="0" presStyleCnt="1" custLinFactNeighborX="3221" custLinFactNeighborY="-79111">
        <dgm:presLayoutVars>
          <dgm:chMax/>
          <dgm:chPref val="3"/>
        </dgm:presLayoutVars>
      </dgm:prSet>
      <dgm:spPr/>
      <dgm:t>
        <a:bodyPr/>
        <a:lstStyle/>
        <a:p>
          <a:endParaRPr lang="zh-CN" altLang="en-US"/>
        </a:p>
      </dgm:t>
    </dgm:pt>
    <dgm:pt modelId="{78027DEF-80E3-40B6-ABE2-B738E5777961}" type="pres">
      <dgm:prSet presAssocID="{6183FBB3-0B14-4BB4-981A-1C461F1DEFE7}" presName="titleText1" presStyleLbl="fgAcc0" presStyleIdx="0" presStyleCnt="1" custLinFactY="-100000" custLinFactNeighborX="4248" custLinFactNeighborY="-125022">
        <dgm:presLayoutVars>
          <dgm:chMax val="0"/>
          <dgm:chPref val="0"/>
        </dgm:presLayoutVars>
      </dgm:prSet>
      <dgm:spPr/>
      <dgm:t>
        <a:bodyPr/>
        <a:lstStyle/>
        <a:p>
          <a:endParaRPr lang="zh-CN" altLang="en-US"/>
        </a:p>
      </dgm:t>
    </dgm:pt>
    <dgm:pt modelId="{97F4C1D5-323B-48C9-BDE2-A1B072D90C99}" type="pres">
      <dgm:prSet presAssocID="{6183FBB3-0B14-4BB4-981A-1C461F1DEFE7}" presName="rootConnector1" presStyleLbl="node1" presStyleIdx="0" presStyleCnt="6"/>
      <dgm:spPr/>
      <dgm:t>
        <a:bodyPr/>
        <a:lstStyle/>
        <a:p>
          <a:endParaRPr lang="zh-CN" altLang="en-US"/>
        </a:p>
      </dgm:t>
    </dgm:pt>
    <dgm:pt modelId="{127355D2-853F-49F4-8BC7-EBCCB1C3F2CA}" type="pres">
      <dgm:prSet presAssocID="{6183FBB3-0B14-4BB4-981A-1C461F1DEFE7}" presName="hierChild2" presStyleCnt="0"/>
      <dgm:spPr/>
    </dgm:pt>
    <dgm:pt modelId="{71A18B58-7533-4045-A11A-6DEF6192B4F5}" type="pres">
      <dgm:prSet presAssocID="{267A2833-F398-467B-AA15-EDDA59D13BEE}" presName="Name37" presStyleLbl="parChTrans1D2" presStyleIdx="0" presStyleCnt="7"/>
      <dgm:spPr/>
      <dgm:t>
        <a:bodyPr/>
        <a:lstStyle/>
        <a:p>
          <a:endParaRPr lang="zh-CN" altLang="en-US"/>
        </a:p>
      </dgm:t>
    </dgm:pt>
    <dgm:pt modelId="{7CBED810-6DD0-4E32-9550-D17BA9FF9C7F}" type="pres">
      <dgm:prSet presAssocID="{C5AE0180-D0F5-4836-8CC2-780753BD79D5}" presName="hierRoot2" presStyleCnt="0">
        <dgm:presLayoutVars>
          <dgm:hierBranch val="init"/>
        </dgm:presLayoutVars>
      </dgm:prSet>
      <dgm:spPr/>
    </dgm:pt>
    <dgm:pt modelId="{F9A1E6D2-67CB-438C-98E1-A3DD2C40B44E}" type="pres">
      <dgm:prSet presAssocID="{C5AE0180-D0F5-4836-8CC2-780753BD79D5}" presName="rootComposite" presStyleCnt="0"/>
      <dgm:spPr/>
    </dgm:pt>
    <dgm:pt modelId="{27C35348-A624-4DBF-AEF3-D4F438B5A269}" type="pres">
      <dgm:prSet presAssocID="{C5AE0180-D0F5-4836-8CC2-780753BD79D5}" presName="rootText" presStyleLbl="node1" presStyleIdx="0" presStyleCnt="6" custLinFactNeighborX="2600" custLinFactNeighborY="3348">
        <dgm:presLayoutVars>
          <dgm:chMax/>
          <dgm:chPref val="3"/>
        </dgm:presLayoutVars>
      </dgm:prSet>
      <dgm:spPr/>
      <dgm:t>
        <a:bodyPr/>
        <a:lstStyle/>
        <a:p>
          <a:endParaRPr lang="zh-CN" altLang="en-US"/>
        </a:p>
      </dgm:t>
    </dgm:pt>
    <dgm:pt modelId="{297A7157-F9AE-4E32-96A7-8FD5D77A0D28}" type="pres">
      <dgm:prSet presAssocID="{C5AE0180-D0F5-4836-8CC2-780753BD79D5}" presName="titleText2" presStyleLbl="fgAcc1" presStyleIdx="0" presStyleCnt="6">
        <dgm:presLayoutVars>
          <dgm:chMax val="0"/>
          <dgm:chPref val="0"/>
        </dgm:presLayoutVars>
      </dgm:prSet>
      <dgm:spPr/>
      <dgm:t>
        <a:bodyPr/>
        <a:lstStyle/>
        <a:p>
          <a:endParaRPr lang="zh-CN" altLang="en-US"/>
        </a:p>
      </dgm:t>
    </dgm:pt>
    <dgm:pt modelId="{FF05A80A-60DD-4F95-A383-481C71573C0A}" type="pres">
      <dgm:prSet presAssocID="{C5AE0180-D0F5-4836-8CC2-780753BD79D5}" presName="rootConnector" presStyleLbl="node2" presStyleIdx="0" presStyleCnt="0"/>
      <dgm:spPr/>
      <dgm:t>
        <a:bodyPr/>
        <a:lstStyle/>
        <a:p>
          <a:endParaRPr lang="zh-CN" altLang="en-US"/>
        </a:p>
      </dgm:t>
    </dgm:pt>
    <dgm:pt modelId="{4E7B7FDD-CD80-440E-8D74-487D2B88264B}" type="pres">
      <dgm:prSet presAssocID="{C5AE0180-D0F5-4836-8CC2-780753BD79D5}" presName="hierChild4" presStyleCnt="0"/>
      <dgm:spPr/>
    </dgm:pt>
    <dgm:pt modelId="{03B89AB8-BCB3-435A-BB21-C72193709308}" type="pres">
      <dgm:prSet presAssocID="{C5AE0180-D0F5-4836-8CC2-780753BD79D5}" presName="hierChild5" presStyleCnt="0"/>
      <dgm:spPr/>
    </dgm:pt>
    <dgm:pt modelId="{41595238-D547-40A5-B94D-DE5A798707EA}" type="pres">
      <dgm:prSet presAssocID="{2D87643B-CE83-42C5-B005-BD9DF72A1720}" presName="Name37" presStyleLbl="parChTrans1D2" presStyleIdx="1" presStyleCnt="7"/>
      <dgm:spPr/>
      <dgm:t>
        <a:bodyPr/>
        <a:lstStyle/>
        <a:p>
          <a:endParaRPr lang="zh-CN" altLang="en-US"/>
        </a:p>
      </dgm:t>
    </dgm:pt>
    <dgm:pt modelId="{6D038B16-AAB3-4706-AE13-C7834B2E64AE}" type="pres">
      <dgm:prSet presAssocID="{4B9DFB93-0FA5-42BB-A1D3-5C167E7C7B54}" presName="hierRoot2" presStyleCnt="0">
        <dgm:presLayoutVars>
          <dgm:hierBranch val="init"/>
        </dgm:presLayoutVars>
      </dgm:prSet>
      <dgm:spPr/>
    </dgm:pt>
    <dgm:pt modelId="{D07B296D-5FC0-45E6-9385-70FD6B6E836D}" type="pres">
      <dgm:prSet presAssocID="{4B9DFB93-0FA5-42BB-A1D3-5C167E7C7B54}" presName="rootComposite" presStyleCnt="0"/>
      <dgm:spPr/>
    </dgm:pt>
    <dgm:pt modelId="{8D8BDD39-4E12-4201-B021-04F4209303E6}" type="pres">
      <dgm:prSet presAssocID="{4B9DFB93-0FA5-42BB-A1D3-5C167E7C7B54}" presName="rootText" presStyleLbl="node1" presStyleIdx="1" presStyleCnt="6" custLinFactNeighborX="2600" custLinFactNeighborY="3348">
        <dgm:presLayoutVars>
          <dgm:chMax/>
          <dgm:chPref val="3"/>
        </dgm:presLayoutVars>
      </dgm:prSet>
      <dgm:spPr/>
      <dgm:t>
        <a:bodyPr/>
        <a:lstStyle/>
        <a:p>
          <a:endParaRPr lang="zh-CN" altLang="en-US"/>
        </a:p>
      </dgm:t>
    </dgm:pt>
    <dgm:pt modelId="{EDF26609-3AE7-4AEB-8A47-0B21B6004E75}" type="pres">
      <dgm:prSet presAssocID="{4B9DFB93-0FA5-42BB-A1D3-5C167E7C7B54}" presName="titleText2" presStyleLbl="fgAcc1" presStyleIdx="1" presStyleCnt="6">
        <dgm:presLayoutVars>
          <dgm:chMax val="0"/>
          <dgm:chPref val="0"/>
        </dgm:presLayoutVars>
      </dgm:prSet>
      <dgm:spPr/>
      <dgm:t>
        <a:bodyPr/>
        <a:lstStyle/>
        <a:p>
          <a:endParaRPr lang="zh-CN" altLang="en-US"/>
        </a:p>
      </dgm:t>
    </dgm:pt>
    <dgm:pt modelId="{E1D8326B-51DB-4419-95FF-E12DDF0F5B3F}" type="pres">
      <dgm:prSet presAssocID="{4B9DFB93-0FA5-42BB-A1D3-5C167E7C7B54}" presName="rootConnector" presStyleLbl="node2" presStyleIdx="0" presStyleCnt="0"/>
      <dgm:spPr/>
      <dgm:t>
        <a:bodyPr/>
        <a:lstStyle/>
        <a:p>
          <a:endParaRPr lang="zh-CN" altLang="en-US"/>
        </a:p>
      </dgm:t>
    </dgm:pt>
    <dgm:pt modelId="{16A4C8B4-F730-4DDE-AB15-567ABD34B82B}" type="pres">
      <dgm:prSet presAssocID="{4B9DFB93-0FA5-42BB-A1D3-5C167E7C7B54}" presName="hierChild4" presStyleCnt="0"/>
      <dgm:spPr/>
    </dgm:pt>
    <dgm:pt modelId="{1638F192-FB0D-4442-84B4-AD33B693D00C}" type="pres">
      <dgm:prSet presAssocID="{4B9DFB93-0FA5-42BB-A1D3-5C167E7C7B54}" presName="hierChild5" presStyleCnt="0"/>
      <dgm:spPr/>
    </dgm:pt>
    <dgm:pt modelId="{D6E29589-151C-4EEB-81CE-3F0D7A097235}" type="pres">
      <dgm:prSet presAssocID="{401DE3FD-7795-4114-8B0B-FB34C61B2D3A}" presName="Name37" presStyleLbl="parChTrans1D2" presStyleIdx="2" presStyleCnt="7"/>
      <dgm:spPr/>
      <dgm:t>
        <a:bodyPr/>
        <a:lstStyle/>
        <a:p>
          <a:endParaRPr lang="zh-CN" altLang="en-US"/>
        </a:p>
      </dgm:t>
    </dgm:pt>
    <dgm:pt modelId="{5AB07745-EFC8-4ADB-AB6E-E15A2CC3E90C}" type="pres">
      <dgm:prSet presAssocID="{3BEE6B80-CC43-4865-B962-AA069F0C99C0}" presName="hierRoot2" presStyleCnt="0">
        <dgm:presLayoutVars>
          <dgm:hierBranch val="init"/>
        </dgm:presLayoutVars>
      </dgm:prSet>
      <dgm:spPr/>
    </dgm:pt>
    <dgm:pt modelId="{36568829-339E-46E9-A273-A53290920749}" type="pres">
      <dgm:prSet presAssocID="{3BEE6B80-CC43-4865-B962-AA069F0C99C0}" presName="rootComposite" presStyleCnt="0"/>
      <dgm:spPr/>
    </dgm:pt>
    <dgm:pt modelId="{0D0D9318-DCAA-4813-8FF7-B5F03EFD5F30}" type="pres">
      <dgm:prSet presAssocID="{3BEE6B80-CC43-4865-B962-AA069F0C99C0}" presName="rootText" presStyleLbl="node1" presStyleIdx="2" presStyleCnt="6">
        <dgm:presLayoutVars>
          <dgm:chMax/>
          <dgm:chPref val="3"/>
        </dgm:presLayoutVars>
      </dgm:prSet>
      <dgm:spPr/>
      <dgm:t>
        <a:bodyPr/>
        <a:lstStyle/>
        <a:p>
          <a:endParaRPr lang="zh-CN" altLang="en-US"/>
        </a:p>
      </dgm:t>
    </dgm:pt>
    <dgm:pt modelId="{EE422362-CCAF-4517-BFDB-B0BD81B74EE1}" type="pres">
      <dgm:prSet presAssocID="{3BEE6B80-CC43-4865-B962-AA069F0C99C0}" presName="titleText2" presStyleLbl="fgAcc1" presStyleIdx="2" presStyleCnt="6">
        <dgm:presLayoutVars>
          <dgm:chMax val="0"/>
          <dgm:chPref val="0"/>
        </dgm:presLayoutVars>
      </dgm:prSet>
      <dgm:spPr/>
      <dgm:t>
        <a:bodyPr/>
        <a:lstStyle/>
        <a:p>
          <a:endParaRPr lang="zh-CN" altLang="en-US"/>
        </a:p>
      </dgm:t>
    </dgm:pt>
    <dgm:pt modelId="{D26924E5-A8B0-42AA-9710-9100FD074453}" type="pres">
      <dgm:prSet presAssocID="{3BEE6B80-CC43-4865-B962-AA069F0C99C0}" presName="rootConnector" presStyleLbl="node2" presStyleIdx="0" presStyleCnt="0"/>
      <dgm:spPr/>
      <dgm:t>
        <a:bodyPr/>
        <a:lstStyle/>
        <a:p>
          <a:endParaRPr lang="zh-CN" altLang="en-US"/>
        </a:p>
      </dgm:t>
    </dgm:pt>
    <dgm:pt modelId="{7D4884B3-B5F3-491A-8596-8E98AF80DDF6}" type="pres">
      <dgm:prSet presAssocID="{3BEE6B80-CC43-4865-B962-AA069F0C99C0}" presName="hierChild4" presStyleCnt="0"/>
      <dgm:spPr/>
    </dgm:pt>
    <dgm:pt modelId="{B8F73CDF-94D3-4FE7-B851-6576F29064EC}" type="pres">
      <dgm:prSet presAssocID="{3BEE6B80-CC43-4865-B962-AA069F0C99C0}" presName="hierChild5" presStyleCnt="0"/>
      <dgm:spPr/>
    </dgm:pt>
    <dgm:pt modelId="{096764DA-0806-458D-897B-D6BE13E21C94}" type="pres">
      <dgm:prSet presAssocID="{8AC3E5FD-235C-43EF-B436-91A5C9B8F599}" presName="Name37" presStyleLbl="parChTrans1D2" presStyleIdx="3" presStyleCnt="7"/>
      <dgm:spPr/>
      <dgm:t>
        <a:bodyPr/>
        <a:lstStyle/>
        <a:p>
          <a:endParaRPr lang="zh-CN" altLang="en-US"/>
        </a:p>
      </dgm:t>
    </dgm:pt>
    <dgm:pt modelId="{59E6CDC4-3AEC-41AF-87D8-457966B6F50C}" type="pres">
      <dgm:prSet presAssocID="{4CF9C1A9-B300-4C5F-BF82-9A0FE102AE17}" presName="hierRoot2" presStyleCnt="0">
        <dgm:presLayoutVars>
          <dgm:hierBranch val="init"/>
        </dgm:presLayoutVars>
      </dgm:prSet>
      <dgm:spPr/>
    </dgm:pt>
    <dgm:pt modelId="{EA6CCBBD-0DEF-4B11-B402-523CE33D5B18}" type="pres">
      <dgm:prSet presAssocID="{4CF9C1A9-B300-4C5F-BF82-9A0FE102AE17}" presName="rootComposite" presStyleCnt="0"/>
      <dgm:spPr/>
    </dgm:pt>
    <dgm:pt modelId="{6620F6D9-A3A5-4799-9B1D-16997D2E1D7A}" type="pres">
      <dgm:prSet presAssocID="{4CF9C1A9-B300-4C5F-BF82-9A0FE102AE17}" presName="rootText" presStyleLbl="node1" presStyleIdx="3" presStyleCnt="6">
        <dgm:presLayoutVars>
          <dgm:chMax/>
          <dgm:chPref val="3"/>
        </dgm:presLayoutVars>
      </dgm:prSet>
      <dgm:spPr/>
      <dgm:t>
        <a:bodyPr/>
        <a:lstStyle/>
        <a:p>
          <a:endParaRPr lang="zh-CN" altLang="en-US"/>
        </a:p>
      </dgm:t>
    </dgm:pt>
    <dgm:pt modelId="{1EB23E97-54D9-4062-941D-A78D46A43447}" type="pres">
      <dgm:prSet presAssocID="{4CF9C1A9-B300-4C5F-BF82-9A0FE102AE17}" presName="titleText2" presStyleLbl="fgAcc1" presStyleIdx="3" presStyleCnt="6">
        <dgm:presLayoutVars>
          <dgm:chMax val="0"/>
          <dgm:chPref val="0"/>
        </dgm:presLayoutVars>
      </dgm:prSet>
      <dgm:spPr/>
      <dgm:t>
        <a:bodyPr/>
        <a:lstStyle/>
        <a:p>
          <a:endParaRPr lang="zh-CN" altLang="en-US"/>
        </a:p>
      </dgm:t>
    </dgm:pt>
    <dgm:pt modelId="{5D49950D-094D-46A1-8901-306BB5CA0BCA}" type="pres">
      <dgm:prSet presAssocID="{4CF9C1A9-B300-4C5F-BF82-9A0FE102AE17}" presName="rootConnector" presStyleLbl="node2" presStyleIdx="0" presStyleCnt="0"/>
      <dgm:spPr/>
      <dgm:t>
        <a:bodyPr/>
        <a:lstStyle/>
        <a:p>
          <a:endParaRPr lang="zh-CN" altLang="en-US"/>
        </a:p>
      </dgm:t>
    </dgm:pt>
    <dgm:pt modelId="{FC64E35F-459D-459B-B9E9-C1AD3E196626}" type="pres">
      <dgm:prSet presAssocID="{4CF9C1A9-B300-4C5F-BF82-9A0FE102AE17}" presName="hierChild4" presStyleCnt="0"/>
      <dgm:spPr/>
    </dgm:pt>
    <dgm:pt modelId="{5644B562-0663-40D0-BCE1-2D09F3ED478F}" type="pres">
      <dgm:prSet presAssocID="{4CF9C1A9-B300-4C5F-BF82-9A0FE102AE17}" presName="hierChild5" presStyleCnt="0"/>
      <dgm:spPr/>
    </dgm:pt>
    <dgm:pt modelId="{E1F0062A-697C-47AF-9589-61D7A8FA98AD}" type="pres">
      <dgm:prSet presAssocID="{D6AB2B9C-6F9C-4435-A66F-939AE1E6601E}" presName="Name37" presStyleLbl="parChTrans1D2" presStyleIdx="4" presStyleCnt="7"/>
      <dgm:spPr/>
      <dgm:t>
        <a:bodyPr/>
        <a:lstStyle/>
        <a:p>
          <a:endParaRPr lang="zh-CN" altLang="en-US"/>
        </a:p>
      </dgm:t>
    </dgm:pt>
    <dgm:pt modelId="{8AC6D54C-9E34-4988-8284-0C0F739FA891}" type="pres">
      <dgm:prSet presAssocID="{39B87DDF-59FE-408D-8276-D6D43AB68970}" presName="hierRoot2" presStyleCnt="0">
        <dgm:presLayoutVars>
          <dgm:hierBranch val="init"/>
        </dgm:presLayoutVars>
      </dgm:prSet>
      <dgm:spPr/>
    </dgm:pt>
    <dgm:pt modelId="{4D01CDD1-B840-4B46-825E-14916AAB7D99}" type="pres">
      <dgm:prSet presAssocID="{39B87DDF-59FE-408D-8276-D6D43AB68970}" presName="rootComposite" presStyleCnt="0"/>
      <dgm:spPr/>
    </dgm:pt>
    <dgm:pt modelId="{A250D90C-E785-4E08-8852-9D81F0397B9E}" type="pres">
      <dgm:prSet presAssocID="{39B87DDF-59FE-408D-8276-D6D43AB68970}" presName="rootText" presStyleLbl="node1" presStyleIdx="4" presStyleCnt="6">
        <dgm:presLayoutVars>
          <dgm:chMax/>
          <dgm:chPref val="3"/>
        </dgm:presLayoutVars>
      </dgm:prSet>
      <dgm:spPr/>
      <dgm:t>
        <a:bodyPr/>
        <a:lstStyle/>
        <a:p>
          <a:endParaRPr lang="zh-CN" altLang="en-US"/>
        </a:p>
      </dgm:t>
    </dgm:pt>
    <dgm:pt modelId="{F23B0344-103F-47C4-9F94-84E8C62B2CB8}" type="pres">
      <dgm:prSet presAssocID="{39B87DDF-59FE-408D-8276-D6D43AB68970}" presName="titleText2" presStyleLbl="fgAcc1" presStyleIdx="4" presStyleCnt="6">
        <dgm:presLayoutVars>
          <dgm:chMax val="0"/>
          <dgm:chPref val="0"/>
        </dgm:presLayoutVars>
      </dgm:prSet>
      <dgm:spPr/>
      <dgm:t>
        <a:bodyPr/>
        <a:lstStyle/>
        <a:p>
          <a:endParaRPr lang="zh-CN" altLang="en-US"/>
        </a:p>
      </dgm:t>
    </dgm:pt>
    <dgm:pt modelId="{CDBED81F-926A-4699-A3D9-A5243ECD7F4A}" type="pres">
      <dgm:prSet presAssocID="{39B87DDF-59FE-408D-8276-D6D43AB68970}" presName="rootConnector" presStyleLbl="node2" presStyleIdx="0" presStyleCnt="0"/>
      <dgm:spPr/>
      <dgm:t>
        <a:bodyPr/>
        <a:lstStyle/>
        <a:p>
          <a:endParaRPr lang="zh-CN" altLang="en-US"/>
        </a:p>
      </dgm:t>
    </dgm:pt>
    <dgm:pt modelId="{454D1376-E6F7-4F0E-9049-5BF62C9841D5}" type="pres">
      <dgm:prSet presAssocID="{39B87DDF-59FE-408D-8276-D6D43AB68970}" presName="hierChild4" presStyleCnt="0"/>
      <dgm:spPr/>
    </dgm:pt>
    <dgm:pt modelId="{80FF4C69-5B58-45C6-8349-97486EC56A26}" type="pres">
      <dgm:prSet presAssocID="{39B87DDF-59FE-408D-8276-D6D43AB68970}" presName="hierChild5" presStyleCnt="0"/>
      <dgm:spPr/>
    </dgm:pt>
    <dgm:pt modelId="{B70292A6-275C-4C88-B50E-6CDC6C5BA181}" type="pres">
      <dgm:prSet presAssocID="{6185ACA6-5072-4F1B-8A9C-02A21CABAB7D}" presName="Name37" presStyleLbl="parChTrans1D2" presStyleIdx="5" presStyleCnt="7"/>
      <dgm:spPr/>
      <dgm:t>
        <a:bodyPr/>
        <a:lstStyle/>
        <a:p>
          <a:endParaRPr lang="zh-CN" altLang="en-US"/>
        </a:p>
      </dgm:t>
    </dgm:pt>
    <dgm:pt modelId="{0A1F7E1B-CD68-4EA7-823F-CCEA3051E109}" type="pres">
      <dgm:prSet presAssocID="{2E77084F-CD22-4363-87FB-D634BEB29862}" presName="hierRoot2" presStyleCnt="0">
        <dgm:presLayoutVars>
          <dgm:hierBranch val="init"/>
        </dgm:presLayoutVars>
      </dgm:prSet>
      <dgm:spPr/>
    </dgm:pt>
    <dgm:pt modelId="{877A2F21-5B95-4D78-8C88-293431C86E07}" type="pres">
      <dgm:prSet presAssocID="{2E77084F-CD22-4363-87FB-D634BEB29862}" presName="rootComposite" presStyleCnt="0"/>
      <dgm:spPr/>
    </dgm:pt>
    <dgm:pt modelId="{81B15038-064C-43F1-AA98-E2D44BD88F93}" type="pres">
      <dgm:prSet presAssocID="{2E77084F-CD22-4363-87FB-D634BEB29862}" presName="rootText" presStyleLbl="node1" presStyleIdx="5" presStyleCnt="6">
        <dgm:presLayoutVars>
          <dgm:chMax/>
          <dgm:chPref val="3"/>
        </dgm:presLayoutVars>
      </dgm:prSet>
      <dgm:spPr/>
      <dgm:t>
        <a:bodyPr/>
        <a:lstStyle/>
        <a:p>
          <a:endParaRPr lang="zh-CN" altLang="en-US"/>
        </a:p>
      </dgm:t>
    </dgm:pt>
    <dgm:pt modelId="{FFFBBE36-8D89-460F-A3E2-FFDAE6F0FB4A}" type="pres">
      <dgm:prSet presAssocID="{2E77084F-CD22-4363-87FB-D634BEB29862}" presName="titleText2" presStyleLbl="fgAcc1" presStyleIdx="5" presStyleCnt="6">
        <dgm:presLayoutVars>
          <dgm:chMax val="0"/>
          <dgm:chPref val="0"/>
        </dgm:presLayoutVars>
      </dgm:prSet>
      <dgm:spPr/>
      <dgm:t>
        <a:bodyPr/>
        <a:lstStyle/>
        <a:p>
          <a:endParaRPr lang="zh-CN" altLang="en-US"/>
        </a:p>
      </dgm:t>
    </dgm:pt>
    <dgm:pt modelId="{4384D822-6049-465B-BF76-D0769AE180BE}" type="pres">
      <dgm:prSet presAssocID="{2E77084F-CD22-4363-87FB-D634BEB29862}" presName="rootConnector" presStyleLbl="node2" presStyleIdx="0" presStyleCnt="0"/>
      <dgm:spPr/>
      <dgm:t>
        <a:bodyPr/>
        <a:lstStyle/>
        <a:p>
          <a:endParaRPr lang="zh-CN" altLang="en-US"/>
        </a:p>
      </dgm:t>
    </dgm:pt>
    <dgm:pt modelId="{44B6BE71-A995-4D7F-BC01-9F9190947E40}" type="pres">
      <dgm:prSet presAssocID="{2E77084F-CD22-4363-87FB-D634BEB29862}" presName="hierChild4" presStyleCnt="0"/>
      <dgm:spPr/>
    </dgm:pt>
    <dgm:pt modelId="{07DEE9EB-5DBA-419A-A3AB-E3042F3D20CE}" type="pres">
      <dgm:prSet presAssocID="{2E77084F-CD22-4363-87FB-D634BEB29862}" presName="hierChild5" presStyleCnt="0"/>
      <dgm:spPr/>
    </dgm:pt>
    <dgm:pt modelId="{3A50BC96-0471-4AD0-9E39-E990B81F5A58}" type="pres">
      <dgm:prSet presAssocID="{6183FBB3-0B14-4BB4-981A-1C461F1DEFE7}" presName="hierChild3" presStyleCnt="0"/>
      <dgm:spPr/>
    </dgm:pt>
    <dgm:pt modelId="{4D63FEF0-553B-45B5-8C13-18E886BAA141}" type="pres">
      <dgm:prSet presAssocID="{4D64113E-E2E1-4637-97D4-A2F1F336ED90}" presName="Name96" presStyleLbl="parChTrans1D2" presStyleIdx="6" presStyleCnt="7"/>
      <dgm:spPr/>
      <dgm:t>
        <a:bodyPr/>
        <a:lstStyle/>
        <a:p>
          <a:endParaRPr lang="zh-CN" altLang="en-US"/>
        </a:p>
      </dgm:t>
    </dgm:pt>
    <dgm:pt modelId="{17D75986-17CF-412B-A6BD-01CF5A201D90}" type="pres">
      <dgm:prSet presAssocID="{01C6F2B6-51AE-4649-853F-3038EAECA6B6}" presName="hierRoot3" presStyleCnt="0">
        <dgm:presLayoutVars>
          <dgm:hierBranch val="init"/>
        </dgm:presLayoutVars>
      </dgm:prSet>
      <dgm:spPr/>
    </dgm:pt>
    <dgm:pt modelId="{F55D8DDF-2996-4342-8077-6FD614979126}" type="pres">
      <dgm:prSet presAssocID="{01C6F2B6-51AE-4649-853F-3038EAECA6B6}" presName="rootComposite3" presStyleCnt="0"/>
      <dgm:spPr/>
    </dgm:pt>
    <dgm:pt modelId="{BE49F717-BF13-4638-8586-5AE138A303A6}" type="pres">
      <dgm:prSet presAssocID="{01C6F2B6-51AE-4649-853F-3038EAECA6B6}" presName="rootText3" presStyleLbl="asst1" presStyleIdx="0" presStyleCnt="1" custLinFactNeighborX="-60267" custLinFactNeighborY="-74785">
        <dgm:presLayoutVars>
          <dgm:chPref val="3"/>
        </dgm:presLayoutVars>
      </dgm:prSet>
      <dgm:spPr/>
      <dgm:t>
        <a:bodyPr/>
        <a:lstStyle/>
        <a:p>
          <a:endParaRPr lang="zh-CN" altLang="en-US"/>
        </a:p>
      </dgm:t>
    </dgm:pt>
    <dgm:pt modelId="{12277C8E-B041-403D-9C62-F4CCD9A18029}" type="pres">
      <dgm:prSet presAssocID="{01C6F2B6-51AE-4649-853F-3038EAECA6B6}" presName="titleText3" presStyleLbl="fgAcc2" presStyleIdx="0" presStyleCnt="1" custLinFactY="-100000" custLinFactNeighborX="-69465" custLinFactNeighborY="-111914">
        <dgm:presLayoutVars>
          <dgm:chMax val="0"/>
          <dgm:chPref val="0"/>
        </dgm:presLayoutVars>
      </dgm:prSet>
      <dgm:spPr/>
      <dgm:t>
        <a:bodyPr/>
        <a:lstStyle/>
        <a:p>
          <a:endParaRPr lang="zh-CN" altLang="en-US"/>
        </a:p>
      </dgm:t>
    </dgm:pt>
    <dgm:pt modelId="{9E5DF92D-2661-4DFD-AC2B-2D5C25A1CA18}" type="pres">
      <dgm:prSet presAssocID="{01C6F2B6-51AE-4649-853F-3038EAECA6B6}" presName="rootConnector3" presStyleLbl="asst1" presStyleIdx="0" presStyleCnt="1"/>
      <dgm:spPr/>
      <dgm:t>
        <a:bodyPr/>
        <a:lstStyle/>
        <a:p>
          <a:endParaRPr lang="zh-CN" altLang="en-US"/>
        </a:p>
      </dgm:t>
    </dgm:pt>
    <dgm:pt modelId="{C08D04D8-C3AD-4198-A262-E833DE04CA29}" type="pres">
      <dgm:prSet presAssocID="{01C6F2B6-51AE-4649-853F-3038EAECA6B6}" presName="hierChild6" presStyleCnt="0"/>
      <dgm:spPr/>
    </dgm:pt>
    <dgm:pt modelId="{D862A476-FAFD-4617-8F31-C3F80AB12C7F}" type="pres">
      <dgm:prSet presAssocID="{01C6F2B6-51AE-4649-853F-3038EAECA6B6}" presName="hierChild7" presStyleCnt="0"/>
      <dgm:spPr/>
    </dgm:pt>
  </dgm:ptLst>
  <dgm:cxnLst>
    <dgm:cxn modelId="{60950629-5D0C-4182-BF12-34A1822DB517}" type="presOf" srcId="{C5AE0180-D0F5-4836-8CC2-780753BD79D5}" destId="{FF05A80A-60DD-4F95-A383-481C71573C0A}" srcOrd="1" destOrd="0" presId="urn:microsoft.com/office/officeart/2008/layout/NameandTitleOrganizationalChart#1"/>
    <dgm:cxn modelId="{F72F6E73-CF57-4AC7-BC9C-00BC34569264}" type="presOf" srcId="{4D64113E-E2E1-4637-97D4-A2F1F336ED90}" destId="{4D63FEF0-553B-45B5-8C13-18E886BAA141}" srcOrd="0" destOrd="0" presId="urn:microsoft.com/office/officeart/2008/layout/NameandTitleOrganizationalChart#1"/>
    <dgm:cxn modelId="{82BB0669-9382-4D9A-B97F-05AC4B8A3787}" type="presOf" srcId="{66C92FB2-D4AB-42B2-9625-838CC02C68CC}" destId="{EE422362-CCAF-4517-BFDB-B0BD81B74EE1}" srcOrd="0" destOrd="0" presId="urn:microsoft.com/office/officeart/2008/layout/NameandTitleOrganizationalChart#1"/>
    <dgm:cxn modelId="{2EEF9D0F-16DC-46B1-BD06-F7E43A7AB591}" type="presOf" srcId="{6183FBB3-0B14-4BB4-981A-1C461F1DEFE7}" destId="{97F4C1D5-323B-48C9-BDE2-A1B072D90C99}" srcOrd="1" destOrd="0" presId="urn:microsoft.com/office/officeart/2008/layout/NameandTitleOrganizationalChart#1"/>
    <dgm:cxn modelId="{10CBBFAF-0325-445A-B34C-256AA8A47805}" type="presOf" srcId="{4B9DFB93-0FA5-42BB-A1D3-5C167E7C7B54}" destId="{8D8BDD39-4E12-4201-B021-04F4209303E6}" srcOrd="0" destOrd="0" presId="urn:microsoft.com/office/officeart/2008/layout/NameandTitleOrganizationalChart#1"/>
    <dgm:cxn modelId="{C85A6C3F-3703-4508-A8ED-7BFD7292A03C}" type="presOf" srcId="{DD57DCDD-6138-44FC-B828-88C88F8EE4D0}" destId="{12277C8E-B041-403D-9C62-F4CCD9A18029}" srcOrd="0" destOrd="0" presId="urn:microsoft.com/office/officeart/2008/layout/NameandTitleOrganizationalChart#1"/>
    <dgm:cxn modelId="{CFEE1AB4-BE3D-405B-9EF9-752BF15D9F7A}" type="presOf" srcId="{4B9DFB93-0FA5-42BB-A1D3-5C167E7C7B54}" destId="{E1D8326B-51DB-4419-95FF-E12DDF0F5B3F}" srcOrd="1" destOrd="0" presId="urn:microsoft.com/office/officeart/2008/layout/NameandTitleOrganizationalChart#1"/>
    <dgm:cxn modelId="{762AFD5B-FE3A-46C1-B67F-C054D4F61084}" type="presOf" srcId="{267A2833-F398-467B-AA15-EDDA59D13BEE}" destId="{71A18B58-7533-4045-A11A-6DEF6192B4F5}" srcOrd="0" destOrd="0" presId="urn:microsoft.com/office/officeart/2008/layout/NameandTitleOrganizationalChart#1"/>
    <dgm:cxn modelId="{6A844C83-2964-427C-A82D-9B7343ED1445}" type="presOf" srcId="{2F6F97F7-F7A5-4684-9817-8F8079579D3E}" destId="{F23B0344-103F-47C4-9F94-84E8C62B2CB8}" srcOrd="0" destOrd="0" presId="urn:microsoft.com/office/officeart/2008/layout/NameandTitleOrganizationalChart#1"/>
    <dgm:cxn modelId="{EDB37D31-5AD4-42B8-ABE8-A37F8F5DFC2B}" type="presOf" srcId="{6185ACA6-5072-4F1B-8A9C-02A21CABAB7D}" destId="{B70292A6-275C-4C88-B50E-6CDC6C5BA181}" srcOrd="0" destOrd="0" presId="urn:microsoft.com/office/officeart/2008/layout/NameandTitleOrganizationalChart#1"/>
    <dgm:cxn modelId="{D8EB83FC-9ABC-4707-92C6-C684FB76A4E6}" type="presOf" srcId="{01C6F2B6-51AE-4649-853F-3038EAECA6B6}" destId="{9E5DF92D-2661-4DFD-AC2B-2D5C25A1CA18}" srcOrd="1" destOrd="0" presId="urn:microsoft.com/office/officeart/2008/layout/NameandTitleOrganizationalChart#1"/>
    <dgm:cxn modelId="{D51E14E1-27C1-4DBF-A9E6-AE256D681693}" type="presOf" srcId="{6183FBB3-0B14-4BB4-981A-1C461F1DEFE7}" destId="{DD999046-98A3-4047-B006-D6B97D745722}" srcOrd="0" destOrd="0" presId="urn:microsoft.com/office/officeart/2008/layout/NameandTitleOrganizationalChart#1"/>
    <dgm:cxn modelId="{089273C9-CD87-4B1D-A377-F27CCC92BB06}" type="presOf" srcId="{4CF9C1A9-B300-4C5F-BF82-9A0FE102AE17}" destId="{6620F6D9-A3A5-4799-9B1D-16997D2E1D7A}" srcOrd="0" destOrd="0" presId="urn:microsoft.com/office/officeart/2008/layout/NameandTitleOrganizationalChart#1"/>
    <dgm:cxn modelId="{760399B1-C5A3-467D-BFCF-82C2FA9AA2A4}" type="presOf" srcId="{3BEE6B80-CC43-4865-B962-AA069F0C99C0}" destId="{0D0D9318-DCAA-4813-8FF7-B5F03EFD5F30}" srcOrd="0" destOrd="0" presId="urn:microsoft.com/office/officeart/2008/layout/NameandTitleOrganizationalChart#1"/>
    <dgm:cxn modelId="{3B29A674-B1AA-40B6-A6A5-C99F13B02842}" srcId="{6183FBB3-0B14-4BB4-981A-1C461F1DEFE7}" destId="{C5AE0180-D0F5-4836-8CC2-780753BD79D5}" srcOrd="1" destOrd="0" parTransId="{267A2833-F398-467B-AA15-EDDA59D13BEE}" sibTransId="{9BB88952-DC87-4C5F-8F6C-A8F7D725B98F}"/>
    <dgm:cxn modelId="{670FA407-523A-4175-A90B-9F47374227C5}" type="presOf" srcId="{4CF9C1A9-B300-4C5F-BF82-9A0FE102AE17}" destId="{5D49950D-094D-46A1-8901-306BB5CA0BCA}" srcOrd="1" destOrd="0" presId="urn:microsoft.com/office/officeart/2008/layout/NameandTitleOrganizationalChart#1"/>
    <dgm:cxn modelId="{2FAA735F-FAD9-4101-BFDD-B46F8961D161}" srcId="{6183FBB3-0B14-4BB4-981A-1C461F1DEFE7}" destId="{2E77084F-CD22-4363-87FB-D634BEB29862}" srcOrd="6" destOrd="0" parTransId="{6185ACA6-5072-4F1B-8A9C-02A21CABAB7D}" sibTransId="{A99EEA6E-288D-466A-A676-1FF9E4BD8A66}"/>
    <dgm:cxn modelId="{1226CE5A-E571-4EA6-8BDE-DE72F01C54F0}" type="presOf" srcId="{5C107285-82F8-4310-9815-AB827FF79E84}" destId="{78027DEF-80E3-40B6-ABE2-B738E5777961}" srcOrd="0" destOrd="0" presId="urn:microsoft.com/office/officeart/2008/layout/NameandTitleOrganizationalChart#1"/>
    <dgm:cxn modelId="{1E728382-7B8C-46A3-8A53-940F5F3C78AF}" type="presOf" srcId="{4FF63C5C-A1D5-486F-AC6F-A571D072739B}" destId="{EDF26609-3AE7-4AEB-8A47-0B21B6004E75}" srcOrd="0" destOrd="0" presId="urn:microsoft.com/office/officeart/2008/layout/NameandTitleOrganizationalChart#1"/>
    <dgm:cxn modelId="{5F3BA57C-844A-4C3C-BD12-F3DA0C1BE857}" type="presOf" srcId="{2E77084F-CD22-4363-87FB-D634BEB29862}" destId="{4384D822-6049-465B-BF76-D0769AE180BE}" srcOrd="1" destOrd="0" presId="urn:microsoft.com/office/officeart/2008/layout/NameandTitleOrganizationalChart#1"/>
    <dgm:cxn modelId="{09E1B9AC-89CA-495F-89A3-4EAD988BBA6C}" srcId="{54E3BC55-E36F-47E6-B3C9-A0C05A5CB3B5}" destId="{6183FBB3-0B14-4BB4-981A-1C461F1DEFE7}" srcOrd="0" destOrd="0" parTransId="{C7A76011-5842-4AE3-9732-FC82188C03E1}" sibTransId="{5C107285-82F8-4310-9815-AB827FF79E84}"/>
    <dgm:cxn modelId="{0D24A4E2-0C6E-4015-A142-9E144352BB43}" type="presOf" srcId="{C5AE0180-D0F5-4836-8CC2-780753BD79D5}" destId="{27C35348-A624-4DBF-AEF3-D4F438B5A269}" srcOrd="0" destOrd="0" presId="urn:microsoft.com/office/officeart/2008/layout/NameandTitleOrganizationalChart#1"/>
    <dgm:cxn modelId="{97365220-D408-4159-BB48-BF5032F4AB0A}" type="presOf" srcId="{A99EEA6E-288D-466A-A676-1FF9E4BD8A66}" destId="{FFFBBE36-8D89-460F-A3E2-FFDAE6F0FB4A}" srcOrd="0" destOrd="0" presId="urn:microsoft.com/office/officeart/2008/layout/NameandTitleOrganizationalChart#1"/>
    <dgm:cxn modelId="{63503B29-4F71-406F-B32B-69097E8D134F}" type="presOf" srcId="{F83E8423-8D9C-4C12-9B6D-5A7D77AF7D6D}" destId="{1EB23E97-54D9-4062-941D-A78D46A43447}" srcOrd="0" destOrd="0" presId="urn:microsoft.com/office/officeart/2008/layout/NameandTitleOrganizationalChart#1"/>
    <dgm:cxn modelId="{A21BC450-3AC2-4754-9DEA-9AFAEA85F676}" type="presOf" srcId="{401DE3FD-7795-4114-8B0B-FB34C61B2D3A}" destId="{D6E29589-151C-4EEB-81CE-3F0D7A097235}" srcOrd="0" destOrd="0" presId="urn:microsoft.com/office/officeart/2008/layout/NameandTitleOrganizationalChart#1"/>
    <dgm:cxn modelId="{0C48A607-CAF4-4D1A-9CB2-112E6B57F7DE}" type="presOf" srcId="{54E3BC55-E36F-47E6-B3C9-A0C05A5CB3B5}" destId="{8396644D-EAB9-4C98-BAB8-F70B3620C257}" srcOrd="0" destOrd="0" presId="urn:microsoft.com/office/officeart/2008/layout/NameandTitleOrganizationalChart#1"/>
    <dgm:cxn modelId="{68A9978D-2263-46EA-A3E3-7067BE07AA17}" srcId="{6183FBB3-0B14-4BB4-981A-1C461F1DEFE7}" destId="{39B87DDF-59FE-408D-8276-D6D43AB68970}" srcOrd="5" destOrd="0" parTransId="{D6AB2B9C-6F9C-4435-A66F-939AE1E6601E}" sibTransId="{2F6F97F7-F7A5-4684-9817-8F8079579D3E}"/>
    <dgm:cxn modelId="{D9CD97C0-00F8-4950-BBDC-2094486A9B42}" type="presOf" srcId="{9BB88952-DC87-4C5F-8F6C-A8F7D725B98F}" destId="{297A7157-F9AE-4E32-96A7-8FD5D77A0D28}" srcOrd="0" destOrd="0" presId="urn:microsoft.com/office/officeart/2008/layout/NameandTitleOrganizationalChart#1"/>
    <dgm:cxn modelId="{3562F2F8-A88F-480B-987B-20EA98A69C2F}" type="presOf" srcId="{01C6F2B6-51AE-4649-853F-3038EAECA6B6}" destId="{BE49F717-BF13-4638-8586-5AE138A303A6}" srcOrd="0" destOrd="0" presId="urn:microsoft.com/office/officeart/2008/layout/NameandTitleOrganizationalChart#1"/>
    <dgm:cxn modelId="{17C9A574-BD10-47C0-B2E5-9B5715A86775}" type="presOf" srcId="{D6AB2B9C-6F9C-4435-A66F-939AE1E6601E}" destId="{E1F0062A-697C-47AF-9589-61D7A8FA98AD}" srcOrd="0" destOrd="0" presId="urn:microsoft.com/office/officeart/2008/layout/NameandTitleOrganizationalChart#1"/>
    <dgm:cxn modelId="{BFBA5964-B8DE-4230-B76E-26B33310FF8F}" srcId="{6183FBB3-0B14-4BB4-981A-1C461F1DEFE7}" destId="{4B9DFB93-0FA5-42BB-A1D3-5C167E7C7B54}" srcOrd="2" destOrd="0" parTransId="{2D87643B-CE83-42C5-B005-BD9DF72A1720}" sibTransId="{4FF63C5C-A1D5-486F-AC6F-A571D072739B}"/>
    <dgm:cxn modelId="{86424E01-F79D-4F7B-BF97-D873EE306E80}" type="presOf" srcId="{39B87DDF-59FE-408D-8276-D6D43AB68970}" destId="{A250D90C-E785-4E08-8852-9D81F0397B9E}" srcOrd="0" destOrd="0" presId="urn:microsoft.com/office/officeart/2008/layout/NameandTitleOrganizationalChart#1"/>
    <dgm:cxn modelId="{AF9E39B1-D5C0-47EA-8737-FA7639B7CFBF}" type="presOf" srcId="{3BEE6B80-CC43-4865-B962-AA069F0C99C0}" destId="{D26924E5-A8B0-42AA-9710-9100FD074453}" srcOrd="1" destOrd="0" presId="urn:microsoft.com/office/officeart/2008/layout/NameandTitleOrganizationalChart#1"/>
    <dgm:cxn modelId="{BD40B9A5-BB79-4A6D-955D-7D912668AD1E}" type="presOf" srcId="{8AC3E5FD-235C-43EF-B436-91A5C9B8F599}" destId="{096764DA-0806-458D-897B-D6BE13E21C94}" srcOrd="0" destOrd="0" presId="urn:microsoft.com/office/officeart/2008/layout/NameandTitleOrganizationalChart#1"/>
    <dgm:cxn modelId="{B70308C7-0D38-4A1E-B9CF-12DC89C14199}" type="presOf" srcId="{2D87643B-CE83-42C5-B005-BD9DF72A1720}" destId="{41595238-D547-40A5-B94D-DE5A798707EA}" srcOrd="0" destOrd="0" presId="urn:microsoft.com/office/officeart/2008/layout/NameandTitleOrganizationalChart#1"/>
    <dgm:cxn modelId="{80ECB1D0-4380-401F-BF97-9F7BDF6EA24D}" srcId="{6183FBB3-0B14-4BB4-981A-1C461F1DEFE7}" destId="{3BEE6B80-CC43-4865-B962-AA069F0C99C0}" srcOrd="3" destOrd="0" parTransId="{401DE3FD-7795-4114-8B0B-FB34C61B2D3A}" sibTransId="{66C92FB2-D4AB-42B2-9625-838CC02C68CC}"/>
    <dgm:cxn modelId="{B72ED992-6C85-440C-8503-D1FD24705375}" type="presOf" srcId="{2E77084F-CD22-4363-87FB-D634BEB29862}" destId="{81B15038-064C-43F1-AA98-E2D44BD88F93}" srcOrd="0" destOrd="0" presId="urn:microsoft.com/office/officeart/2008/layout/NameandTitleOrganizationalChart#1"/>
    <dgm:cxn modelId="{DC47B906-EFBE-46AE-BD4F-5FC3A833FA86}" type="presOf" srcId="{39B87DDF-59FE-408D-8276-D6D43AB68970}" destId="{CDBED81F-926A-4699-A3D9-A5243ECD7F4A}" srcOrd="1" destOrd="0" presId="urn:microsoft.com/office/officeart/2008/layout/NameandTitleOrganizationalChart#1"/>
    <dgm:cxn modelId="{D50215F2-8249-444B-B7B1-A0E4BF4A3712}" srcId="{6183FBB3-0B14-4BB4-981A-1C461F1DEFE7}" destId="{01C6F2B6-51AE-4649-853F-3038EAECA6B6}" srcOrd="0" destOrd="0" parTransId="{4D64113E-E2E1-4637-97D4-A2F1F336ED90}" sibTransId="{DD57DCDD-6138-44FC-B828-88C88F8EE4D0}"/>
    <dgm:cxn modelId="{018403C8-47DF-4612-B3E4-81DF57F42BD2}" srcId="{6183FBB3-0B14-4BB4-981A-1C461F1DEFE7}" destId="{4CF9C1A9-B300-4C5F-BF82-9A0FE102AE17}" srcOrd="4" destOrd="0" parTransId="{8AC3E5FD-235C-43EF-B436-91A5C9B8F599}" sibTransId="{F83E8423-8D9C-4C12-9B6D-5A7D77AF7D6D}"/>
    <dgm:cxn modelId="{1430C705-52A2-436E-B07F-717DFF006A4F}" type="presParOf" srcId="{8396644D-EAB9-4C98-BAB8-F70B3620C257}" destId="{473326DE-AB55-4039-BF1B-CCBB68DD5D79}" srcOrd="0" destOrd="0" presId="urn:microsoft.com/office/officeart/2008/layout/NameandTitleOrganizationalChart#1"/>
    <dgm:cxn modelId="{6B039625-5F36-468C-8813-4F973990E33C}" type="presParOf" srcId="{473326DE-AB55-4039-BF1B-CCBB68DD5D79}" destId="{95D2427B-682C-4E66-B040-DE46D60BDCCB}" srcOrd="0" destOrd="0" presId="urn:microsoft.com/office/officeart/2008/layout/NameandTitleOrganizationalChart#1"/>
    <dgm:cxn modelId="{4B4D1B82-2F8F-4F62-8B2D-B29149DFCB38}" type="presParOf" srcId="{95D2427B-682C-4E66-B040-DE46D60BDCCB}" destId="{DD999046-98A3-4047-B006-D6B97D745722}" srcOrd="0" destOrd="0" presId="urn:microsoft.com/office/officeart/2008/layout/NameandTitleOrganizationalChart#1"/>
    <dgm:cxn modelId="{F2474527-3B3E-4247-9CA7-2130BC1F69A2}" type="presParOf" srcId="{95D2427B-682C-4E66-B040-DE46D60BDCCB}" destId="{78027DEF-80E3-40B6-ABE2-B738E5777961}" srcOrd="1" destOrd="0" presId="urn:microsoft.com/office/officeart/2008/layout/NameandTitleOrganizationalChart#1"/>
    <dgm:cxn modelId="{83E207CE-93B2-4CBE-8810-1C453487523D}" type="presParOf" srcId="{95D2427B-682C-4E66-B040-DE46D60BDCCB}" destId="{97F4C1D5-323B-48C9-BDE2-A1B072D90C99}" srcOrd="2" destOrd="0" presId="urn:microsoft.com/office/officeart/2008/layout/NameandTitleOrganizationalChart#1"/>
    <dgm:cxn modelId="{AB7FB800-60B2-4107-9CE0-CBB03DFEB576}" type="presParOf" srcId="{473326DE-AB55-4039-BF1B-CCBB68DD5D79}" destId="{127355D2-853F-49F4-8BC7-EBCCB1C3F2CA}" srcOrd="1" destOrd="0" presId="urn:microsoft.com/office/officeart/2008/layout/NameandTitleOrganizationalChart#1"/>
    <dgm:cxn modelId="{BE5AEA55-190A-4F8D-8E83-0B3DF8A27481}" type="presParOf" srcId="{127355D2-853F-49F4-8BC7-EBCCB1C3F2CA}" destId="{71A18B58-7533-4045-A11A-6DEF6192B4F5}" srcOrd="0" destOrd="0" presId="urn:microsoft.com/office/officeart/2008/layout/NameandTitleOrganizationalChart#1"/>
    <dgm:cxn modelId="{3B2902AF-C7AC-4382-B999-32988A6056B6}" type="presParOf" srcId="{127355D2-853F-49F4-8BC7-EBCCB1C3F2CA}" destId="{7CBED810-6DD0-4E32-9550-D17BA9FF9C7F}" srcOrd="1" destOrd="0" presId="urn:microsoft.com/office/officeart/2008/layout/NameandTitleOrganizationalChart#1"/>
    <dgm:cxn modelId="{A3A05F7A-0037-46C6-8946-54A5E9CC12A8}" type="presParOf" srcId="{7CBED810-6DD0-4E32-9550-D17BA9FF9C7F}" destId="{F9A1E6D2-67CB-438C-98E1-A3DD2C40B44E}" srcOrd="0" destOrd="0" presId="urn:microsoft.com/office/officeart/2008/layout/NameandTitleOrganizationalChart#1"/>
    <dgm:cxn modelId="{E6747021-9296-447B-80C9-44D228023F6B}" type="presParOf" srcId="{F9A1E6D2-67CB-438C-98E1-A3DD2C40B44E}" destId="{27C35348-A624-4DBF-AEF3-D4F438B5A269}" srcOrd="0" destOrd="0" presId="urn:microsoft.com/office/officeart/2008/layout/NameandTitleOrganizationalChart#1"/>
    <dgm:cxn modelId="{7996BDE6-A48E-474C-88B2-2F0CA1A2B27F}" type="presParOf" srcId="{F9A1E6D2-67CB-438C-98E1-A3DD2C40B44E}" destId="{297A7157-F9AE-4E32-96A7-8FD5D77A0D28}" srcOrd="1" destOrd="0" presId="urn:microsoft.com/office/officeart/2008/layout/NameandTitleOrganizationalChart#1"/>
    <dgm:cxn modelId="{93546837-24B5-4F25-AE8F-191E97DB9721}" type="presParOf" srcId="{F9A1E6D2-67CB-438C-98E1-A3DD2C40B44E}" destId="{FF05A80A-60DD-4F95-A383-481C71573C0A}" srcOrd="2" destOrd="0" presId="urn:microsoft.com/office/officeart/2008/layout/NameandTitleOrganizationalChart#1"/>
    <dgm:cxn modelId="{95786954-8920-49A2-B37F-391F08CAA22A}" type="presParOf" srcId="{7CBED810-6DD0-4E32-9550-D17BA9FF9C7F}" destId="{4E7B7FDD-CD80-440E-8D74-487D2B88264B}" srcOrd="1" destOrd="0" presId="urn:microsoft.com/office/officeart/2008/layout/NameandTitleOrganizationalChart#1"/>
    <dgm:cxn modelId="{754662F2-1FF0-4E6F-B94A-25813864838E}" type="presParOf" srcId="{7CBED810-6DD0-4E32-9550-D17BA9FF9C7F}" destId="{03B89AB8-BCB3-435A-BB21-C72193709308}" srcOrd="2" destOrd="0" presId="urn:microsoft.com/office/officeart/2008/layout/NameandTitleOrganizationalChart#1"/>
    <dgm:cxn modelId="{2C896D2A-07E0-4BA6-A6F3-6AD1B5052C46}" type="presParOf" srcId="{127355D2-853F-49F4-8BC7-EBCCB1C3F2CA}" destId="{41595238-D547-40A5-B94D-DE5A798707EA}" srcOrd="2" destOrd="0" presId="urn:microsoft.com/office/officeart/2008/layout/NameandTitleOrganizationalChart#1"/>
    <dgm:cxn modelId="{D2BCB1DB-4CD2-43DA-B754-3024E1F6CC34}" type="presParOf" srcId="{127355D2-853F-49F4-8BC7-EBCCB1C3F2CA}" destId="{6D038B16-AAB3-4706-AE13-C7834B2E64AE}" srcOrd="3" destOrd="0" presId="urn:microsoft.com/office/officeart/2008/layout/NameandTitleOrganizationalChart#1"/>
    <dgm:cxn modelId="{4A281D4D-6277-4C6F-A1DB-2EEC0D827206}" type="presParOf" srcId="{6D038B16-AAB3-4706-AE13-C7834B2E64AE}" destId="{D07B296D-5FC0-45E6-9385-70FD6B6E836D}" srcOrd="0" destOrd="0" presId="urn:microsoft.com/office/officeart/2008/layout/NameandTitleOrganizationalChart#1"/>
    <dgm:cxn modelId="{92231B67-6106-4B7C-9DED-5725BDECC31B}" type="presParOf" srcId="{D07B296D-5FC0-45E6-9385-70FD6B6E836D}" destId="{8D8BDD39-4E12-4201-B021-04F4209303E6}" srcOrd="0" destOrd="0" presId="urn:microsoft.com/office/officeart/2008/layout/NameandTitleOrganizationalChart#1"/>
    <dgm:cxn modelId="{6C744733-3B5B-47AF-8A23-0427D94FD3F9}" type="presParOf" srcId="{D07B296D-5FC0-45E6-9385-70FD6B6E836D}" destId="{EDF26609-3AE7-4AEB-8A47-0B21B6004E75}" srcOrd="1" destOrd="0" presId="urn:microsoft.com/office/officeart/2008/layout/NameandTitleOrganizationalChart#1"/>
    <dgm:cxn modelId="{B3E7CB5E-25CA-4ADC-AA4F-B1E3FE4134D6}" type="presParOf" srcId="{D07B296D-5FC0-45E6-9385-70FD6B6E836D}" destId="{E1D8326B-51DB-4419-95FF-E12DDF0F5B3F}" srcOrd="2" destOrd="0" presId="urn:microsoft.com/office/officeart/2008/layout/NameandTitleOrganizationalChart#1"/>
    <dgm:cxn modelId="{39B71D74-E768-44CD-A5A5-FF1C2E245CB2}" type="presParOf" srcId="{6D038B16-AAB3-4706-AE13-C7834B2E64AE}" destId="{16A4C8B4-F730-4DDE-AB15-567ABD34B82B}" srcOrd="1" destOrd="0" presId="urn:microsoft.com/office/officeart/2008/layout/NameandTitleOrganizationalChart#1"/>
    <dgm:cxn modelId="{A7C2D6A1-1BA6-4369-A145-7BCB70915CC2}" type="presParOf" srcId="{6D038B16-AAB3-4706-AE13-C7834B2E64AE}" destId="{1638F192-FB0D-4442-84B4-AD33B693D00C}" srcOrd="2" destOrd="0" presId="urn:microsoft.com/office/officeart/2008/layout/NameandTitleOrganizationalChart#1"/>
    <dgm:cxn modelId="{4642594C-D098-46ED-B411-A69DB5B309F8}" type="presParOf" srcId="{127355D2-853F-49F4-8BC7-EBCCB1C3F2CA}" destId="{D6E29589-151C-4EEB-81CE-3F0D7A097235}" srcOrd="4" destOrd="0" presId="urn:microsoft.com/office/officeart/2008/layout/NameandTitleOrganizationalChart#1"/>
    <dgm:cxn modelId="{D79BDE2B-9867-4007-9310-9A6833AFA381}" type="presParOf" srcId="{127355D2-853F-49F4-8BC7-EBCCB1C3F2CA}" destId="{5AB07745-EFC8-4ADB-AB6E-E15A2CC3E90C}" srcOrd="5" destOrd="0" presId="urn:microsoft.com/office/officeart/2008/layout/NameandTitleOrganizationalChart#1"/>
    <dgm:cxn modelId="{3A24DDFA-8D8E-4E64-A933-FF25DEA0DC96}" type="presParOf" srcId="{5AB07745-EFC8-4ADB-AB6E-E15A2CC3E90C}" destId="{36568829-339E-46E9-A273-A53290920749}" srcOrd="0" destOrd="0" presId="urn:microsoft.com/office/officeart/2008/layout/NameandTitleOrganizationalChart#1"/>
    <dgm:cxn modelId="{34DB4A55-511A-48DB-948C-19B2C775D2EA}" type="presParOf" srcId="{36568829-339E-46E9-A273-A53290920749}" destId="{0D0D9318-DCAA-4813-8FF7-B5F03EFD5F30}" srcOrd="0" destOrd="0" presId="urn:microsoft.com/office/officeart/2008/layout/NameandTitleOrganizationalChart#1"/>
    <dgm:cxn modelId="{B817453A-DF75-4D81-9495-8B84BDB9EE2A}" type="presParOf" srcId="{36568829-339E-46E9-A273-A53290920749}" destId="{EE422362-CCAF-4517-BFDB-B0BD81B74EE1}" srcOrd="1" destOrd="0" presId="urn:microsoft.com/office/officeart/2008/layout/NameandTitleOrganizationalChart#1"/>
    <dgm:cxn modelId="{E1245114-FED7-448A-8DFD-329E5357D2EB}" type="presParOf" srcId="{36568829-339E-46E9-A273-A53290920749}" destId="{D26924E5-A8B0-42AA-9710-9100FD074453}" srcOrd="2" destOrd="0" presId="urn:microsoft.com/office/officeart/2008/layout/NameandTitleOrganizationalChart#1"/>
    <dgm:cxn modelId="{4707E5D3-EE8A-49C2-8C17-9B3B87A6E3DB}" type="presParOf" srcId="{5AB07745-EFC8-4ADB-AB6E-E15A2CC3E90C}" destId="{7D4884B3-B5F3-491A-8596-8E98AF80DDF6}" srcOrd="1" destOrd="0" presId="urn:microsoft.com/office/officeart/2008/layout/NameandTitleOrganizationalChart#1"/>
    <dgm:cxn modelId="{4F4AE9C3-0E78-4CF2-8932-9CB0120D6BC1}" type="presParOf" srcId="{5AB07745-EFC8-4ADB-AB6E-E15A2CC3E90C}" destId="{B8F73CDF-94D3-4FE7-B851-6576F29064EC}" srcOrd="2" destOrd="0" presId="urn:microsoft.com/office/officeart/2008/layout/NameandTitleOrganizationalChart#1"/>
    <dgm:cxn modelId="{DB40AA1B-A3BF-4162-98C4-37425456E3DF}" type="presParOf" srcId="{127355D2-853F-49F4-8BC7-EBCCB1C3F2CA}" destId="{096764DA-0806-458D-897B-D6BE13E21C94}" srcOrd="6" destOrd="0" presId="urn:microsoft.com/office/officeart/2008/layout/NameandTitleOrganizationalChart#1"/>
    <dgm:cxn modelId="{161D5B8E-8FD2-42BE-837B-CEF41F2AAA03}" type="presParOf" srcId="{127355D2-853F-49F4-8BC7-EBCCB1C3F2CA}" destId="{59E6CDC4-3AEC-41AF-87D8-457966B6F50C}" srcOrd="7" destOrd="0" presId="urn:microsoft.com/office/officeart/2008/layout/NameandTitleOrganizationalChart#1"/>
    <dgm:cxn modelId="{AC830F6C-2A2C-4B62-B522-056C03CC3203}" type="presParOf" srcId="{59E6CDC4-3AEC-41AF-87D8-457966B6F50C}" destId="{EA6CCBBD-0DEF-4B11-B402-523CE33D5B18}" srcOrd="0" destOrd="0" presId="urn:microsoft.com/office/officeart/2008/layout/NameandTitleOrganizationalChart#1"/>
    <dgm:cxn modelId="{2D58869D-180A-4581-B6BF-E0A72AE9ABC8}" type="presParOf" srcId="{EA6CCBBD-0DEF-4B11-B402-523CE33D5B18}" destId="{6620F6D9-A3A5-4799-9B1D-16997D2E1D7A}" srcOrd="0" destOrd="0" presId="urn:microsoft.com/office/officeart/2008/layout/NameandTitleOrganizationalChart#1"/>
    <dgm:cxn modelId="{F51C28A2-DD57-46C9-81E6-D0609A9F8835}" type="presParOf" srcId="{EA6CCBBD-0DEF-4B11-B402-523CE33D5B18}" destId="{1EB23E97-54D9-4062-941D-A78D46A43447}" srcOrd="1" destOrd="0" presId="urn:microsoft.com/office/officeart/2008/layout/NameandTitleOrganizationalChart#1"/>
    <dgm:cxn modelId="{6EB6DF9F-423E-443B-81BA-C916FC048473}" type="presParOf" srcId="{EA6CCBBD-0DEF-4B11-B402-523CE33D5B18}" destId="{5D49950D-094D-46A1-8901-306BB5CA0BCA}" srcOrd="2" destOrd="0" presId="urn:microsoft.com/office/officeart/2008/layout/NameandTitleOrganizationalChart#1"/>
    <dgm:cxn modelId="{6C7BE6BF-173F-49DB-BFED-93DAFF65EBBB}" type="presParOf" srcId="{59E6CDC4-3AEC-41AF-87D8-457966B6F50C}" destId="{FC64E35F-459D-459B-B9E9-C1AD3E196626}" srcOrd="1" destOrd="0" presId="urn:microsoft.com/office/officeart/2008/layout/NameandTitleOrganizationalChart#1"/>
    <dgm:cxn modelId="{91F2513A-1DA2-4D11-BDF6-14577957871B}" type="presParOf" srcId="{59E6CDC4-3AEC-41AF-87D8-457966B6F50C}" destId="{5644B562-0663-40D0-BCE1-2D09F3ED478F}" srcOrd="2" destOrd="0" presId="urn:microsoft.com/office/officeart/2008/layout/NameandTitleOrganizationalChart#1"/>
    <dgm:cxn modelId="{D360EA75-37D1-4A8A-8F12-9F3E20CFA6BB}" type="presParOf" srcId="{127355D2-853F-49F4-8BC7-EBCCB1C3F2CA}" destId="{E1F0062A-697C-47AF-9589-61D7A8FA98AD}" srcOrd="8" destOrd="0" presId="urn:microsoft.com/office/officeart/2008/layout/NameandTitleOrganizationalChart#1"/>
    <dgm:cxn modelId="{9FD4AFB3-1588-4AEF-94D7-3600890E6177}" type="presParOf" srcId="{127355D2-853F-49F4-8BC7-EBCCB1C3F2CA}" destId="{8AC6D54C-9E34-4988-8284-0C0F739FA891}" srcOrd="9" destOrd="0" presId="urn:microsoft.com/office/officeart/2008/layout/NameandTitleOrganizationalChart#1"/>
    <dgm:cxn modelId="{CC76C3C8-4F67-4E1A-8C87-AD5F26021F48}" type="presParOf" srcId="{8AC6D54C-9E34-4988-8284-0C0F739FA891}" destId="{4D01CDD1-B840-4B46-825E-14916AAB7D99}" srcOrd="0" destOrd="0" presId="urn:microsoft.com/office/officeart/2008/layout/NameandTitleOrganizationalChart#1"/>
    <dgm:cxn modelId="{D8A800E7-13A2-44D8-880A-1DE48524058F}" type="presParOf" srcId="{4D01CDD1-B840-4B46-825E-14916AAB7D99}" destId="{A250D90C-E785-4E08-8852-9D81F0397B9E}" srcOrd="0" destOrd="0" presId="urn:microsoft.com/office/officeart/2008/layout/NameandTitleOrganizationalChart#1"/>
    <dgm:cxn modelId="{8A4B52AE-F44F-471C-8C77-720F957D7909}" type="presParOf" srcId="{4D01CDD1-B840-4B46-825E-14916AAB7D99}" destId="{F23B0344-103F-47C4-9F94-84E8C62B2CB8}" srcOrd="1" destOrd="0" presId="urn:microsoft.com/office/officeart/2008/layout/NameandTitleOrganizationalChart#1"/>
    <dgm:cxn modelId="{574755DE-4F6E-428C-AAF5-E44EC2FAF556}" type="presParOf" srcId="{4D01CDD1-B840-4B46-825E-14916AAB7D99}" destId="{CDBED81F-926A-4699-A3D9-A5243ECD7F4A}" srcOrd="2" destOrd="0" presId="urn:microsoft.com/office/officeart/2008/layout/NameandTitleOrganizationalChart#1"/>
    <dgm:cxn modelId="{CDA909BA-FD32-458A-8567-B5BDF48BCF65}" type="presParOf" srcId="{8AC6D54C-9E34-4988-8284-0C0F739FA891}" destId="{454D1376-E6F7-4F0E-9049-5BF62C9841D5}" srcOrd="1" destOrd="0" presId="urn:microsoft.com/office/officeart/2008/layout/NameandTitleOrganizationalChart#1"/>
    <dgm:cxn modelId="{83F81FD7-032E-4867-A538-82F197FD939C}" type="presParOf" srcId="{8AC6D54C-9E34-4988-8284-0C0F739FA891}" destId="{80FF4C69-5B58-45C6-8349-97486EC56A26}" srcOrd="2" destOrd="0" presId="urn:microsoft.com/office/officeart/2008/layout/NameandTitleOrganizationalChart#1"/>
    <dgm:cxn modelId="{0E2A5DE2-59D5-466A-9F85-2489A9D11D29}" type="presParOf" srcId="{127355D2-853F-49F4-8BC7-EBCCB1C3F2CA}" destId="{B70292A6-275C-4C88-B50E-6CDC6C5BA181}" srcOrd="10" destOrd="0" presId="urn:microsoft.com/office/officeart/2008/layout/NameandTitleOrganizationalChart#1"/>
    <dgm:cxn modelId="{D9AEAB17-80C3-4A12-A7A3-03C8A00FF91C}" type="presParOf" srcId="{127355D2-853F-49F4-8BC7-EBCCB1C3F2CA}" destId="{0A1F7E1B-CD68-4EA7-823F-CCEA3051E109}" srcOrd="11" destOrd="0" presId="urn:microsoft.com/office/officeart/2008/layout/NameandTitleOrganizationalChart#1"/>
    <dgm:cxn modelId="{A1838E13-E603-418F-9F79-000FC6D5FC2F}" type="presParOf" srcId="{0A1F7E1B-CD68-4EA7-823F-CCEA3051E109}" destId="{877A2F21-5B95-4D78-8C88-293431C86E07}" srcOrd="0" destOrd="0" presId="urn:microsoft.com/office/officeart/2008/layout/NameandTitleOrganizationalChart#1"/>
    <dgm:cxn modelId="{6A14DC95-9DA4-468F-8459-923614EA787B}" type="presParOf" srcId="{877A2F21-5B95-4D78-8C88-293431C86E07}" destId="{81B15038-064C-43F1-AA98-E2D44BD88F93}" srcOrd="0" destOrd="0" presId="urn:microsoft.com/office/officeart/2008/layout/NameandTitleOrganizationalChart#1"/>
    <dgm:cxn modelId="{E0B46F77-4FF2-4FBD-8967-5250618ADE24}" type="presParOf" srcId="{877A2F21-5B95-4D78-8C88-293431C86E07}" destId="{FFFBBE36-8D89-460F-A3E2-FFDAE6F0FB4A}" srcOrd="1" destOrd="0" presId="urn:microsoft.com/office/officeart/2008/layout/NameandTitleOrganizationalChart#1"/>
    <dgm:cxn modelId="{C17573E9-0252-4BDF-ABF3-2F61C246D195}" type="presParOf" srcId="{877A2F21-5B95-4D78-8C88-293431C86E07}" destId="{4384D822-6049-465B-BF76-D0769AE180BE}" srcOrd="2" destOrd="0" presId="urn:microsoft.com/office/officeart/2008/layout/NameandTitleOrganizationalChart#1"/>
    <dgm:cxn modelId="{9108BAB4-2FCB-4885-B084-DAD2955CD264}" type="presParOf" srcId="{0A1F7E1B-CD68-4EA7-823F-CCEA3051E109}" destId="{44B6BE71-A995-4D7F-BC01-9F9190947E40}" srcOrd="1" destOrd="0" presId="urn:microsoft.com/office/officeart/2008/layout/NameandTitleOrganizationalChart#1"/>
    <dgm:cxn modelId="{6773C781-9289-46B7-9475-D250EE1A96FB}" type="presParOf" srcId="{0A1F7E1B-CD68-4EA7-823F-CCEA3051E109}" destId="{07DEE9EB-5DBA-419A-A3AB-E3042F3D20CE}" srcOrd="2" destOrd="0" presId="urn:microsoft.com/office/officeart/2008/layout/NameandTitleOrganizationalChart#1"/>
    <dgm:cxn modelId="{807C7736-75D0-47A3-82BB-FD75F65D3E9A}" type="presParOf" srcId="{473326DE-AB55-4039-BF1B-CCBB68DD5D79}" destId="{3A50BC96-0471-4AD0-9E39-E990B81F5A58}" srcOrd="2" destOrd="0" presId="urn:microsoft.com/office/officeart/2008/layout/NameandTitleOrganizationalChart#1"/>
    <dgm:cxn modelId="{EAF025E6-EFFB-4FE2-B213-CBCECE637CA9}" type="presParOf" srcId="{3A50BC96-0471-4AD0-9E39-E990B81F5A58}" destId="{4D63FEF0-553B-45B5-8C13-18E886BAA141}" srcOrd="0" destOrd="0" presId="urn:microsoft.com/office/officeart/2008/layout/NameandTitleOrganizationalChart#1"/>
    <dgm:cxn modelId="{8CC1D472-8A87-42DE-BD41-3D23987E5773}" type="presParOf" srcId="{3A50BC96-0471-4AD0-9E39-E990B81F5A58}" destId="{17D75986-17CF-412B-A6BD-01CF5A201D90}" srcOrd="1" destOrd="0" presId="urn:microsoft.com/office/officeart/2008/layout/NameandTitleOrganizationalChart#1"/>
    <dgm:cxn modelId="{264B1CEB-CEE9-4051-9EC5-676B5E2E5220}" type="presParOf" srcId="{17D75986-17CF-412B-A6BD-01CF5A201D90}" destId="{F55D8DDF-2996-4342-8077-6FD614979126}" srcOrd="0" destOrd="0" presId="urn:microsoft.com/office/officeart/2008/layout/NameandTitleOrganizationalChart#1"/>
    <dgm:cxn modelId="{7684B211-386C-44A8-82C7-7A527CBBEB8C}" type="presParOf" srcId="{F55D8DDF-2996-4342-8077-6FD614979126}" destId="{BE49F717-BF13-4638-8586-5AE138A303A6}" srcOrd="0" destOrd="0" presId="urn:microsoft.com/office/officeart/2008/layout/NameandTitleOrganizationalChart#1"/>
    <dgm:cxn modelId="{166A56D9-A6A5-4367-BE3C-2EFF16AD1CB5}" type="presParOf" srcId="{F55D8DDF-2996-4342-8077-6FD614979126}" destId="{12277C8E-B041-403D-9C62-F4CCD9A18029}" srcOrd="1" destOrd="0" presId="urn:microsoft.com/office/officeart/2008/layout/NameandTitleOrganizationalChart#1"/>
    <dgm:cxn modelId="{5552AD02-C282-47E0-825E-A65144C8424F}" type="presParOf" srcId="{F55D8DDF-2996-4342-8077-6FD614979126}" destId="{9E5DF92D-2661-4DFD-AC2B-2D5C25A1CA18}" srcOrd="2" destOrd="0" presId="urn:microsoft.com/office/officeart/2008/layout/NameandTitleOrganizationalChart#1"/>
    <dgm:cxn modelId="{0C6B9204-EC87-4153-A329-F21216C069D5}" type="presParOf" srcId="{17D75986-17CF-412B-A6BD-01CF5A201D90}" destId="{C08D04D8-C3AD-4198-A262-E833DE04CA29}" srcOrd="1" destOrd="0" presId="urn:microsoft.com/office/officeart/2008/layout/NameandTitleOrganizationalChart#1"/>
    <dgm:cxn modelId="{E8C83C42-2B46-4A36-8BAD-96909F9DF9CA}" type="presParOf" srcId="{17D75986-17CF-412B-A6BD-01CF5A201D90}" destId="{D862A476-FAFD-4617-8F31-C3F80AB12C7F}" srcOrd="2" destOrd="0" presId="urn:microsoft.com/office/officeart/2008/layout/NameandTitleOrganizational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3FEF0-553B-45B5-8C13-18E886BAA141}">
      <dsp:nvSpPr>
        <dsp:cNvPr id="0" name=""/>
        <dsp:cNvSpPr/>
      </dsp:nvSpPr>
      <dsp:spPr>
        <a:xfrm>
          <a:off x="4585136" y="1362260"/>
          <a:ext cx="1169899" cy="842802"/>
        </a:xfrm>
        <a:custGeom>
          <a:avLst/>
          <a:gdLst/>
          <a:ahLst/>
          <a:cxnLst/>
          <a:rect l="0" t="0" r="0" b="0"/>
          <a:pathLst>
            <a:path>
              <a:moveTo>
                <a:pt x="1169899" y="0"/>
              </a:moveTo>
              <a:lnTo>
                <a:pt x="1169899" y="842802"/>
              </a:lnTo>
              <a:lnTo>
                <a:pt x="0" y="84280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70292A6-275C-4C88-B50E-6CDC6C5BA181}">
      <dsp:nvSpPr>
        <dsp:cNvPr id="0" name=""/>
        <dsp:cNvSpPr/>
      </dsp:nvSpPr>
      <dsp:spPr>
        <a:xfrm>
          <a:off x="5755035" y="1362260"/>
          <a:ext cx="4823465" cy="2215319"/>
        </a:xfrm>
        <a:custGeom>
          <a:avLst/>
          <a:gdLst/>
          <a:ahLst/>
          <a:cxnLst/>
          <a:rect l="0" t="0" r="0" b="0"/>
          <a:pathLst>
            <a:path>
              <a:moveTo>
                <a:pt x="0" y="0"/>
              </a:moveTo>
              <a:lnTo>
                <a:pt x="0" y="2039898"/>
              </a:lnTo>
              <a:lnTo>
                <a:pt x="4823465" y="2039898"/>
              </a:lnTo>
              <a:lnTo>
                <a:pt x="4823465" y="22153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F0062A-697C-47AF-9589-61D7A8FA98AD}">
      <dsp:nvSpPr>
        <dsp:cNvPr id="0" name=""/>
        <dsp:cNvSpPr/>
      </dsp:nvSpPr>
      <dsp:spPr>
        <a:xfrm>
          <a:off x="5755035" y="1362260"/>
          <a:ext cx="2875371" cy="2215319"/>
        </a:xfrm>
        <a:custGeom>
          <a:avLst/>
          <a:gdLst/>
          <a:ahLst/>
          <a:cxnLst/>
          <a:rect l="0" t="0" r="0" b="0"/>
          <a:pathLst>
            <a:path>
              <a:moveTo>
                <a:pt x="0" y="0"/>
              </a:moveTo>
              <a:lnTo>
                <a:pt x="0" y="2039898"/>
              </a:lnTo>
              <a:lnTo>
                <a:pt x="2875371" y="2039898"/>
              </a:lnTo>
              <a:lnTo>
                <a:pt x="2875371" y="22153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6764DA-0806-458D-897B-D6BE13E21C94}">
      <dsp:nvSpPr>
        <dsp:cNvPr id="0" name=""/>
        <dsp:cNvSpPr/>
      </dsp:nvSpPr>
      <dsp:spPr>
        <a:xfrm>
          <a:off x="5755035" y="1362260"/>
          <a:ext cx="927276" cy="2215319"/>
        </a:xfrm>
        <a:custGeom>
          <a:avLst/>
          <a:gdLst/>
          <a:ahLst/>
          <a:cxnLst/>
          <a:rect l="0" t="0" r="0" b="0"/>
          <a:pathLst>
            <a:path>
              <a:moveTo>
                <a:pt x="0" y="0"/>
              </a:moveTo>
              <a:lnTo>
                <a:pt x="0" y="2039898"/>
              </a:lnTo>
              <a:lnTo>
                <a:pt x="927276" y="2039898"/>
              </a:lnTo>
              <a:lnTo>
                <a:pt x="927276" y="22153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E29589-151C-4EEB-81CE-3F0D7A097235}">
      <dsp:nvSpPr>
        <dsp:cNvPr id="0" name=""/>
        <dsp:cNvSpPr/>
      </dsp:nvSpPr>
      <dsp:spPr>
        <a:xfrm>
          <a:off x="4734217" y="1362260"/>
          <a:ext cx="1020817" cy="2215319"/>
        </a:xfrm>
        <a:custGeom>
          <a:avLst/>
          <a:gdLst/>
          <a:ahLst/>
          <a:cxnLst/>
          <a:rect l="0" t="0" r="0" b="0"/>
          <a:pathLst>
            <a:path>
              <a:moveTo>
                <a:pt x="1020817" y="0"/>
              </a:moveTo>
              <a:lnTo>
                <a:pt x="1020817" y="2039898"/>
              </a:lnTo>
              <a:lnTo>
                <a:pt x="0" y="2039898"/>
              </a:lnTo>
              <a:lnTo>
                <a:pt x="0" y="22153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595238-D547-40A5-B94D-DE5A798707EA}">
      <dsp:nvSpPr>
        <dsp:cNvPr id="0" name=""/>
        <dsp:cNvSpPr/>
      </dsp:nvSpPr>
      <dsp:spPr>
        <a:xfrm>
          <a:off x="2823876" y="1362260"/>
          <a:ext cx="2931158" cy="2240490"/>
        </a:xfrm>
        <a:custGeom>
          <a:avLst/>
          <a:gdLst/>
          <a:ahLst/>
          <a:cxnLst/>
          <a:rect l="0" t="0" r="0" b="0"/>
          <a:pathLst>
            <a:path>
              <a:moveTo>
                <a:pt x="2931158" y="0"/>
              </a:moveTo>
              <a:lnTo>
                <a:pt x="2931158" y="2065068"/>
              </a:lnTo>
              <a:lnTo>
                <a:pt x="0" y="2065068"/>
              </a:lnTo>
              <a:lnTo>
                <a:pt x="0" y="22404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A18B58-7533-4045-A11A-6DEF6192B4F5}">
      <dsp:nvSpPr>
        <dsp:cNvPr id="0" name=""/>
        <dsp:cNvSpPr/>
      </dsp:nvSpPr>
      <dsp:spPr>
        <a:xfrm>
          <a:off x="875782" y="1362260"/>
          <a:ext cx="4879253" cy="2240490"/>
        </a:xfrm>
        <a:custGeom>
          <a:avLst/>
          <a:gdLst/>
          <a:ahLst/>
          <a:cxnLst/>
          <a:rect l="0" t="0" r="0" b="0"/>
          <a:pathLst>
            <a:path>
              <a:moveTo>
                <a:pt x="4879253" y="0"/>
              </a:moveTo>
              <a:lnTo>
                <a:pt x="4879253" y="2065068"/>
              </a:lnTo>
              <a:lnTo>
                <a:pt x="0" y="2065068"/>
              </a:lnTo>
              <a:lnTo>
                <a:pt x="0" y="22404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999046-98A3-4047-B006-D6B97D745722}">
      <dsp:nvSpPr>
        <dsp:cNvPr id="0" name=""/>
        <dsp:cNvSpPr/>
      </dsp:nvSpPr>
      <dsp:spPr>
        <a:xfrm>
          <a:off x="5029012" y="610454"/>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中华人民共和国企业所得税年度纳税申报表（</a:t>
          </a:r>
          <a:r>
            <a:rPr lang="en-US" altLang="zh-CN" sz="1400" b="1" kern="1200" dirty="0">
              <a:latin typeface="黑体" panose="02010609060101010101" charset="-122"/>
              <a:ea typeface="黑体" panose="02010609060101010101" charset="-122"/>
            </a:rPr>
            <a:t>A</a:t>
          </a:r>
          <a:r>
            <a:rPr lang="zh-CN" altLang="en-US" sz="1400" b="1" kern="1200" dirty="0">
              <a:latin typeface="黑体" panose="02010609060101010101" charset="-122"/>
              <a:ea typeface="黑体" panose="02010609060101010101" charset="-122"/>
            </a:rPr>
            <a:t>类）</a:t>
          </a:r>
        </a:p>
      </dsp:txBody>
      <dsp:txXfrm>
        <a:off x="5029012" y="610454"/>
        <a:ext cx="1452047" cy="751805"/>
      </dsp:txXfrm>
    </dsp:sp>
    <dsp:sp modelId="{78027DEF-80E3-40B6-ABE2-B738E5777961}">
      <dsp:nvSpPr>
        <dsp:cNvPr id="0" name=""/>
        <dsp:cNvSpPr/>
      </dsp:nvSpPr>
      <dsp:spPr>
        <a:xfrm>
          <a:off x="5328165" y="1226043"/>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1</a:t>
          </a:r>
          <a:r>
            <a:rPr lang="zh-CN" altLang="en-US" sz="1100" b="1" kern="1200" dirty="0">
              <a:solidFill>
                <a:srgbClr val="272727"/>
              </a:solidFill>
            </a:rPr>
            <a:t>张表单</a:t>
          </a:r>
        </a:p>
      </dsp:txBody>
      <dsp:txXfrm>
        <a:off x="5328165" y="1226043"/>
        <a:ext cx="1306842" cy="250601"/>
      </dsp:txXfrm>
    </dsp:sp>
    <dsp:sp modelId="{27C35348-A624-4DBF-AEF3-D4F438B5A269}">
      <dsp:nvSpPr>
        <dsp:cNvPr id="0" name=""/>
        <dsp:cNvSpPr/>
      </dsp:nvSpPr>
      <dsp:spPr>
        <a:xfrm>
          <a:off x="149758" y="3602750"/>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基本财务情况</a:t>
          </a:r>
        </a:p>
      </dsp:txBody>
      <dsp:txXfrm>
        <a:off x="149758" y="3602750"/>
        <a:ext cx="1452047" cy="751805"/>
      </dsp:txXfrm>
    </dsp:sp>
    <dsp:sp modelId="{297A7157-F9AE-4E32-96A7-8FD5D77A0D28}">
      <dsp:nvSpPr>
        <dsp:cNvPr id="0" name=""/>
        <dsp:cNvSpPr/>
      </dsp:nvSpPr>
      <dsp:spPr>
        <a:xfrm>
          <a:off x="402414" y="4162317"/>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6</a:t>
          </a:r>
          <a:r>
            <a:rPr lang="zh-CN" altLang="en-US" sz="1100" b="1" kern="1200" dirty="0">
              <a:solidFill>
                <a:srgbClr val="272727"/>
              </a:solidFill>
            </a:rPr>
            <a:t>张表单</a:t>
          </a:r>
        </a:p>
      </dsp:txBody>
      <dsp:txXfrm>
        <a:off x="402414" y="4162317"/>
        <a:ext cx="1306842" cy="250601"/>
      </dsp:txXfrm>
    </dsp:sp>
    <dsp:sp modelId="{8D8BDD39-4E12-4201-B021-04F4209303E6}">
      <dsp:nvSpPr>
        <dsp:cNvPr id="0" name=""/>
        <dsp:cNvSpPr/>
      </dsp:nvSpPr>
      <dsp:spPr>
        <a:xfrm>
          <a:off x="2097853" y="3602750"/>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纳税调整情况</a:t>
          </a:r>
        </a:p>
      </dsp:txBody>
      <dsp:txXfrm>
        <a:off x="2097853" y="3602750"/>
        <a:ext cx="1452047" cy="751805"/>
      </dsp:txXfrm>
    </dsp:sp>
    <dsp:sp modelId="{EDF26609-3AE7-4AEB-8A47-0B21B6004E75}">
      <dsp:nvSpPr>
        <dsp:cNvPr id="0" name=""/>
        <dsp:cNvSpPr/>
      </dsp:nvSpPr>
      <dsp:spPr>
        <a:xfrm>
          <a:off x="2350509" y="4162317"/>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13</a:t>
          </a:r>
          <a:r>
            <a:rPr lang="zh-CN" altLang="en-US" sz="1100" b="1" kern="1200" dirty="0">
              <a:solidFill>
                <a:srgbClr val="272727"/>
              </a:solidFill>
            </a:rPr>
            <a:t>张表单</a:t>
          </a:r>
        </a:p>
      </dsp:txBody>
      <dsp:txXfrm>
        <a:off x="2350509" y="4162317"/>
        <a:ext cx="1306842" cy="250601"/>
      </dsp:txXfrm>
    </dsp:sp>
    <dsp:sp modelId="{0D0D9318-DCAA-4813-8FF7-B5F03EFD5F30}">
      <dsp:nvSpPr>
        <dsp:cNvPr id="0" name=""/>
        <dsp:cNvSpPr/>
      </dsp:nvSpPr>
      <dsp:spPr>
        <a:xfrm>
          <a:off x="4008194" y="3577579"/>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弥补亏损情况</a:t>
          </a:r>
        </a:p>
      </dsp:txBody>
      <dsp:txXfrm>
        <a:off x="4008194" y="3577579"/>
        <a:ext cx="1452047" cy="751805"/>
      </dsp:txXfrm>
    </dsp:sp>
    <dsp:sp modelId="{EE422362-CCAF-4517-BFDB-B0BD81B74EE1}">
      <dsp:nvSpPr>
        <dsp:cNvPr id="0" name=""/>
        <dsp:cNvSpPr/>
      </dsp:nvSpPr>
      <dsp:spPr>
        <a:xfrm>
          <a:off x="4298603" y="4162317"/>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1</a:t>
          </a:r>
          <a:r>
            <a:rPr lang="zh-CN" altLang="en-US" sz="1100" b="1" kern="1200" dirty="0">
              <a:solidFill>
                <a:srgbClr val="272727"/>
              </a:solidFill>
            </a:rPr>
            <a:t>张表单</a:t>
          </a:r>
        </a:p>
      </dsp:txBody>
      <dsp:txXfrm>
        <a:off x="4298603" y="4162317"/>
        <a:ext cx="1306842" cy="250601"/>
      </dsp:txXfrm>
    </dsp:sp>
    <dsp:sp modelId="{6620F6D9-A3A5-4799-9B1D-16997D2E1D7A}">
      <dsp:nvSpPr>
        <dsp:cNvPr id="0" name=""/>
        <dsp:cNvSpPr/>
      </dsp:nvSpPr>
      <dsp:spPr>
        <a:xfrm>
          <a:off x="5956288" y="3577579"/>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税收优惠情况</a:t>
          </a:r>
        </a:p>
      </dsp:txBody>
      <dsp:txXfrm>
        <a:off x="5956288" y="3577579"/>
        <a:ext cx="1452047" cy="751805"/>
      </dsp:txXfrm>
    </dsp:sp>
    <dsp:sp modelId="{1EB23E97-54D9-4062-941D-A78D46A43447}">
      <dsp:nvSpPr>
        <dsp:cNvPr id="0" name=""/>
        <dsp:cNvSpPr/>
      </dsp:nvSpPr>
      <dsp:spPr>
        <a:xfrm>
          <a:off x="6246698" y="4162317"/>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9</a:t>
          </a:r>
          <a:r>
            <a:rPr lang="zh-CN" altLang="en-US" sz="1100" b="1" kern="1200" dirty="0">
              <a:solidFill>
                <a:srgbClr val="272727"/>
              </a:solidFill>
            </a:rPr>
            <a:t>张表单</a:t>
          </a:r>
        </a:p>
      </dsp:txBody>
      <dsp:txXfrm>
        <a:off x="6246698" y="4162317"/>
        <a:ext cx="1306842" cy="250601"/>
      </dsp:txXfrm>
    </dsp:sp>
    <dsp:sp modelId="{A250D90C-E785-4E08-8852-9D81F0397B9E}">
      <dsp:nvSpPr>
        <dsp:cNvPr id="0" name=""/>
        <dsp:cNvSpPr/>
      </dsp:nvSpPr>
      <dsp:spPr>
        <a:xfrm>
          <a:off x="7904383" y="3577579"/>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境外税收情况</a:t>
          </a:r>
        </a:p>
      </dsp:txBody>
      <dsp:txXfrm>
        <a:off x="7904383" y="3577579"/>
        <a:ext cx="1452047" cy="751805"/>
      </dsp:txXfrm>
    </dsp:sp>
    <dsp:sp modelId="{F23B0344-103F-47C4-9F94-84E8C62B2CB8}">
      <dsp:nvSpPr>
        <dsp:cNvPr id="0" name=""/>
        <dsp:cNvSpPr/>
      </dsp:nvSpPr>
      <dsp:spPr>
        <a:xfrm>
          <a:off x="8194792" y="4162317"/>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4</a:t>
          </a:r>
          <a:r>
            <a:rPr lang="zh-CN" altLang="en-US" sz="1100" b="1" kern="1200" dirty="0">
              <a:solidFill>
                <a:srgbClr val="272727"/>
              </a:solidFill>
            </a:rPr>
            <a:t>张表单</a:t>
          </a:r>
        </a:p>
      </dsp:txBody>
      <dsp:txXfrm>
        <a:off x="8194792" y="4162317"/>
        <a:ext cx="1306842" cy="250601"/>
      </dsp:txXfrm>
    </dsp:sp>
    <dsp:sp modelId="{81B15038-064C-43F1-AA98-E2D44BD88F93}">
      <dsp:nvSpPr>
        <dsp:cNvPr id="0" name=""/>
        <dsp:cNvSpPr/>
      </dsp:nvSpPr>
      <dsp:spPr>
        <a:xfrm>
          <a:off x="9852477" y="3577579"/>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汇总纳税情况</a:t>
          </a:r>
        </a:p>
      </dsp:txBody>
      <dsp:txXfrm>
        <a:off x="9852477" y="3577579"/>
        <a:ext cx="1452047" cy="751805"/>
      </dsp:txXfrm>
    </dsp:sp>
    <dsp:sp modelId="{FFFBBE36-8D89-460F-A3E2-FFDAE6F0FB4A}">
      <dsp:nvSpPr>
        <dsp:cNvPr id="0" name=""/>
        <dsp:cNvSpPr/>
      </dsp:nvSpPr>
      <dsp:spPr>
        <a:xfrm>
          <a:off x="10142887" y="4162317"/>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2</a:t>
          </a:r>
          <a:r>
            <a:rPr lang="zh-CN" altLang="en-US" sz="1100" b="1" kern="1200" dirty="0">
              <a:solidFill>
                <a:srgbClr val="272727"/>
              </a:solidFill>
            </a:rPr>
            <a:t>张表单</a:t>
          </a:r>
        </a:p>
      </dsp:txBody>
      <dsp:txXfrm>
        <a:off x="10142887" y="4162317"/>
        <a:ext cx="1306842" cy="250601"/>
      </dsp:txXfrm>
    </dsp:sp>
    <dsp:sp modelId="{BE49F717-BF13-4638-8586-5AE138A303A6}">
      <dsp:nvSpPr>
        <dsp:cNvPr id="0" name=""/>
        <dsp:cNvSpPr/>
      </dsp:nvSpPr>
      <dsp:spPr>
        <a:xfrm>
          <a:off x="3133089" y="1829159"/>
          <a:ext cx="1452047" cy="751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10608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黑体" panose="02010609060101010101" charset="-122"/>
              <a:ea typeface="黑体" panose="02010609060101010101" charset="-122"/>
            </a:rPr>
            <a:t>基础信息情况</a:t>
          </a:r>
        </a:p>
      </dsp:txBody>
      <dsp:txXfrm>
        <a:off x="3133089" y="1829159"/>
        <a:ext cx="1452047" cy="751805"/>
      </dsp:txXfrm>
    </dsp:sp>
    <dsp:sp modelId="{12277C8E-B041-403D-9C62-F4CCD9A18029}">
      <dsp:nvSpPr>
        <dsp:cNvPr id="0" name=""/>
        <dsp:cNvSpPr/>
      </dsp:nvSpPr>
      <dsp:spPr>
        <a:xfrm>
          <a:off x="3390805" y="2445074"/>
          <a:ext cx="1306842" cy="2506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altLang="zh-CN" sz="1100" b="1" kern="1200" dirty="0">
              <a:solidFill>
                <a:srgbClr val="272727"/>
              </a:solidFill>
            </a:rPr>
            <a:t>1</a:t>
          </a:r>
          <a:r>
            <a:rPr lang="zh-CN" altLang="en-US" sz="1100" b="1" kern="1200" dirty="0">
              <a:solidFill>
                <a:srgbClr val="272727"/>
              </a:solidFill>
            </a:rPr>
            <a:t>张表单</a:t>
          </a:r>
        </a:p>
      </dsp:txBody>
      <dsp:txXfrm>
        <a:off x="3390805" y="2445074"/>
        <a:ext cx="1306842" cy="25060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1">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alg type="conn">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dim" val="1D"/>
                                <dgm:param type="endSty" val="noArr"/>
                                <dgm:param type="connRout" val="bend"/>
                                <dgm:param type="begPts" val="bCtr"/>
                                <dgm:param type="endPts" val="midL midR"/>
                              </dgm:alg>
                            </dgm:if>
                            <dgm:else name="Name49">
                              <dgm:alg type="conn">
                                <dgm:param type="srcNode" val="rootConnector1"/>
                                <dgm:param type="dim" val="1D"/>
                                <dgm:param type="endSty" val="noArr"/>
                                <dgm:param type="connRout" val="bend"/>
                                <dgm:param type="begPts" val="bCtr"/>
                                <dgm:param type="endPts" val="midL midR"/>
                              </dgm:alg>
                            </dgm:else>
                          </dgm:choose>
                        </dgm:if>
                        <dgm:else name="Name50">
                          <dgm:choose name="Name51">
                            <dgm:if name="Name52" axis="par ch" ptType="node asst" func="cnt" op="gte" val="1">
                              <dgm:alg type="conn">
                                <dgm:param type="dim" val="1D"/>
                                <dgm:param type="endSty" val="noArr"/>
                                <dgm:param type="connRout" val="bend"/>
                                <dgm:param type="begPts" val="bCtr"/>
                                <dgm:param type="endPts" val="midL midR"/>
                              </dgm:alg>
                            </dgm:if>
                            <dgm:else name="Name53">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linDir" val="fromT"/>
                        <dgm:param type="chAlign" val="r"/>
                      </dgm:alg>
                    </dgm:if>
                    <dgm:if name="Name73" func="var" arg="hierBranch" op="equ" val="r">
                      <dgm:alg type="hierChild">
                        <dgm:param type="linDir" val="fromT"/>
                        <dgm:param type="chAlign" val="l"/>
                      </dgm:alg>
                    </dgm:if>
                    <dgm:if name="Name74" func="var" arg="hierBranch" op="equ" val="hang">
                      <dgm:choose name="Name75">
                        <dgm:if name="Name76" func="var" arg="dir" op="equ" val="norm">
                          <dgm:alg type="hierChild">
                            <dgm:param type="linDir" val="fromL"/>
                            <dgm:param type="chAlign" val="l"/>
                            <dgm:param type="secLinDir" val="fromT"/>
                            <dgm:param type="secChAlign" val="t"/>
                          </dgm:alg>
                        </dgm:if>
                        <dgm:else name="Name77">
                          <dgm:alg type="hierChild">
                            <dgm:param type="linDir" val="fromR"/>
                            <dgm:param type="chAlign" val="l"/>
                            <dgm:param type="secLinDir" val="fromT"/>
                            <dgm:param type="secChAlign" val="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linDir" val="fromL"/>
                        <dgm:param type="chAlign" val="l"/>
                        <dgm:param type="secLinDir" val="fromT"/>
                        <dgm:param type="secChAlign" val="t"/>
                      </dgm:alg>
                    </dgm:if>
                    <dgm:else name="Name90">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linDir" val="fromL"/>
                  <dgm:param type="chAlign" val="l"/>
                  <dgm:param type="secLinDir" val="fromT"/>
                  <dgm:param type="secChAlign" val="t"/>
                </dgm:alg>
              </dgm:if>
              <dgm:else name="Name94">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linDir" val="fromT"/>
                        <dgm:param type="chAlign" val="r"/>
                      </dgm:alg>
                    </dgm:if>
                    <dgm:if name="Name111" func="var" arg="hierBranch" op="equ" val="r">
                      <dgm:alg type="hierChild">
                        <dgm:param type="linDir" val="fromT"/>
                        <dgm:param type="chAlign" val="l"/>
                      </dgm:alg>
                    </dgm:if>
                    <dgm:if name="Name112" func="var" arg="hierBranch" op="equ" val="hang">
                      <dgm:choose name="Name113">
                        <dgm:if name="Name114" func="var" arg="dir" op="equ" val="norm">
                          <dgm:alg type="hierChild">
                            <dgm:param type="linDir" val="fromL"/>
                            <dgm:param type="chAlign" val="l"/>
                            <dgm:param type="secLinDir" val="fromT"/>
                            <dgm:param type="secChAlign" val="t"/>
                          </dgm:alg>
                        </dgm:if>
                        <dgm:else name="Name115">
                          <dgm:alg type="hierChild">
                            <dgm:param type="linDir" val="fromR"/>
                            <dgm:param type="chAlign" val="l"/>
                            <dgm:param type="secLinDir" val="fromT"/>
                            <dgm:param type="secChAlign" val="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linDir" val="fromL"/>
                        <dgm:param type="chAlign" val="l"/>
                        <dgm:param type="secLinDir" val="fromT"/>
                        <dgm:param type="secChAlign" val="t"/>
                      </dgm:alg>
                    </dgm:if>
                    <dgm:else name="Name12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财税-www.caishui.org</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财税-www.caishui.org</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7A0E5-A45C-4714-95F9-EE74332EC63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CA24-F7CA-496C-971D-3A40333C3500}"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华文楷体" panose="02010600040101010101" pitchFamily="2" charset="-122"/>
              <a:ea typeface="华文楷体" panose="02010600040101010101" pitchFamily="2" charset="-122"/>
            </a:endParaRPr>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r>
              <a:rPr lang="zh-CN" altLang="en-US"/>
              <a:t>财税-www.caishui.org</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964BAF-7ED1-4CDD-8E8B-CF2BB2DEE033}" type="datetimeFigureOut">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财税-www.caishui.org</a:t>
            </a:r>
            <a:endParaRPr lang="zh-CN" altLang="en-US"/>
          </a:p>
        </p:txBody>
      </p:sp>
      <p:sp>
        <p:nvSpPr>
          <p:cNvPr id="4" name="灯片编号占位符 3"/>
          <p:cNvSpPr>
            <a:spLocks noGrp="1"/>
          </p:cNvSpPr>
          <p:nvPr>
            <p:ph type="sldNum" sz="quarter" idx="12"/>
          </p:nvPr>
        </p:nvSpPr>
        <p:spPr/>
        <p:txBody>
          <a:bodyPr/>
          <a:lstStyle/>
          <a:p>
            <a:fld id="{C36B4819-B595-47B1-B7E1-83F3C9B2E247}" type="slidenum">
              <a:rPr lang="zh-CN" altLang="en-US" smtClean="0"/>
            </a:fld>
            <a:endParaRPr lang="zh-CN" altLang="en-US"/>
          </a:p>
        </p:txBody>
      </p:sp>
    </p:spTree>
  </p:cSld>
  <p:clrMapOvr>
    <a:masterClrMapping/>
  </p:clrMapOvr>
  <p:transition spd="slow" advClick="0" advTm="3000">
    <p:wipe/>
  </p:transition>
  <p:hf sldNum="0"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rgbClr val="BEE2F0"/>
          </a:fgClr>
          <a:bgClr>
            <a:srgbClr val="9FD4E9"/>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64BAF-7ED1-4CDD-8E8B-CF2BB2DEE03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财税-www.caishui.org</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B4819-B595-47B1-B7E1-83F3C9B2E2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slow" advClick="0" advTm="3000">
    <p:wipe/>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3.jpe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3.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3.jpeg"/><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19.xml"/><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image" Target="../media/image3.jpeg"/><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69933"/>
          <a:stretch>
            <a:fillRect/>
          </a:stretch>
        </p:blipFill>
        <p:spPr>
          <a:xfrm>
            <a:off x="-14514" y="4169949"/>
            <a:ext cx="12192000" cy="2358571"/>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60261"/>
          <a:stretch>
            <a:fillRect/>
          </a:stretch>
        </p:blipFill>
        <p:spPr>
          <a:xfrm>
            <a:off x="0" y="5010020"/>
            <a:ext cx="12192000" cy="1847980"/>
          </a:xfrm>
          <a:prstGeom prst="rect">
            <a:avLst/>
          </a:prstGeom>
        </p:spPr>
      </p:pic>
      <p:sp>
        <p:nvSpPr>
          <p:cNvPr id="16" name="矩形: 圆角 15"/>
          <p:cNvSpPr/>
          <p:nvPr/>
        </p:nvSpPr>
        <p:spPr>
          <a:xfrm>
            <a:off x="666223" y="1005430"/>
            <a:ext cx="11162253" cy="2734142"/>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A7D2"/>
              </a:solidFill>
              <a:cs typeface="+mn-ea"/>
              <a:sym typeface="+mn-lt"/>
            </a:endParaRPr>
          </a:p>
        </p:txBody>
      </p:sp>
      <p:pic>
        <p:nvPicPr>
          <p:cNvPr id="13" name="图片 12" descr="纳税人学堂071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543910" y="2866348"/>
            <a:ext cx="3727182" cy="2587154"/>
          </a:xfrm>
          <a:prstGeom prst="rect">
            <a:avLst/>
          </a:prstGeom>
        </p:spPr>
      </p:pic>
      <p:sp>
        <p:nvSpPr>
          <p:cNvPr id="14"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22" name="图片 21" descr="2"/>
          <p:cNvPicPr>
            <a:picLocks noChangeAspect="1"/>
          </p:cNvPicPr>
          <p:nvPr/>
        </p:nvPicPr>
        <p:blipFill>
          <a:blip r:embed="rId4" cstate="print"/>
          <a:stretch>
            <a:fillRect/>
          </a:stretch>
        </p:blipFill>
        <p:spPr>
          <a:xfrm>
            <a:off x="54669" y="146133"/>
            <a:ext cx="693671" cy="529818"/>
          </a:xfrm>
          <a:prstGeom prst="rect">
            <a:avLst/>
          </a:prstGeom>
        </p:spPr>
      </p:pic>
      <p:sp>
        <p:nvSpPr>
          <p:cNvPr id="2" name="文本框 1"/>
          <p:cNvSpPr txBox="1"/>
          <p:nvPr/>
        </p:nvSpPr>
        <p:spPr>
          <a:xfrm>
            <a:off x="733516" y="1404498"/>
            <a:ext cx="10925168" cy="2553335"/>
          </a:xfrm>
          <a:prstGeom prst="rect">
            <a:avLst/>
          </a:prstGeom>
          <a:noFill/>
        </p:spPr>
        <p:txBody>
          <a:bodyPr wrap="square" rtlCol="0">
            <a:spAutoFit/>
          </a:bodyPr>
          <a:lstStyle/>
          <a:p>
            <a:pPr algn="ctr"/>
            <a:r>
              <a:rPr lang="en-US" altLang="zh-CN" sz="4000" dirty="0">
                <a:solidFill>
                  <a:srgbClr val="0070C0"/>
                </a:solidFill>
                <a:latin typeface="华文琥珀" panose="02010800040101010101" pitchFamily="2" charset="-122"/>
                <a:ea typeface="华文琥珀" panose="02010800040101010101" pitchFamily="2" charset="-122"/>
              </a:rPr>
              <a:t>2019</a:t>
            </a:r>
            <a:r>
              <a:rPr lang="zh-CN" altLang="en-US" sz="4000" dirty="0">
                <a:solidFill>
                  <a:srgbClr val="0070C0"/>
                </a:solidFill>
                <a:latin typeface="华文琥珀" panose="02010800040101010101" pitchFamily="2" charset="-122"/>
                <a:ea typeface="华文琥珀" panose="02010800040101010101" pitchFamily="2" charset="-122"/>
              </a:rPr>
              <a:t>年企业所得税汇算清缴新政盘点及申报要点提示</a:t>
            </a:r>
            <a:r>
              <a:rPr lang="en-US" altLang="zh-CN" sz="4000" dirty="0">
                <a:solidFill>
                  <a:srgbClr val="0070C0"/>
                </a:solidFill>
                <a:latin typeface="华文琥珀" panose="02010800040101010101" pitchFamily="2" charset="-122"/>
                <a:ea typeface="华文琥珀" panose="02010800040101010101" pitchFamily="2" charset="-122"/>
              </a:rPr>
              <a:t>      </a:t>
            </a:r>
            <a:endParaRPr lang="en-US" altLang="zh-CN" sz="4000" dirty="0">
              <a:solidFill>
                <a:srgbClr val="0070C0"/>
              </a:solidFill>
              <a:latin typeface="华文琥珀" panose="02010800040101010101" pitchFamily="2" charset="-122"/>
              <a:ea typeface="华文琥珀" panose="02010800040101010101" pitchFamily="2" charset="-122"/>
            </a:endParaRPr>
          </a:p>
          <a:p>
            <a:pPr algn="r"/>
            <a:endParaRPr lang="en-US" altLang="zh-CN" sz="4000" b="1" dirty="0" smtClean="0">
              <a:solidFill>
                <a:srgbClr val="0070C0"/>
              </a:solidFill>
              <a:latin typeface="华文琥珀" panose="02010800040101010101" pitchFamily="2" charset="-122"/>
              <a:ea typeface="华文琥珀" panose="02010800040101010101" pitchFamily="2" charset="-122"/>
            </a:endParaRPr>
          </a:p>
          <a:p>
            <a:pPr algn="r"/>
            <a:r>
              <a:rPr lang="en-US" altLang="zh-CN" sz="4000" b="1" dirty="0" smtClean="0">
                <a:solidFill>
                  <a:srgbClr val="0070C0"/>
                </a:solidFill>
                <a:latin typeface="方正大标宋简体" pitchFamily="2" charset="-122"/>
                <a:ea typeface="方正大标宋简体" pitchFamily="2" charset="-122"/>
                <a:sym typeface="+mn-ea"/>
              </a:rPr>
              <a:t>2020</a:t>
            </a:r>
            <a:r>
              <a:rPr lang="zh-CN" altLang="en-US" sz="4000" b="1" dirty="0" smtClean="0">
                <a:solidFill>
                  <a:srgbClr val="0070C0"/>
                </a:solidFill>
                <a:latin typeface="方正大标宋简体" pitchFamily="2" charset="-122"/>
                <a:ea typeface="方正大标宋简体" pitchFamily="2" charset="-122"/>
                <a:sym typeface="+mn-ea"/>
              </a:rPr>
              <a:t>年</a:t>
            </a:r>
            <a:r>
              <a:rPr lang="en-US" altLang="zh-CN" sz="4000" b="1" dirty="0" smtClean="0">
                <a:solidFill>
                  <a:srgbClr val="0070C0"/>
                </a:solidFill>
                <a:latin typeface="方正大标宋简体" pitchFamily="2" charset="-122"/>
                <a:ea typeface="方正大标宋简体" pitchFamily="2" charset="-122"/>
                <a:sym typeface="+mn-ea"/>
              </a:rPr>
              <a:t>5</a:t>
            </a:r>
            <a:r>
              <a:rPr lang="zh-CN" altLang="en-US" sz="4000" b="1" dirty="0" smtClean="0">
                <a:solidFill>
                  <a:srgbClr val="0070C0"/>
                </a:solidFill>
                <a:latin typeface="方正大标宋简体" pitchFamily="2" charset="-122"/>
                <a:ea typeface="方正大标宋简体" pitchFamily="2" charset="-122"/>
                <a:sym typeface="+mn-ea"/>
              </a:rPr>
              <a:t>月</a:t>
            </a:r>
            <a:endParaRPr lang="zh-CN" altLang="en-US" sz="4000" b="1" dirty="0">
              <a:solidFill>
                <a:srgbClr val="0070C0"/>
              </a:solidFill>
              <a:latin typeface="方正大标宋简体" pitchFamily="2" charset="-122"/>
              <a:ea typeface="方正大标宋简体" pitchFamily="2"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gGrid">
          <a:fgClr>
            <a:srgbClr val="BEE2F0"/>
          </a:fgClr>
          <a:bgClr>
            <a:srgbClr val="9FD4E9"/>
          </a:bgClr>
        </a:pattFill>
        <a:effectLst/>
      </p:bgPr>
    </p:bg>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2" name="文本框 1"/>
          <p:cNvSpPr txBox="1"/>
          <p:nvPr/>
        </p:nvSpPr>
        <p:spPr>
          <a:xfrm>
            <a:off x="1383030" y="890270"/>
            <a:ext cx="8074025" cy="645160"/>
          </a:xfrm>
          <a:prstGeom prst="rect">
            <a:avLst/>
          </a:prstGeom>
          <a:noFill/>
        </p:spPr>
        <p:txBody>
          <a:bodyPr wrap="square" rtlCol="0">
            <a:spAutoFit/>
          </a:bodyPr>
          <a:lstStyle/>
          <a:p>
            <a:pPr algn="l">
              <a:buClrTx/>
              <a:buSzTx/>
              <a:buFontTx/>
            </a:pPr>
            <a:r>
              <a:rPr lang="en-US" altLang="zh-CN" dirty="0" smtClean="0">
                <a:solidFill>
                  <a:srgbClr val="3CA7D2"/>
                </a:solidFill>
                <a:sym typeface="+mn-ea"/>
              </a:rPr>
              <a:t>7.对疫情防控重点物资生产企业扩大产能购置设备允许企业所得税税前一次性扣除</a:t>
            </a:r>
            <a:endParaRPr lang="en-US" altLang="zh-CN" dirty="0" smtClean="0">
              <a:solidFill>
                <a:srgbClr val="3CA7D2"/>
              </a:solidFill>
              <a:sym typeface="+mn-ea"/>
            </a:endParaRPr>
          </a:p>
        </p:txBody>
      </p:sp>
      <p:sp>
        <p:nvSpPr>
          <p:cNvPr id="3" name="文本框 2"/>
          <p:cNvSpPr txBox="1"/>
          <p:nvPr/>
        </p:nvSpPr>
        <p:spPr>
          <a:xfrm>
            <a:off x="535940" y="1765300"/>
            <a:ext cx="10783570" cy="4524315"/>
          </a:xfrm>
          <a:prstGeom prst="rect">
            <a:avLst/>
          </a:prstGeom>
          <a:noFill/>
        </p:spPr>
        <p:txBody>
          <a:bodyPr wrap="square" rtlCol="0">
            <a:spAutoFit/>
          </a:bodyPr>
          <a:lstStyle/>
          <a:p>
            <a:pPr algn="l">
              <a:buClrTx/>
              <a:buSzTx/>
              <a:buFontTx/>
            </a:pPr>
            <a:r>
              <a:rPr lang="zh-CN" altLang="en-US" sz="2800" b="1" dirty="0" smtClean="0">
                <a:sym typeface="+mn-ea"/>
              </a:rPr>
              <a:t>文件名称：</a:t>
            </a:r>
            <a:r>
              <a:rPr lang="zh-CN" altLang="en-US" sz="2400" dirty="0" smtClean="0">
                <a:sym typeface="+mn-ea"/>
              </a:rPr>
              <a:t>《财政部 税务总局关于支持新型冠状病毒感染的肺炎疫情防控有关税收政策的公告》（财政部 税务总局公告2020年第8号）</a:t>
            </a:r>
            <a:endParaRPr lang="zh-CN" altLang="en-US" sz="2400" dirty="0" smtClean="0">
              <a:sym typeface="+mn-ea"/>
            </a:endParaRPr>
          </a:p>
          <a:p>
            <a:pPr algn="l">
              <a:buClrTx/>
              <a:buSzTx/>
              <a:buFontTx/>
            </a:pPr>
            <a:r>
              <a:rPr lang="zh-CN" altLang="en-US" sz="2400" dirty="0" smtClean="0">
                <a:sym typeface="+mn-ea"/>
              </a:rPr>
              <a:t>《国家税务总局关于支持新型冠状病毒感染的肺炎疫情防控有关税收征收管理事项的公告》（2020 年第 4 号）</a:t>
            </a:r>
            <a:endParaRPr lang="zh-CN" altLang="en-US" sz="2400" dirty="0" smtClean="0">
              <a:sym typeface="+mn-ea"/>
            </a:endParaRPr>
          </a:p>
          <a:p>
            <a:pPr algn="l">
              <a:buClrTx/>
              <a:buSzTx/>
              <a:buFontTx/>
            </a:pPr>
            <a:r>
              <a:rPr lang="zh-CN" altLang="en-US" sz="2800" b="1" dirty="0" smtClean="0">
                <a:sym typeface="+mn-ea"/>
              </a:rPr>
              <a:t>政策发布时间：</a:t>
            </a:r>
            <a:r>
              <a:rPr lang="en-US" altLang="zh-CN" sz="2400" dirty="0" smtClean="0">
                <a:sym typeface="+mn-ea"/>
              </a:rPr>
              <a:t>2020</a:t>
            </a:r>
            <a:r>
              <a:rPr lang="zh-CN" altLang="en-US" sz="2400" dirty="0" smtClean="0">
                <a:sym typeface="+mn-ea"/>
              </a:rPr>
              <a:t>年</a:t>
            </a:r>
            <a:r>
              <a:rPr lang="en-US" altLang="zh-CN" sz="2400" dirty="0" smtClean="0">
                <a:sym typeface="+mn-ea"/>
              </a:rPr>
              <a:t>02</a:t>
            </a:r>
            <a:r>
              <a:rPr lang="zh-CN" altLang="en-US" sz="2400" dirty="0" smtClean="0">
                <a:sym typeface="+mn-ea"/>
              </a:rPr>
              <a:t>月</a:t>
            </a:r>
            <a:r>
              <a:rPr lang="en-US" altLang="zh-CN" sz="2400" dirty="0" smtClean="0">
                <a:sym typeface="+mn-ea"/>
              </a:rPr>
              <a:t>06</a:t>
            </a:r>
            <a:r>
              <a:rPr lang="zh-CN" altLang="en-US" sz="2400" dirty="0" smtClean="0">
                <a:sym typeface="+mn-ea"/>
              </a:rPr>
              <a:t>日、</a:t>
            </a:r>
            <a:r>
              <a:rPr lang="en-US" altLang="zh-CN" sz="2400" dirty="0" smtClean="0">
                <a:sym typeface="+mn-ea"/>
              </a:rPr>
              <a:t>2020</a:t>
            </a:r>
            <a:r>
              <a:rPr lang="zh-CN" altLang="en-US" sz="2400" dirty="0" smtClean="0">
                <a:sym typeface="+mn-ea"/>
              </a:rPr>
              <a:t>年</a:t>
            </a:r>
            <a:r>
              <a:rPr lang="en-US" altLang="zh-CN" sz="2400" dirty="0" smtClean="0">
                <a:sym typeface="+mn-ea"/>
              </a:rPr>
              <a:t>02</a:t>
            </a:r>
            <a:r>
              <a:rPr lang="zh-CN" altLang="en-US" sz="2400" dirty="0" smtClean="0">
                <a:sym typeface="+mn-ea"/>
              </a:rPr>
              <a:t>月</a:t>
            </a:r>
            <a:r>
              <a:rPr lang="en-US" altLang="zh-CN" sz="2400" dirty="0" smtClean="0">
                <a:sym typeface="+mn-ea"/>
              </a:rPr>
              <a:t>10</a:t>
            </a:r>
            <a:r>
              <a:rPr lang="zh-CN" altLang="en-US" sz="2400" dirty="0" smtClean="0">
                <a:sym typeface="+mn-ea"/>
              </a:rPr>
              <a:t>日</a:t>
            </a:r>
            <a:endParaRPr lang="zh-CN" altLang="en-US" sz="2400" dirty="0" smtClean="0">
              <a:sym typeface="+mn-ea"/>
            </a:endParaRPr>
          </a:p>
          <a:p>
            <a:pPr algn="l">
              <a:buClrTx/>
              <a:buSzTx/>
              <a:buFontTx/>
            </a:pPr>
            <a:r>
              <a:rPr lang="zh-CN" altLang="en-US" sz="2800" b="1" dirty="0" smtClean="0">
                <a:sym typeface="+mn-ea"/>
              </a:rPr>
              <a:t>政策要点：</a:t>
            </a:r>
            <a:r>
              <a:rPr lang="zh-CN" altLang="en-US" sz="2400" dirty="0" smtClean="0">
                <a:sym typeface="+mn-ea"/>
              </a:rPr>
              <a:t>自 2020 年 1 月 1 日起，对疫情防控重点保障物资生产 企业为扩大产能新购置的相关设备，允许一次性计入当期成 本费用在企业所得税税前扣除。</a:t>
            </a:r>
            <a:endParaRPr lang="zh-CN" altLang="en-US" sz="2400" dirty="0" smtClean="0">
              <a:sym typeface="+mn-ea"/>
            </a:endParaRPr>
          </a:p>
          <a:p>
            <a:pPr algn="l">
              <a:buClrTx/>
              <a:buSzTx/>
              <a:buFontTx/>
            </a:pPr>
            <a:r>
              <a:rPr lang="zh-CN" altLang="en-US" sz="2400" dirty="0" smtClean="0">
                <a:sym typeface="+mn-ea"/>
              </a:rPr>
              <a:t>疫情防控重点保障物资生产企业名单，由省级及以上发展改革部门、工业和信息化部门确定。</a:t>
            </a:r>
            <a:endParaRPr lang="zh-CN" altLang="en-US" sz="2400" dirty="0" smtClean="0">
              <a:sym typeface="+mn-ea"/>
            </a:endParaRPr>
          </a:p>
          <a:p>
            <a:endParaRPr lang="zh-CN" altLang="en-US" sz="2800" dirty="0"/>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overrideClrMapping bg1="lt1" tx1="dk1" bg2="lt2" tx2="dk2" accent1="accent1" accent2="accent2" accent3="accent3" accent4="accent4" accent5="accent5" accent6="accent6" hlink="hlink" folHlink="folHlink"/>
  </p:clrMapOvr>
  <p:transition spd="slow" advClick="0" advTm="3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2" name="文本框 1"/>
          <p:cNvSpPr txBox="1"/>
          <p:nvPr/>
        </p:nvSpPr>
        <p:spPr>
          <a:xfrm>
            <a:off x="1383665" y="1036955"/>
            <a:ext cx="8074025" cy="368300"/>
          </a:xfrm>
          <a:prstGeom prst="rect">
            <a:avLst/>
          </a:prstGeom>
          <a:noFill/>
        </p:spPr>
        <p:txBody>
          <a:bodyPr wrap="square" rtlCol="0">
            <a:spAutoFit/>
          </a:bodyPr>
          <a:lstStyle/>
          <a:p>
            <a:pPr algn="l">
              <a:buClrTx/>
              <a:buSzTx/>
              <a:buFontTx/>
            </a:pPr>
            <a:r>
              <a:rPr lang="en-US" altLang="zh-CN" dirty="0" smtClean="0">
                <a:solidFill>
                  <a:srgbClr val="3CA7D2"/>
                </a:solidFill>
                <a:sym typeface="+mn-ea"/>
              </a:rPr>
              <a:t>8.疫情防控有关捐赠税收政策</a:t>
            </a:r>
            <a:endParaRPr lang="en-US" altLang="zh-CN" dirty="0" smtClean="0">
              <a:solidFill>
                <a:srgbClr val="3CA7D2"/>
              </a:solidFill>
              <a:sym typeface="+mn-ea"/>
            </a:endParaRPr>
          </a:p>
        </p:txBody>
      </p:sp>
      <p:sp>
        <p:nvSpPr>
          <p:cNvPr id="3" name="文本框 2"/>
          <p:cNvSpPr txBox="1"/>
          <p:nvPr/>
        </p:nvSpPr>
        <p:spPr>
          <a:xfrm>
            <a:off x="535940" y="1595021"/>
            <a:ext cx="10783570" cy="4339650"/>
          </a:xfrm>
          <a:prstGeom prst="rect">
            <a:avLst/>
          </a:prstGeom>
          <a:noFill/>
        </p:spPr>
        <p:txBody>
          <a:bodyPr wrap="square" rtlCol="0">
            <a:spAutoFit/>
          </a:bodyPr>
          <a:lstStyle/>
          <a:p>
            <a:pPr algn="l">
              <a:buClrTx/>
              <a:buSzTx/>
              <a:buFontTx/>
            </a:pPr>
            <a:r>
              <a:rPr lang="zh-CN" altLang="en-US" sz="2800" b="1" dirty="0" smtClean="0">
                <a:sym typeface="+mn-ea"/>
              </a:rPr>
              <a:t>文件名称：</a:t>
            </a:r>
            <a:r>
              <a:rPr lang="zh-CN" altLang="en-US" sz="2400" dirty="0" smtClean="0">
                <a:sym typeface="+mn-ea"/>
              </a:rPr>
              <a:t>《财政部 税务总局关于支持新型冠状病毒感染的 肺炎疫情防控有关捐赠税收政策的公告》（2020 年第 9 号）</a:t>
            </a:r>
            <a:endParaRPr lang="zh-CN" altLang="en-US" sz="2400" dirty="0" smtClean="0">
              <a:sym typeface="+mn-ea"/>
            </a:endParaRPr>
          </a:p>
          <a:p>
            <a:pPr algn="l">
              <a:buClrTx/>
              <a:buSzTx/>
              <a:buFontTx/>
            </a:pPr>
            <a:r>
              <a:rPr lang="zh-CN" altLang="en-US" sz="2400" dirty="0" smtClean="0">
                <a:sym typeface="+mn-ea"/>
              </a:rPr>
              <a:t>《国家税务总局关于支持新型冠状病毒感染的肺炎疫情防控有关税收征收管理事项的公告》（2020 年第 4 号）</a:t>
            </a:r>
            <a:endParaRPr lang="zh-CN" altLang="en-US" sz="2400" dirty="0" smtClean="0">
              <a:sym typeface="+mn-ea"/>
            </a:endParaRPr>
          </a:p>
          <a:p>
            <a:r>
              <a:rPr lang="zh-CN" altLang="en-US" sz="2800" b="1" dirty="0" smtClean="0">
                <a:sym typeface="+mn-ea"/>
              </a:rPr>
              <a:t>政策发布时间：</a:t>
            </a:r>
            <a:r>
              <a:rPr lang="en-US" altLang="zh-CN" sz="2400" dirty="0" smtClean="0">
                <a:sym typeface="+mn-ea"/>
              </a:rPr>
              <a:t> 2020</a:t>
            </a:r>
            <a:r>
              <a:rPr lang="zh-CN" altLang="en-US" sz="2400" dirty="0" smtClean="0">
                <a:sym typeface="+mn-ea"/>
              </a:rPr>
              <a:t>年</a:t>
            </a:r>
            <a:r>
              <a:rPr lang="en-US" altLang="zh-CN" sz="2400" dirty="0" smtClean="0">
                <a:sym typeface="+mn-ea"/>
              </a:rPr>
              <a:t>02</a:t>
            </a:r>
            <a:r>
              <a:rPr lang="zh-CN" altLang="en-US" sz="2400" dirty="0" smtClean="0">
                <a:sym typeface="+mn-ea"/>
              </a:rPr>
              <a:t>月</a:t>
            </a:r>
            <a:r>
              <a:rPr lang="en-US" altLang="zh-CN" sz="2400" dirty="0" smtClean="0">
                <a:sym typeface="+mn-ea"/>
              </a:rPr>
              <a:t>06</a:t>
            </a:r>
            <a:r>
              <a:rPr lang="zh-CN" altLang="en-US" sz="2400" dirty="0" smtClean="0">
                <a:sym typeface="+mn-ea"/>
              </a:rPr>
              <a:t>日、</a:t>
            </a:r>
            <a:r>
              <a:rPr lang="en-US" altLang="zh-CN" sz="2400" dirty="0" smtClean="0">
                <a:sym typeface="+mn-ea"/>
              </a:rPr>
              <a:t>2020</a:t>
            </a:r>
            <a:r>
              <a:rPr lang="zh-CN" altLang="en-US" sz="2400" dirty="0" smtClean="0">
                <a:sym typeface="+mn-ea"/>
              </a:rPr>
              <a:t>年</a:t>
            </a:r>
            <a:r>
              <a:rPr lang="en-US" altLang="zh-CN" sz="2400" dirty="0" smtClean="0">
                <a:sym typeface="+mn-ea"/>
              </a:rPr>
              <a:t>02</a:t>
            </a:r>
            <a:r>
              <a:rPr lang="zh-CN" altLang="en-US" sz="2400" dirty="0" smtClean="0">
                <a:sym typeface="+mn-ea"/>
              </a:rPr>
              <a:t>月</a:t>
            </a:r>
            <a:r>
              <a:rPr lang="en-US" altLang="zh-CN" sz="2400" dirty="0" smtClean="0">
                <a:sym typeface="+mn-ea"/>
              </a:rPr>
              <a:t>10</a:t>
            </a:r>
            <a:r>
              <a:rPr lang="zh-CN" altLang="en-US" sz="2400" dirty="0" smtClean="0">
                <a:sym typeface="+mn-ea"/>
              </a:rPr>
              <a:t>日</a:t>
            </a:r>
            <a:endParaRPr lang="zh-CN" altLang="en-US" sz="2400" dirty="0" smtClean="0">
              <a:sym typeface="+mn-ea"/>
            </a:endParaRPr>
          </a:p>
          <a:p>
            <a:pPr algn="l">
              <a:buClrTx/>
              <a:buSzTx/>
              <a:buFontTx/>
            </a:pPr>
            <a:r>
              <a:rPr lang="zh-CN" altLang="en-US" sz="2800" b="1" dirty="0" smtClean="0">
                <a:sym typeface="+mn-ea"/>
              </a:rPr>
              <a:t>政策要点：</a:t>
            </a:r>
            <a:r>
              <a:rPr lang="zh-CN" altLang="en-US" sz="2400" dirty="0" smtClean="0">
                <a:sym typeface="+mn-ea"/>
              </a:rPr>
              <a:t>自 2020 年 1 月 1 日起，企业通过公益性社会组 织或者县级以上人民政府及其部门等国家机关，捐赠用于应 对新型冠状病毒感染的肺炎疫情的现金和物品，允许在计算 企业所得税应纳税所得额时全额扣除。</a:t>
            </a:r>
            <a:endParaRPr lang="zh-CN" altLang="en-US" sz="2400" dirty="0" smtClean="0">
              <a:sym typeface="+mn-ea"/>
            </a:endParaRPr>
          </a:p>
          <a:p>
            <a:pPr algn="l">
              <a:buClrTx/>
              <a:buSzTx/>
              <a:buFontTx/>
            </a:pPr>
            <a:r>
              <a:rPr lang="zh-CN" altLang="en-US" sz="2400" dirty="0" smtClean="0">
                <a:sym typeface="+mn-ea"/>
              </a:rPr>
              <a:t>自 2020 年 1 月 1 日起，企业直接向承担疫情防 治任务的医院捐赠用于应对新型冠状病毒感染的肺炎疫情 的物品，允许在计算企业所得税应纳税所得额 时全额扣除。</a:t>
            </a:r>
            <a:endParaRPr lang="zh-CN" altLang="en-US" sz="2400" dirty="0" smtClean="0">
              <a:sym typeface="+mn-ea"/>
            </a:endParaRPr>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advClick="0" advTm="3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2" name="文本框 1"/>
          <p:cNvSpPr txBox="1"/>
          <p:nvPr/>
        </p:nvSpPr>
        <p:spPr>
          <a:xfrm>
            <a:off x="1383030" y="1002030"/>
            <a:ext cx="8074025" cy="368300"/>
          </a:xfrm>
          <a:prstGeom prst="rect">
            <a:avLst/>
          </a:prstGeom>
          <a:noFill/>
        </p:spPr>
        <p:txBody>
          <a:bodyPr wrap="square" rtlCol="0">
            <a:spAutoFit/>
          </a:bodyPr>
          <a:lstStyle/>
          <a:p>
            <a:pPr algn="l">
              <a:buClrTx/>
              <a:buSzTx/>
              <a:buFontTx/>
            </a:pPr>
            <a:r>
              <a:rPr lang="en-US" altLang="zh-CN" dirty="0" smtClean="0">
                <a:solidFill>
                  <a:srgbClr val="3CA7D2"/>
                </a:solidFill>
                <a:sym typeface="+mn-ea"/>
              </a:rPr>
              <a:t>9.受疫情影响较大的困难行业企业亏损时间延长至8年</a:t>
            </a:r>
            <a:endParaRPr lang="en-US" altLang="zh-CN" dirty="0" smtClean="0">
              <a:solidFill>
                <a:srgbClr val="3CA7D2"/>
              </a:solidFill>
              <a:sym typeface="+mn-ea"/>
            </a:endParaRPr>
          </a:p>
        </p:txBody>
      </p:sp>
      <p:sp>
        <p:nvSpPr>
          <p:cNvPr id="3" name="文本框 2"/>
          <p:cNvSpPr txBox="1"/>
          <p:nvPr/>
        </p:nvSpPr>
        <p:spPr>
          <a:xfrm>
            <a:off x="535940" y="1765300"/>
            <a:ext cx="10783570" cy="5262245"/>
          </a:xfrm>
          <a:prstGeom prst="rect">
            <a:avLst/>
          </a:prstGeom>
          <a:noFill/>
        </p:spPr>
        <p:txBody>
          <a:bodyPr wrap="square" rtlCol="0">
            <a:spAutoFit/>
          </a:bodyPr>
          <a:lstStyle/>
          <a:p>
            <a:pPr algn="l">
              <a:buClrTx/>
              <a:buSzTx/>
              <a:buFontTx/>
            </a:pPr>
            <a:r>
              <a:rPr lang="zh-CN" altLang="en-US" sz="2400" b="1" dirty="0" smtClean="0">
                <a:sym typeface="+mn-ea"/>
              </a:rPr>
              <a:t>文件名称：</a:t>
            </a:r>
            <a:r>
              <a:rPr lang="zh-CN" altLang="en-US" sz="2400" dirty="0" smtClean="0">
                <a:sym typeface="+mn-ea"/>
              </a:rPr>
              <a:t>《财政部 税务总局关于支持新型冠状病毒感染的肺炎疫情防控有关税收政策的公告》（财政部 税务总局公告2020年第8号）</a:t>
            </a:r>
            <a:endParaRPr lang="zh-CN" altLang="en-US" sz="2400" dirty="0" smtClean="0">
              <a:sym typeface="+mn-ea"/>
            </a:endParaRPr>
          </a:p>
          <a:p>
            <a:pPr algn="l">
              <a:buClrTx/>
              <a:buSzTx/>
              <a:buFontTx/>
            </a:pPr>
            <a:r>
              <a:rPr lang="zh-CN" altLang="en-US" sz="2400" dirty="0" smtClean="0">
                <a:sym typeface="+mn-ea"/>
              </a:rPr>
              <a:t>《国家税务总局关于支持新型冠状病毒感染的肺炎疫情防控有关税收征收管理事项的公告》（2020 年第 4 号）</a:t>
            </a:r>
            <a:endParaRPr lang="zh-CN" altLang="en-US" sz="2400" b="1" dirty="0" smtClean="0">
              <a:sym typeface="+mn-ea"/>
            </a:endParaRPr>
          </a:p>
          <a:p>
            <a:pPr algn="l">
              <a:buClrTx/>
              <a:buSzTx/>
              <a:buFontTx/>
            </a:pPr>
            <a:r>
              <a:rPr lang="zh-CN" altLang="en-US" sz="2400" b="1" dirty="0" smtClean="0">
                <a:sym typeface="+mn-ea"/>
              </a:rPr>
              <a:t>政策发布时间：</a:t>
            </a:r>
            <a:r>
              <a:rPr lang="en-US" altLang="zh-CN" sz="2400" dirty="0" smtClean="0">
                <a:sym typeface="+mn-ea"/>
              </a:rPr>
              <a:t>2020.02</a:t>
            </a:r>
            <a:endParaRPr lang="zh-CN" altLang="en-US" sz="2400" dirty="0" smtClean="0">
              <a:sym typeface="+mn-ea"/>
            </a:endParaRPr>
          </a:p>
          <a:p>
            <a:pPr algn="l">
              <a:buClrTx/>
              <a:buSzTx/>
              <a:buFontTx/>
            </a:pPr>
            <a:r>
              <a:rPr lang="zh-CN" altLang="en-US" sz="2400" b="1" dirty="0" smtClean="0">
                <a:sym typeface="+mn-ea"/>
              </a:rPr>
              <a:t>政策要点：</a:t>
            </a:r>
            <a:r>
              <a:rPr lang="zh-CN" altLang="en-US" sz="2400" dirty="0" smtClean="0">
                <a:sym typeface="+mn-ea"/>
              </a:rPr>
              <a:t>自 2020 年 1 月 1 日起，受疫情影响较大的困难行业企 业 2020 年度发生的亏损，最长结转年限由 5 年延长至 8 年。 困难行业企业，包括交通运输、餐饮、住宿、旅游（指 旅行社及相关服务、游览景区管理两类）四大类，具体判断 标准按照现行《国民经济行业分类》执行。困难行业企业 2020 年度主营业务收入须占收入总额（剔除不征税收入和投资收 益）的 50%以上。</a:t>
            </a:r>
            <a:endParaRPr lang="zh-CN" altLang="en-US" sz="2400" dirty="0" smtClean="0">
              <a:sym typeface="+mn-ea"/>
            </a:endParaRPr>
          </a:p>
          <a:p>
            <a:pPr algn="l">
              <a:buClrTx/>
              <a:buSzTx/>
              <a:buFontTx/>
            </a:pPr>
            <a:r>
              <a:rPr lang="zh-CN" altLang="en-US" sz="2400" dirty="0" smtClean="0">
                <a:sym typeface="+mn-ea"/>
              </a:rPr>
              <a:t>受疫情影响较大的困难行业企业按规定适用延长亏损 结转年限政策的，应当在 2020 年度企业所得税汇算清缴时， 通过电子税务局提交《适用延长亏损结转年限政策声明》。</a:t>
            </a:r>
            <a:endParaRPr lang="zh-CN" altLang="en-US" sz="2400" dirty="0" smtClean="0">
              <a:sym typeface="+mn-ea"/>
            </a:endParaRPr>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advClick="0" advTm="3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285765" y="719830"/>
            <a:ext cx="4823512" cy="1371600"/>
            <a:chOff x="1371600" y="3048000"/>
            <a:chExt cx="4229100" cy="1371600"/>
          </a:xfrm>
        </p:grpSpPr>
        <p:sp>
          <p:nvSpPr>
            <p:cNvPr id="6" name="矩形: 圆角 5"/>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pic>
        <p:nvPicPr>
          <p:cNvPr id="10" name="图片 9" descr="纳税人学堂0714.jpg"/>
          <p:cNvPicPr>
            <a:picLocks noChangeAspect="1"/>
          </p:cNvPicPr>
          <p:nvPr/>
        </p:nvPicPr>
        <p:blipFill>
          <a:blip r:embed="rId2" cstate="print">
            <a:clrChange>
              <a:clrFrom>
                <a:srgbClr val="FFFFFF"/>
              </a:clrFrom>
              <a:clrTo>
                <a:srgbClr val="FFFFFF">
                  <a:alpha val="0"/>
                </a:srgbClr>
              </a:clrTo>
            </a:clrChange>
          </a:blip>
          <a:srcRect r="53628"/>
          <a:stretch>
            <a:fillRect/>
          </a:stretch>
        </p:blipFill>
        <p:spPr>
          <a:xfrm>
            <a:off x="757855" y="1820848"/>
            <a:ext cx="2649646" cy="3500796"/>
          </a:xfrm>
          <a:prstGeom prst="rect">
            <a:avLst/>
          </a:prstGeom>
        </p:spPr>
      </p:pic>
      <p:sp>
        <p:nvSpPr>
          <p:cNvPr id="11" name="文本框 10"/>
          <p:cNvSpPr txBox="1"/>
          <p:nvPr/>
        </p:nvSpPr>
        <p:spPr>
          <a:xfrm>
            <a:off x="3946967" y="2091729"/>
            <a:ext cx="7738897" cy="1383665"/>
          </a:xfrm>
          <a:prstGeom prst="rect">
            <a:avLst/>
          </a:prstGeom>
          <a:noFill/>
        </p:spPr>
        <p:txBody>
          <a:bodyPr wrap="square" rtlCol="0">
            <a:spAutoFit/>
          </a:bodyPr>
          <a:lstStyle/>
          <a:p>
            <a:pPr algn="l">
              <a:buClrTx/>
              <a:buSzTx/>
              <a:buFontTx/>
            </a:pPr>
            <a:r>
              <a:rPr lang="en-US" altLang="zh-CN" sz="2800" dirty="0" smtClean="0">
                <a:ea typeface="宋体" panose="02010600030101010101" pitchFamily="2" charset="-122"/>
                <a:sym typeface="+mn-ea"/>
              </a:rPr>
              <a:t>1.2019年企业所得税年度纳税申报表修订</a:t>
            </a:r>
            <a:r>
              <a:rPr lang="zh-CN" altLang="en-US" sz="2800" dirty="0" smtClean="0">
                <a:ea typeface="宋体" panose="02010600030101010101" pitchFamily="2" charset="-122"/>
                <a:sym typeface="+mn-ea"/>
              </a:rPr>
              <a:t>背景</a:t>
            </a:r>
            <a:endParaRPr lang="en-US" altLang="zh-CN" sz="2800" dirty="0" smtClean="0">
              <a:ea typeface="宋体" panose="02010600030101010101" pitchFamily="2" charset="-122"/>
              <a:sym typeface="+mn-ea"/>
            </a:endParaRPr>
          </a:p>
          <a:p>
            <a:pPr algn="l">
              <a:buClrTx/>
              <a:buSzTx/>
              <a:buFontTx/>
            </a:pPr>
            <a:r>
              <a:rPr lang="en-US" altLang="zh-CN" sz="2800" dirty="0" smtClean="0">
                <a:ea typeface="宋体" panose="02010600030101010101" pitchFamily="2" charset="-122"/>
                <a:sym typeface="+mn-ea"/>
              </a:rPr>
              <a:t>2.申报表修订总览</a:t>
            </a:r>
            <a:endParaRPr lang="en-US" altLang="zh-CN" sz="2800" dirty="0" smtClean="0">
              <a:ea typeface="宋体" panose="02010600030101010101" pitchFamily="2" charset="-122"/>
              <a:sym typeface="+mn-ea"/>
            </a:endParaRPr>
          </a:p>
          <a:p>
            <a:pPr algn="l">
              <a:buClrTx/>
              <a:buSzTx/>
              <a:buFontTx/>
            </a:pPr>
            <a:r>
              <a:rPr lang="en-US" altLang="zh-CN" sz="2800" dirty="0" smtClean="0">
                <a:ea typeface="宋体" panose="02010600030101010101" pitchFamily="2" charset="-122"/>
                <a:sym typeface="+mn-ea"/>
              </a:rPr>
              <a:t>3.</a:t>
            </a:r>
            <a:r>
              <a:rPr lang="zh-CN" altLang="en-US" sz="2800" dirty="0" smtClean="0">
                <a:ea typeface="宋体" panose="02010600030101010101" pitchFamily="2" charset="-122"/>
                <a:sym typeface="+mn-ea"/>
              </a:rPr>
              <a:t>具体变化介绍</a:t>
            </a:r>
            <a:endParaRPr lang="zh-CN" altLang="en-US" sz="2800" dirty="0" smtClean="0">
              <a:ea typeface="宋体" panose="02010600030101010101" pitchFamily="2" charset="-122"/>
              <a:sym typeface="+mn-ea"/>
            </a:endParaRPr>
          </a:p>
        </p:txBody>
      </p:sp>
      <p:sp>
        <p:nvSpPr>
          <p:cNvPr id="12" name="PA-102220"/>
          <p:cNvSpPr txBox="1"/>
          <p:nvPr>
            <p:custDataLst>
              <p:tags r:id="rId3"/>
            </p:custDataLst>
          </p:nvPr>
        </p:nvSpPr>
        <p:spPr>
          <a:xfrm>
            <a:off x="5878286" y="1161143"/>
            <a:ext cx="3454400" cy="398780"/>
          </a:xfrm>
          <a:prstGeom prst="rect">
            <a:avLst/>
          </a:prstGeom>
          <a:noFill/>
        </p:spPr>
        <p:txBody>
          <a:bodyPr wrap="square" rtlCol="0">
            <a:spAutoFit/>
          </a:bodyPr>
          <a:lstStyle/>
          <a:p>
            <a:r>
              <a:rPr lang="zh-CN" altLang="en-US" sz="2000" dirty="0" smtClean="0">
                <a:solidFill>
                  <a:srgbClr val="BEE2F0"/>
                </a:solidFill>
                <a:ea typeface="宋体" panose="02010600030101010101" pitchFamily="2" charset="-122"/>
                <a:sym typeface="+mn-ea"/>
              </a:rPr>
              <a:t>企业所得税申报表变化解读</a:t>
            </a:r>
            <a:endParaRPr kumimoji="1" lang="zh-CN" altLang="en-US" sz="2000" b="1" spc="300" dirty="0">
              <a:solidFill>
                <a:schemeClr val="bg1"/>
              </a:solidFill>
              <a:cs typeface="+mn-ea"/>
              <a:sym typeface="+mn-lt"/>
            </a:endParaRPr>
          </a:p>
        </p:txBody>
      </p:sp>
      <p:sp>
        <p:nvSpPr>
          <p:cNvPr id="13" name="文本框 12"/>
          <p:cNvSpPr txBox="1"/>
          <p:nvPr/>
        </p:nvSpPr>
        <p:spPr>
          <a:xfrm>
            <a:off x="4776601" y="1027498"/>
            <a:ext cx="649169" cy="829945"/>
          </a:xfrm>
          <a:prstGeom prst="rect">
            <a:avLst/>
          </a:prstGeom>
          <a:noFill/>
        </p:spPr>
        <p:txBody>
          <a:bodyPr wrap="square" rtlCol="0">
            <a:spAutoFit/>
          </a:bodyPr>
          <a:lstStyle/>
          <a:p>
            <a:pPr algn="ctr"/>
            <a:r>
              <a:rPr lang="zh-CN" altLang="en-US" sz="4800" dirty="0">
                <a:solidFill>
                  <a:schemeClr val="bg1"/>
                </a:solidFill>
                <a:cs typeface="+mn-ea"/>
                <a:sym typeface="+mn-lt"/>
              </a:rPr>
              <a:t>二</a:t>
            </a:r>
            <a:endParaRPr lang="zh-CN" altLang="en-US" sz="4800" dirty="0">
              <a:solidFill>
                <a:schemeClr val="bg1"/>
              </a:solidFill>
              <a:cs typeface="+mn-ea"/>
              <a:sym typeface="+mn-lt"/>
            </a:endParaRPr>
          </a:p>
        </p:txBody>
      </p:sp>
      <p:sp>
        <p:nvSpPr>
          <p:cNvPr id="2" name="页脚占位符 1"/>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409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修订背景</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3107690"/>
          </a:xfrm>
          <a:prstGeom prst="rect">
            <a:avLst/>
          </a:prstGeom>
        </p:spPr>
        <p:txBody>
          <a:bodyPr wrap="square">
            <a:spAutoFit/>
          </a:bodyPr>
          <a:lstStyle/>
          <a:p>
            <a:r>
              <a:rPr lang="en-US" altLang="zh-CN" sz="2800" dirty="0" smtClean="0">
                <a:sym typeface="+mn-ea"/>
              </a:rPr>
              <a:t>         2019</a:t>
            </a:r>
            <a:r>
              <a:rPr lang="zh-CN" altLang="zh-CN" sz="2800" dirty="0" smtClean="0">
                <a:sym typeface="+mn-ea"/>
              </a:rPr>
              <a:t>年以来，为降低创业创新成本、增强小微企业发展动力、促进扩大就业，财税部门相继出台了“小型微利企业所得税优惠政策”“企业扶贫捐赠所得税税前据实扣除”“取得的社区家庭服务收入在计算应纳税所得额时减计收入”等一系列企业所得税优惠政策。为全面落实各项政策，进一步减轻纳税人的办税负担，在征求各方意见的基础上，税务总局制发《公告》。</a:t>
            </a:r>
            <a:endParaRPr lang="zh-CN" altLang="zh-CN" sz="2800" dirty="0" smtClean="0"/>
          </a:p>
          <a:p>
            <a:endParaRPr lang="zh-CN" altLang="en-US" sz="2800" dirty="0" smtClean="0">
              <a:latin typeface="华文楷体" panose="02010600040101010101" pitchFamily="2" charset="-122"/>
              <a:ea typeface="华文楷体" panose="02010600040101010101" pitchFamily="2" charset="-122"/>
            </a:endParaRPr>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409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变化总览</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4495165" y="1638935"/>
            <a:ext cx="7382510" cy="5015865"/>
          </a:xfrm>
          <a:prstGeom prst="rect">
            <a:avLst/>
          </a:prstGeom>
        </p:spPr>
        <p:txBody>
          <a:bodyPr wrap="square">
            <a:spAutoFit/>
          </a:bodyPr>
          <a:lstStyle/>
          <a:p>
            <a:r>
              <a:rPr lang="zh-CN" altLang="zh-CN" sz="2800" dirty="0" smtClean="0">
                <a:sym typeface="+mn-ea"/>
              </a:rPr>
              <a:t>《关于修订企业所得税年度纳税申报表有关问题的公告》（国家税务总局公告2019年第41号）：本公告适用于2019年度及以后年度企业所得税汇算清缴纳税申报。</a:t>
            </a:r>
            <a:endParaRPr lang="zh-CN" altLang="zh-CN" sz="2800" dirty="0" smtClean="0"/>
          </a:p>
          <a:p>
            <a:pPr algn="l">
              <a:lnSpc>
                <a:spcPct val="100000"/>
              </a:lnSpc>
              <a:buClrTx/>
              <a:buSzTx/>
              <a:buFontTx/>
            </a:pPr>
            <a:r>
              <a:rPr lang="zh-CN" altLang="zh-CN" sz="2800" dirty="0" smtClean="0">
                <a:sym typeface="+mn-ea"/>
              </a:rPr>
              <a:t>    本次修订，共涉及对纳税申报表封面、企业所得税年度纳税申报表填报表单以及12张正式表单（有编号表单）不同程度调整。其中，7张表单式样进行局部调整，其余5张仅填报规则进行优化。另外减少2张与研发费相关的附报资料。</a:t>
            </a:r>
            <a:endParaRPr lang="zh-CN" altLang="en-US" sz="2000" b="1" dirty="0">
              <a:solidFill>
                <a:schemeClr val="bg1"/>
              </a:solidFill>
              <a:latin typeface="微软雅黑" panose="020B0503020204020204" pitchFamily="34" charset="-122"/>
              <a:ea typeface="微软雅黑" panose="020B0503020204020204" pitchFamily="34" charset="-122"/>
            </a:endParaRPr>
          </a:p>
          <a:p>
            <a:endParaRPr lang="zh-CN" altLang="zh-CN" sz="2000" dirty="0" smtClean="0"/>
          </a:p>
          <a:p>
            <a:endParaRPr lang="zh-CN" altLang="en-US" sz="2000" dirty="0" smtClean="0">
              <a:latin typeface="华文楷体" panose="02010600040101010101" pitchFamily="2" charset="-122"/>
              <a:ea typeface="华文楷体" panose="02010600040101010101" pitchFamily="2" charset="-122"/>
            </a:endParaRPr>
          </a:p>
        </p:txBody>
      </p:sp>
      <p:sp>
        <p:nvSpPr>
          <p:cNvPr id="12" name="任意多边形: 形状 11"/>
          <p:cNvSpPr/>
          <p:nvPr/>
        </p:nvSpPr>
        <p:spPr>
          <a:xfrm flipH="1">
            <a:off x="504825" y="1993900"/>
            <a:ext cx="1352550" cy="1765300"/>
          </a:xfrm>
          <a:custGeom>
            <a:avLst/>
            <a:gdLst>
              <a:gd name="connsiteX0" fmla="*/ 1 w 1620837"/>
              <a:gd name="connsiteY0" fmla="*/ 0 h 1766887"/>
              <a:gd name="connsiteX1" fmla="*/ 1 w 1620837"/>
              <a:gd name="connsiteY1" fmla="*/ 974724 h 1766887"/>
              <a:gd name="connsiteX2" fmla="*/ 0 w 1620837"/>
              <a:gd name="connsiteY2" fmla="*/ 974724 h 1766887"/>
              <a:gd name="connsiteX3" fmla="*/ 0 w 1620837"/>
              <a:gd name="connsiteY3" fmla="*/ 1766887 h 1766887"/>
              <a:gd name="connsiteX4" fmla="*/ 1620837 w 1620837"/>
              <a:gd name="connsiteY4" fmla="*/ 1766887 h 1766887"/>
              <a:gd name="connsiteX5" fmla="*/ 1620837 w 1620837"/>
              <a:gd name="connsiteY5" fmla="*/ 1121410 h 1766887"/>
              <a:gd name="connsiteX6" fmla="*/ 1620837 w 1620837"/>
              <a:gd name="connsiteY6" fmla="*/ 974725 h 1766887"/>
              <a:gd name="connsiteX7" fmla="*/ 1620837 w 1620837"/>
              <a:gd name="connsiteY7" fmla="*/ 974724 h 1766887"/>
              <a:gd name="connsiteX8" fmla="*/ 1620836 w 1620837"/>
              <a:gd name="connsiteY8" fmla="*/ 974724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837" h="1766887">
                <a:moveTo>
                  <a:pt x="1" y="0"/>
                </a:moveTo>
                <a:lnTo>
                  <a:pt x="1" y="974724"/>
                </a:lnTo>
                <a:lnTo>
                  <a:pt x="0" y="974724"/>
                </a:lnTo>
                <a:lnTo>
                  <a:pt x="0" y="1766887"/>
                </a:lnTo>
                <a:lnTo>
                  <a:pt x="1620837" y="1766887"/>
                </a:lnTo>
                <a:lnTo>
                  <a:pt x="1620837" y="1121410"/>
                </a:lnTo>
                <a:lnTo>
                  <a:pt x="1620837" y="974725"/>
                </a:lnTo>
                <a:lnTo>
                  <a:pt x="1620837" y="974724"/>
                </a:lnTo>
                <a:lnTo>
                  <a:pt x="1620836" y="9747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928813" y="2019300"/>
            <a:ext cx="804863" cy="173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5" name="任意多边形: 形状 14"/>
          <p:cNvSpPr/>
          <p:nvPr/>
        </p:nvSpPr>
        <p:spPr>
          <a:xfrm>
            <a:off x="2801938" y="1993900"/>
            <a:ext cx="1312863" cy="1765300"/>
          </a:xfrm>
          <a:custGeom>
            <a:avLst/>
            <a:gdLst>
              <a:gd name="connsiteX0" fmla="*/ 1 w 1620837"/>
              <a:gd name="connsiteY0" fmla="*/ 0 h 1766887"/>
              <a:gd name="connsiteX1" fmla="*/ 1 w 1620837"/>
              <a:gd name="connsiteY1" fmla="*/ 974724 h 1766887"/>
              <a:gd name="connsiteX2" fmla="*/ 0 w 1620837"/>
              <a:gd name="connsiteY2" fmla="*/ 974724 h 1766887"/>
              <a:gd name="connsiteX3" fmla="*/ 0 w 1620837"/>
              <a:gd name="connsiteY3" fmla="*/ 1766887 h 1766887"/>
              <a:gd name="connsiteX4" fmla="*/ 1620837 w 1620837"/>
              <a:gd name="connsiteY4" fmla="*/ 1766887 h 1766887"/>
              <a:gd name="connsiteX5" fmla="*/ 1620837 w 1620837"/>
              <a:gd name="connsiteY5" fmla="*/ 1121410 h 1766887"/>
              <a:gd name="connsiteX6" fmla="*/ 1620837 w 1620837"/>
              <a:gd name="connsiteY6" fmla="*/ 974725 h 1766887"/>
              <a:gd name="connsiteX7" fmla="*/ 1620837 w 1620837"/>
              <a:gd name="connsiteY7" fmla="*/ 974724 h 1766887"/>
              <a:gd name="connsiteX8" fmla="*/ 1620836 w 1620837"/>
              <a:gd name="connsiteY8" fmla="*/ 974724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837" h="1766887">
                <a:moveTo>
                  <a:pt x="1" y="0"/>
                </a:moveTo>
                <a:lnTo>
                  <a:pt x="1" y="974724"/>
                </a:lnTo>
                <a:lnTo>
                  <a:pt x="0" y="974724"/>
                </a:lnTo>
                <a:lnTo>
                  <a:pt x="0" y="1766887"/>
                </a:lnTo>
                <a:lnTo>
                  <a:pt x="1620837" y="1766887"/>
                </a:lnTo>
                <a:lnTo>
                  <a:pt x="1620837" y="1121410"/>
                </a:lnTo>
                <a:lnTo>
                  <a:pt x="1620837" y="974725"/>
                </a:lnTo>
                <a:lnTo>
                  <a:pt x="1620837" y="974724"/>
                </a:lnTo>
                <a:lnTo>
                  <a:pt x="1620836" y="9747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任意多边形: 形状 18"/>
          <p:cNvSpPr/>
          <p:nvPr/>
        </p:nvSpPr>
        <p:spPr>
          <a:xfrm rot="10800000">
            <a:off x="503238" y="3879850"/>
            <a:ext cx="1354138" cy="1768475"/>
          </a:xfrm>
          <a:custGeom>
            <a:avLst/>
            <a:gdLst>
              <a:gd name="connsiteX0" fmla="*/ 1 w 1620837"/>
              <a:gd name="connsiteY0" fmla="*/ 0 h 1766887"/>
              <a:gd name="connsiteX1" fmla="*/ 1 w 1620837"/>
              <a:gd name="connsiteY1" fmla="*/ 974724 h 1766887"/>
              <a:gd name="connsiteX2" fmla="*/ 0 w 1620837"/>
              <a:gd name="connsiteY2" fmla="*/ 974724 h 1766887"/>
              <a:gd name="connsiteX3" fmla="*/ 0 w 1620837"/>
              <a:gd name="connsiteY3" fmla="*/ 1766887 h 1766887"/>
              <a:gd name="connsiteX4" fmla="*/ 1620837 w 1620837"/>
              <a:gd name="connsiteY4" fmla="*/ 1766887 h 1766887"/>
              <a:gd name="connsiteX5" fmla="*/ 1620837 w 1620837"/>
              <a:gd name="connsiteY5" fmla="*/ 1121410 h 1766887"/>
              <a:gd name="connsiteX6" fmla="*/ 1620837 w 1620837"/>
              <a:gd name="connsiteY6" fmla="*/ 974725 h 1766887"/>
              <a:gd name="connsiteX7" fmla="*/ 1620837 w 1620837"/>
              <a:gd name="connsiteY7" fmla="*/ 974724 h 1766887"/>
              <a:gd name="connsiteX8" fmla="*/ 1620836 w 1620837"/>
              <a:gd name="connsiteY8" fmla="*/ 974724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837" h="1766887">
                <a:moveTo>
                  <a:pt x="1" y="0"/>
                </a:moveTo>
                <a:lnTo>
                  <a:pt x="1" y="974724"/>
                </a:lnTo>
                <a:lnTo>
                  <a:pt x="0" y="974724"/>
                </a:lnTo>
                <a:lnTo>
                  <a:pt x="0" y="1766887"/>
                </a:lnTo>
                <a:lnTo>
                  <a:pt x="1620837" y="1766887"/>
                </a:lnTo>
                <a:lnTo>
                  <a:pt x="1620837" y="1121410"/>
                </a:lnTo>
                <a:lnTo>
                  <a:pt x="1620837" y="974725"/>
                </a:lnTo>
                <a:lnTo>
                  <a:pt x="1620837" y="974724"/>
                </a:lnTo>
                <a:lnTo>
                  <a:pt x="1620836" y="9747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928813" y="3906838"/>
            <a:ext cx="804863" cy="1741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7" name="任意多边形: 形状 17"/>
          <p:cNvSpPr/>
          <p:nvPr/>
        </p:nvSpPr>
        <p:spPr>
          <a:xfrm rot="10800000" flipH="1">
            <a:off x="2801938" y="3879850"/>
            <a:ext cx="1312863" cy="1768475"/>
          </a:xfrm>
          <a:custGeom>
            <a:avLst/>
            <a:gdLst>
              <a:gd name="connsiteX0" fmla="*/ 1 w 1620837"/>
              <a:gd name="connsiteY0" fmla="*/ 0 h 1766887"/>
              <a:gd name="connsiteX1" fmla="*/ 1 w 1620837"/>
              <a:gd name="connsiteY1" fmla="*/ 974724 h 1766887"/>
              <a:gd name="connsiteX2" fmla="*/ 0 w 1620837"/>
              <a:gd name="connsiteY2" fmla="*/ 974724 h 1766887"/>
              <a:gd name="connsiteX3" fmla="*/ 0 w 1620837"/>
              <a:gd name="connsiteY3" fmla="*/ 1766887 h 1766887"/>
              <a:gd name="connsiteX4" fmla="*/ 1620837 w 1620837"/>
              <a:gd name="connsiteY4" fmla="*/ 1766887 h 1766887"/>
              <a:gd name="connsiteX5" fmla="*/ 1620837 w 1620837"/>
              <a:gd name="connsiteY5" fmla="*/ 1121410 h 1766887"/>
              <a:gd name="connsiteX6" fmla="*/ 1620837 w 1620837"/>
              <a:gd name="connsiteY6" fmla="*/ 974725 h 1766887"/>
              <a:gd name="connsiteX7" fmla="*/ 1620837 w 1620837"/>
              <a:gd name="connsiteY7" fmla="*/ 974724 h 1766887"/>
              <a:gd name="connsiteX8" fmla="*/ 1620836 w 1620837"/>
              <a:gd name="connsiteY8" fmla="*/ 974724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837" h="1766887">
                <a:moveTo>
                  <a:pt x="1" y="0"/>
                </a:moveTo>
                <a:lnTo>
                  <a:pt x="1" y="974724"/>
                </a:lnTo>
                <a:lnTo>
                  <a:pt x="0" y="974724"/>
                </a:lnTo>
                <a:lnTo>
                  <a:pt x="0" y="1766887"/>
                </a:lnTo>
                <a:lnTo>
                  <a:pt x="1620837" y="1766887"/>
                </a:lnTo>
                <a:lnTo>
                  <a:pt x="1620837" y="1121410"/>
                </a:lnTo>
                <a:lnTo>
                  <a:pt x="1620837" y="974725"/>
                </a:lnTo>
                <a:lnTo>
                  <a:pt x="1620837" y="974724"/>
                </a:lnTo>
                <a:lnTo>
                  <a:pt x="1620836" y="9747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016" name="文本框 3"/>
          <p:cNvSpPr txBox="1"/>
          <p:nvPr/>
        </p:nvSpPr>
        <p:spPr>
          <a:xfrm>
            <a:off x="869950" y="2930525"/>
            <a:ext cx="862013" cy="644525"/>
          </a:xfrm>
          <a:prstGeom prst="rect">
            <a:avLst/>
          </a:prstGeom>
          <a:solidFill>
            <a:srgbClr val="FFFFFF">
              <a:alpha val="0"/>
            </a:srgbClr>
          </a:solidFill>
          <a:ln w="9525">
            <a:noFill/>
          </a:ln>
        </p:spPr>
        <p:txBody>
          <a:bodyPr wrap="square" anchor="t">
            <a:spAutoFit/>
          </a:bodyPr>
          <a:lstStyle/>
          <a:p>
            <a:pPr algn="ctr">
              <a:buSzTx/>
            </a:pPr>
            <a:r>
              <a:rPr lang="en-US" altLang="zh-CN" sz="3600" b="1" dirty="0">
                <a:solidFill>
                  <a:schemeClr val="bg1"/>
                </a:solidFill>
                <a:latin typeface="微软雅黑" panose="020B0503020204020204" pitchFamily="34" charset="-122"/>
                <a:ea typeface="微软雅黑" panose="020B0503020204020204" pitchFamily="34" charset="-122"/>
              </a:rPr>
              <a:t>7</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43017" name="文本框 57"/>
          <p:cNvSpPr txBox="1"/>
          <p:nvPr/>
        </p:nvSpPr>
        <p:spPr>
          <a:xfrm>
            <a:off x="2035175" y="2930525"/>
            <a:ext cx="666750" cy="644525"/>
          </a:xfrm>
          <a:prstGeom prst="rect">
            <a:avLst/>
          </a:prstGeom>
          <a:solidFill>
            <a:srgbClr val="FFFFFF">
              <a:alpha val="0"/>
            </a:srgbClr>
          </a:solidFill>
          <a:ln w="9525">
            <a:noFill/>
          </a:ln>
        </p:spPr>
        <p:txBody>
          <a:bodyPr wrap="square" anchor="t">
            <a:spAutoFit/>
          </a:bodyPr>
          <a:lstStyle/>
          <a:p>
            <a:pPr algn="ctr">
              <a:buSzTx/>
            </a:pPr>
            <a:r>
              <a:rPr lang="en-US" altLang="zh-CN" sz="3600" b="1" dirty="0">
                <a:solidFill>
                  <a:schemeClr val="bg1"/>
                </a:solidFill>
                <a:latin typeface="微软雅黑" panose="020B0503020204020204" pitchFamily="34" charset="-122"/>
                <a:ea typeface="微软雅黑" panose="020B0503020204020204" pitchFamily="34" charset="-122"/>
              </a:rPr>
              <a:t>5</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3024" name="文本框 6"/>
          <p:cNvSpPr txBox="1"/>
          <p:nvPr/>
        </p:nvSpPr>
        <p:spPr>
          <a:xfrm>
            <a:off x="3090545" y="3022600"/>
            <a:ext cx="736600" cy="460375"/>
          </a:xfrm>
          <a:prstGeom prst="rect">
            <a:avLst/>
          </a:prstGeom>
          <a:solidFill>
            <a:srgbClr val="1F4E79">
              <a:alpha val="0"/>
            </a:srgbClr>
          </a:solidFill>
          <a:ln w="9525">
            <a:noFill/>
          </a:ln>
        </p:spPr>
        <p:txBody>
          <a:bodyPr wrap="square" anchor="t">
            <a:spAutoFit/>
          </a:bodyPr>
          <a:lstStyle/>
          <a:p>
            <a:pPr algn="ctr">
              <a:buSzTx/>
            </a:pPr>
            <a:r>
              <a:rPr lang="en-US" altLang="zh-CN" sz="2400" b="1" dirty="0">
                <a:solidFill>
                  <a:schemeClr val="bg1"/>
                </a:solidFill>
                <a:latin typeface="微软雅黑" panose="020B0503020204020204" pitchFamily="34" charset="-122"/>
                <a:ea typeface="微软雅黑" panose="020B0503020204020204" pitchFamily="34" charset="-122"/>
              </a:rPr>
              <a:t>-2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3019" name="文本框 59"/>
          <p:cNvSpPr txBox="1"/>
          <p:nvPr/>
        </p:nvSpPr>
        <p:spPr>
          <a:xfrm>
            <a:off x="869950" y="3906838"/>
            <a:ext cx="987425" cy="1014412"/>
          </a:xfrm>
          <a:prstGeom prst="rect">
            <a:avLst/>
          </a:prstGeom>
          <a:solidFill>
            <a:srgbClr val="005DA2">
              <a:alpha val="0"/>
            </a:srgbClr>
          </a:solidFill>
          <a:ln w="9525">
            <a:noFill/>
          </a:ln>
        </p:spPr>
        <p:txBody>
          <a:bodyPr wrap="square" anchor="t">
            <a:spAutoFit/>
          </a:bodyPr>
          <a:lstStyle/>
          <a:p>
            <a:pPr algn="ctr">
              <a:buSzTx/>
            </a:pPr>
            <a:r>
              <a:rPr lang="zh-CN" altLang="en-US" sz="2000" b="1" dirty="0">
                <a:solidFill>
                  <a:schemeClr val="bg1"/>
                </a:solidFill>
                <a:latin typeface="微软雅黑" panose="020B0503020204020204" pitchFamily="34" charset="-122"/>
                <a:ea typeface="微软雅黑" panose="020B0503020204020204" pitchFamily="34" charset="-122"/>
              </a:rPr>
              <a:t>表单式样和填表说明</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3018" name="文本框 58"/>
          <p:cNvSpPr txBox="1"/>
          <p:nvPr/>
        </p:nvSpPr>
        <p:spPr>
          <a:xfrm>
            <a:off x="1960563" y="4002088"/>
            <a:ext cx="741362" cy="706437"/>
          </a:xfrm>
          <a:prstGeom prst="rect">
            <a:avLst/>
          </a:prstGeom>
          <a:solidFill>
            <a:srgbClr val="005DA2">
              <a:alpha val="0"/>
            </a:srgbClr>
          </a:solidFill>
          <a:ln w="9525">
            <a:noFill/>
          </a:ln>
        </p:spPr>
        <p:txBody>
          <a:bodyPr wrap="square" anchor="t">
            <a:spAutoFit/>
          </a:bodyPr>
          <a:lstStyle/>
          <a:p>
            <a:pPr algn="ctr">
              <a:buSzTx/>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填表说明</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3025" name="文本框 9"/>
          <p:cNvSpPr txBox="1"/>
          <p:nvPr/>
        </p:nvSpPr>
        <p:spPr>
          <a:xfrm>
            <a:off x="3013075" y="4002088"/>
            <a:ext cx="739775" cy="706437"/>
          </a:xfrm>
          <a:prstGeom prst="rect">
            <a:avLst/>
          </a:prstGeom>
          <a:solidFill>
            <a:srgbClr val="005DA2">
              <a:alpha val="0"/>
            </a:srgbClr>
          </a:solidFill>
          <a:ln w="9525">
            <a:noFill/>
          </a:ln>
        </p:spPr>
        <p:txBody>
          <a:bodyPr wrap="square" anchor="t">
            <a:spAutoFit/>
          </a:bodyPr>
          <a:lstStyle/>
          <a:p>
            <a:pPr algn="ctr">
              <a:buSzTx/>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附报资料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页脚占位符 9"/>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4831080"/>
          </a:xfrm>
          <a:prstGeom prst="rect">
            <a:avLst/>
          </a:prstGeom>
        </p:spPr>
        <p:txBody>
          <a:bodyPr wrap="square">
            <a:spAutoFit/>
          </a:bodyPr>
          <a:lstStyle/>
          <a:p>
            <a:r>
              <a:rPr lang="zh-CN" altLang="zh-CN" sz="2800" dirty="0" smtClean="0">
                <a:sym typeface="+mn-ea"/>
              </a:rPr>
              <a:t>（</a:t>
            </a:r>
            <a:r>
              <a:rPr lang="zh-CN" altLang="zh-CN" sz="2800" b="1" dirty="0" smtClean="0">
                <a:sym typeface="+mn-ea"/>
              </a:rPr>
              <a:t>一）修订《中华人民共和国企业所得税年度纳税申报表（</a:t>
            </a:r>
            <a:r>
              <a:rPr lang="en-US" altLang="zh-CN" sz="2800" b="1" dirty="0" smtClean="0">
                <a:sym typeface="+mn-ea"/>
              </a:rPr>
              <a:t>A</a:t>
            </a:r>
            <a:r>
              <a:rPr lang="zh-CN" altLang="zh-CN" sz="2800" b="1" dirty="0" smtClean="0">
                <a:sym typeface="+mn-ea"/>
              </a:rPr>
              <a:t>类，</a:t>
            </a:r>
            <a:r>
              <a:rPr lang="en-US" altLang="zh-CN" sz="2800" b="1" dirty="0" smtClean="0">
                <a:sym typeface="+mn-ea"/>
              </a:rPr>
              <a:t>2017</a:t>
            </a:r>
            <a:r>
              <a:rPr lang="zh-CN" altLang="zh-CN" sz="2800" b="1" dirty="0" smtClean="0">
                <a:sym typeface="+mn-ea"/>
              </a:rPr>
              <a:t>年版）》部分表单和填报说明</a:t>
            </a:r>
            <a:endParaRPr lang="en-US" altLang="zh-CN" sz="2800" b="1" dirty="0" smtClean="0"/>
          </a:p>
          <a:p>
            <a:endParaRPr lang="en-US" altLang="zh-CN" sz="2800" dirty="0" smtClean="0"/>
          </a:p>
          <a:p>
            <a:r>
              <a:rPr lang="en-US" altLang="zh-CN" sz="2800" dirty="0" smtClean="0">
                <a:sym typeface="+mn-ea"/>
              </a:rPr>
              <a:t>1.</a:t>
            </a:r>
            <a:r>
              <a:rPr lang="zh-CN" altLang="zh-CN" sz="2800" dirty="0" smtClean="0">
                <a:sym typeface="+mn-ea"/>
              </a:rPr>
              <a:t>为落实企业所得税相关政策，对《企业所得税年度纳税申报表填报表单》及《企业所得税年度纳税申报基础信息表》（</a:t>
            </a:r>
            <a:r>
              <a:rPr lang="en-US" altLang="zh-CN" sz="2800" dirty="0" smtClean="0">
                <a:sym typeface="+mn-ea"/>
              </a:rPr>
              <a:t>A000000</a:t>
            </a:r>
            <a:r>
              <a:rPr lang="zh-CN" altLang="zh-CN" sz="2800" dirty="0" smtClean="0">
                <a:sym typeface="+mn-ea"/>
              </a:rPr>
              <a:t>）等</a:t>
            </a:r>
            <a:r>
              <a:rPr lang="en-US" altLang="zh-CN" sz="2800" dirty="0" smtClean="0">
                <a:sym typeface="+mn-ea"/>
              </a:rPr>
              <a:t>7</a:t>
            </a:r>
            <a:r>
              <a:rPr lang="zh-CN" altLang="zh-CN" sz="2800" dirty="0" smtClean="0">
                <a:sym typeface="+mn-ea"/>
              </a:rPr>
              <a:t>张表单样式和填报说明、《中华人民共和国企业所得税年度纳税申报表（</a:t>
            </a:r>
            <a:r>
              <a:rPr lang="en-US" altLang="zh-CN" sz="2800" dirty="0" smtClean="0">
                <a:sym typeface="+mn-ea"/>
              </a:rPr>
              <a:t>A</a:t>
            </a:r>
            <a:r>
              <a:rPr lang="zh-CN" altLang="zh-CN" sz="2800" dirty="0" smtClean="0">
                <a:sym typeface="+mn-ea"/>
              </a:rPr>
              <a:t>类）》（</a:t>
            </a:r>
            <a:r>
              <a:rPr lang="en-US" altLang="zh-CN" sz="2800" dirty="0" smtClean="0">
                <a:sym typeface="+mn-ea"/>
              </a:rPr>
              <a:t>A100000</a:t>
            </a:r>
            <a:r>
              <a:rPr lang="zh-CN" altLang="zh-CN" sz="2800" dirty="0" smtClean="0">
                <a:sym typeface="+mn-ea"/>
              </a:rPr>
              <a:t>）等</a:t>
            </a:r>
            <a:r>
              <a:rPr lang="en-US" altLang="zh-CN" sz="2800" dirty="0" smtClean="0">
                <a:sym typeface="+mn-ea"/>
              </a:rPr>
              <a:t>3</a:t>
            </a:r>
            <a:r>
              <a:rPr lang="zh-CN" altLang="zh-CN" sz="2800" dirty="0" smtClean="0">
                <a:sym typeface="+mn-ea"/>
              </a:rPr>
              <a:t>张表单填报说明进行修订。</a:t>
            </a:r>
            <a:endParaRPr lang="en-US" altLang="zh-CN" sz="2800" dirty="0" smtClean="0"/>
          </a:p>
          <a:p>
            <a:r>
              <a:rPr lang="en-US" altLang="zh-CN" sz="2800" dirty="0" smtClean="0">
                <a:sym typeface="+mn-ea"/>
              </a:rPr>
              <a:t>2.</a:t>
            </a:r>
            <a:r>
              <a:rPr lang="zh-CN" altLang="zh-CN" sz="2800" dirty="0" smtClean="0">
                <a:sym typeface="+mn-ea"/>
              </a:rPr>
              <a:t>为进一步优化填报口径，对《企业所得税弥补亏损明细表》（</a:t>
            </a:r>
            <a:r>
              <a:rPr lang="en-US" altLang="zh-CN" sz="2800" dirty="0" smtClean="0">
                <a:sym typeface="+mn-ea"/>
              </a:rPr>
              <a:t>A106000</a:t>
            </a:r>
            <a:r>
              <a:rPr lang="zh-CN" altLang="zh-CN" sz="2800" dirty="0" smtClean="0">
                <a:sym typeface="+mn-ea"/>
              </a:rPr>
              <a:t>）、《境外所得纳税调整后所得明细表》（</a:t>
            </a:r>
            <a:r>
              <a:rPr lang="en-US" altLang="zh-CN" sz="2800" dirty="0" smtClean="0">
                <a:sym typeface="+mn-ea"/>
              </a:rPr>
              <a:t>A108010</a:t>
            </a:r>
            <a:r>
              <a:rPr lang="zh-CN" altLang="zh-CN" sz="2800" dirty="0" smtClean="0">
                <a:sym typeface="+mn-ea"/>
              </a:rPr>
              <a:t>）中个别数据项的填报说明进行完善。</a:t>
            </a:r>
            <a:endParaRPr lang="zh-CN" altLang="zh-CN" sz="2800" dirty="0" smtClean="0"/>
          </a:p>
          <a:p>
            <a:endParaRPr lang="zh-CN" altLang="en-US" sz="2800" dirty="0" smtClean="0">
              <a:latin typeface="华文楷体" panose="02010600040101010101" pitchFamily="2" charset="-122"/>
              <a:ea typeface="华文楷体" panose="02010600040101010101" pitchFamily="2" charset="-122"/>
            </a:endParaRPr>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61447" name="图片 5" descr="基础信息表回家"/>
          <p:cNvPicPr>
            <a:picLocks noChangeAspect="1"/>
          </p:cNvPicPr>
          <p:nvPr/>
        </p:nvPicPr>
        <p:blipFill>
          <a:blip r:embed="rId2" cstate="print"/>
          <a:stretch>
            <a:fillRect/>
          </a:stretch>
        </p:blipFill>
        <p:spPr>
          <a:xfrm>
            <a:off x="188083" y="1670431"/>
            <a:ext cx="5537712" cy="5114544"/>
          </a:xfrm>
          <a:prstGeom prst="rect">
            <a:avLst/>
          </a:prstGeom>
          <a:noFill/>
          <a:ln w="9525">
            <a:noFill/>
          </a:ln>
        </p:spPr>
      </p:pic>
      <p:sp>
        <p:nvSpPr>
          <p:cNvPr id="20" name="椭圆 1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065672" y="1385058"/>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旧</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45" name="图片 3" descr="基础信息表新"/>
          <p:cNvPicPr>
            <a:picLocks noChangeAspect="1"/>
          </p:cNvPicPr>
          <p:nvPr>
            <p:custDataLst>
              <p:tags r:id="rId3"/>
            </p:custDataLst>
          </p:nvPr>
        </p:nvPicPr>
        <p:blipFill>
          <a:blip r:embed="rId4" cstate="print"/>
          <a:stretch>
            <a:fillRect/>
          </a:stretch>
        </p:blipFill>
        <p:spPr>
          <a:xfrm>
            <a:off x="5900686" y="1597957"/>
            <a:ext cx="5692775" cy="5260975"/>
          </a:xfrm>
          <a:prstGeom prst="rect">
            <a:avLst/>
          </a:prstGeom>
          <a:noFill/>
          <a:ln w="9525">
            <a:noFill/>
          </a:ln>
        </p:spPr>
      </p:pic>
      <p:sp>
        <p:nvSpPr>
          <p:cNvPr id="4" name="圆角矩形标注 3"/>
          <p:cNvSpPr/>
          <p:nvPr/>
        </p:nvSpPr>
        <p:spPr>
          <a:xfrm>
            <a:off x="11241405" y="2376170"/>
            <a:ext cx="698500" cy="715645"/>
          </a:xfrm>
          <a:prstGeom prst="wedgeRoundRectCallout">
            <a:avLst>
              <a:gd name="adj1" fmla="val -91181"/>
              <a:gd name="adj2" fmla="val -665"/>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sz="1600" strike="noStrike" noProof="1">
                <a:solidFill>
                  <a:schemeClr val="tx1"/>
                </a:solidFill>
                <a:sym typeface="+mn-ea"/>
              </a:rPr>
              <a:t>项目变化</a:t>
            </a:r>
            <a:endParaRPr lang="zh-CN" sz="1600" strike="noStrike" noProof="1">
              <a:solidFill>
                <a:schemeClr val="tx1"/>
              </a:solidFill>
              <a:sym typeface="+mn-ea"/>
            </a:endParaRPr>
          </a:p>
        </p:txBody>
      </p:sp>
      <p:sp>
        <p:nvSpPr>
          <p:cNvPr id="6" name="圆角矩形标注 5"/>
          <p:cNvSpPr/>
          <p:nvPr/>
        </p:nvSpPr>
        <p:spPr>
          <a:xfrm>
            <a:off x="7391400" y="2470785"/>
            <a:ext cx="1215390" cy="715010"/>
          </a:xfrm>
          <a:prstGeom prst="wedgeRoundRectCallout">
            <a:avLst>
              <a:gd name="adj1" fmla="val -69278"/>
              <a:gd name="adj2" fmla="val 11989"/>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sz="1600" strike="noStrike" noProof="1">
                <a:solidFill>
                  <a:schemeClr val="tx1"/>
                </a:solidFill>
                <a:sym typeface="+mn-ea"/>
              </a:rPr>
              <a:t>填表说明更新政策</a:t>
            </a:r>
            <a:endParaRPr lang="zh-CN" sz="1600" strike="noStrike" noProof="1">
              <a:solidFill>
                <a:schemeClr val="tx1"/>
              </a:solidFill>
              <a:sym typeface="+mn-ea"/>
            </a:endParaRPr>
          </a:p>
        </p:txBody>
      </p:sp>
      <p:sp>
        <p:nvSpPr>
          <p:cNvPr id="7" name="矩形 6"/>
          <p:cNvSpPr/>
          <p:nvPr/>
        </p:nvSpPr>
        <p:spPr>
          <a:xfrm>
            <a:off x="6081395" y="2858135"/>
            <a:ext cx="890270" cy="233680"/>
          </a:xfrm>
          <a:prstGeom prst="rect">
            <a:avLst/>
          </a:prstGeom>
          <a:noFill/>
          <a:ln w="38100"/>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 name="矩形 4"/>
          <p:cNvSpPr/>
          <p:nvPr/>
        </p:nvSpPr>
        <p:spPr>
          <a:xfrm>
            <a:off x="6081078" y="4034155"/>
            <a:ext cx="2124075" cy="233363"/>
          </a:xfrm>
          <a:prstGeom prst="rect">
            <a:avLst/>
          </a:prstGeom>
          <a:noFill/>
          <a:ln w="38100"/>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0" name="圆角矩形标注 9"/>
          <p:cNvSpPr/>
          <p:nvPr/>
        </p:nvSpPr>
        <p:spPr>
          <a:xfrm>
            <a:off x="8348980" y="3661093"/>
            <a:ext cx="2987675" cy="1658938"/>
          </a:xfrm>
          <a:prstGeom prst="wedgeRoundRectCallout">
            <a:avLst>
              <a:gd name="adj1" fmla="val -59344"/>
              <a:gd name="adj2" fmla="val -21160"/>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solidFill>
                  <a:schemeClr val="tx1"/>
                </a:solidFill>
                <a:sym typeface="+mn-ea"/>
              </a:rPr>
              <a:t>其中包含</a:t>
            </a:r>
            <a:r>
              <a:rPr lang="en-US" altLang="zh-CN" sz="1600" b="1" strike="noStrike" noProof="1">
                <a:solidFill>
                  <a:schemeClr val="tx1"/>
                </a:solidFill>
                <a:sym typeface="+mn-ea"/>
              </a:rPr>
              <a:t>2018</a:t>
            </a:r>
            <a:r>
              <a:rPr lang="zh-CN" altLang="en-US" sz="1600" b="1" strike="noStrike" noProof="1">
                <a:solidFill>
                  <a:schemeClr val="tx1"/>
                </a:solidFill>
                <a:sym typeface="+mn-ea"/>
              </a:rPr>
              <a:t>年</a:t>
            </a:r>
            <a:r>
              <a:rPr lang="en-US" altLang="zh-CN" sz="1600" b="1" strike="noStrike" noProof="1">
                <a:solidFill>
                  <a:schemeClr val="tx1"/>
                </a:solidFill>
                <a:sym typeface="+mn-ea"/>
              </a:rPr>
              <a:t>12</a:t>
            </a:r>
            <a:r>
              <a:rPr lang="zh-CN" altLang="en-US" sz="1600" b="1" strike="noStrike" noProof="1">
                <a:solidFill>
                  <a:schemeClr val="tx1"/>
                </a:solidFill>
                <a:sym typeface="+mn-ea"/>
              </a:rPr>
              <a:t>月</a:t>
            </a:r>
            <a:r>
              <a:rPr lang="en-US" altLang="zh-CN" sz="1600" b="1" strike="noStrike" noProof="1">
                <a:solidFill>
                  <a:schemeClr val="tx1"/>
                </a:solidFill>
                <a:sym typeface="+mn-ea"/>
              </a:rPr>
              <a:t>31</a:t>
            </a:r>
            <a:r>
              <a:rPr lang="zh-CN" altLang="en-US" sz="1600" b="1" strike="noStrike" noProof="1">
                <a:solidFill>
                  <a:schemeClr val="tx1"/>
                </a:solidFill>
                <a:sym typeface="+mn-ea"/>
              </a:rPr>
              <a:t>日前获利，依法成立且符合条件的</a:t>
            </a:r>
            <a:r>
              <a:rPr lang="zh-CN" altLang="en-US" sz="1600" b="1" strike="noStrike" noProof="1">
                <a:solidFill>
                  <a:srgbClr val="FF0000"/>
                </a:solidFill>
                <a:sym typeface="+mn-ea"/>
              </a:rPr>
              <a:t>集成电路设计企业和软件企业</a:t>
            </a:r>
            <a:r>
              <a:rPr lang="zh-CN" altLang="en-US" sz="1600" b="1" strike="noStrike" noProof="1">
                <a:solidFill>
                  <a:schemeClr val="tx1"/>
                </a:solidFill>
              </a:rPr>
              <a:t>。</a:t>
            </a:r>
            <a:r>
              <a:rPr lang="zh-CN" altLang="en-US" sz="1600" strike="noStrike" noProof="1">
                <a:solidFill>
                  <a:schemeClr val="tx1"/>
                </a:solidFill>
              </a:rPr>
              <a:t>（</a:t>
            </a:r>
            <a:r>
              <a:rPr lang="zh-CN" altLang="en-US" sz="1600" strike="noStrike" noProof="1">
                <a:solidFill>
                  <a:schemeClr val="tx1"/>
                </a:solidFill>
                <a:sym typeface="+mn-ea"/>
              </a:rPr>
              <a:t>财政部 税务总局公告2019年第68号）</a:t>
            </a:r>
            <a:endParaRPr lang="zh-CN" altLang="en-US" sz="1600" strike="noStrike" noProof="1">
              <a:solidFill>
                <a:schemeClr val="tx1"/>
              </a:solidFill>
              <a:sym typeface="+mn-ea"/>
            </a:endParaRPr>
          </a:p>
        </p:txBody>
      </p:sp>
      <p:sp>
        <p:nvSpPr>
          <p:cNvPr id="11" name="椭圆 1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127423" y="1384618"/>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5262245"/>
          </a:xfrm>
          <a:prstGeom prst="rect">
            <a:avLst/>
          </a:prstGeom>
        </p:spPr>
        <p:txBody>
          <a:bodyPr wrap="square">
            <a:spAutoFit/>
          </a:bodyPr>
          <a:lstStyle/>
          <a:p>
            <a:pPr>
              <a:lnSpc>
                <a:spcPct val="150000"/>
              </a:lnSpc>
            </a:pPr>
            <a:r>
              <a:rPr lang="zh-CN" altLang="zh-CN" sz="2800" dirty="0" smtClean="0">
                <a:sym typeface="+mn-ea"/>
              </a:rPr>
              <a:t>1.表单样式：修改项目名称</a:t>
            </a:r>
            <a:endParaRPr lang="zh-CN" altLang="zh-CN" sz="2800" dirty="0" smtClean="0"/>
          </a:p>
          <a:p>
            <a:pPr>
              <a:lnSpc>
                <a:spcPct val="150000"/>
              </a:lnSpc>
            </a:pPr>
            <a:r>
              <a:rPr lang="zh-CN" altLang="zh-CN" sz="2800" dirty="0" smtClean="0">
                <a:sym typeface="+mn-ea"/>
              </a:rPr>
              <a:t>将“108采用一般企业财务报表格式（2018年版）”修改为“108采用一般企业财务报表格式（2019年版）”，同时调整相应的填表说明。</a:t>
            </a:r>
            <a:endParaRPr lang="zh-CN" altLang="zh-CN" sz="2800" dirty="0" smtClean="0"/>
          </a:p>
          <a:p>
            <a:pPr>
              <a:lnSpc>
                <a:spcPct val="150000"/>
              </a:lnSpc>
            </a:pPr>
            <a:r>
              <a:rPr lang="zh-CN" altLang="zh-CN" sz="2800" dirty="0" smtClean="0">
                <a:sym typeface="+mn-ea"/>
              </a:rPr>
              <a:t>2.填报说明：简化“109小型微利企业”项目填报说明</a:t>
            </a:r>
            <a:endParaRPr lang="zh-CN" altLang="zh-CN" sz="2800" dirty="0" smtClean="0"/>
          </a:p>
          <a:p>
            <a:pPr>
              <a:lnSpc>
                <a:spcPct val="150000"/>
              </a:lnSpc>
            </a:pPr>
            <a:r>
              <a:rPr lang="zh-CN" altLang="zh-CN" sz="2800" dirty="0" smtClean="0">
                <a:sym typeface="+mn-ea"/>
              </a:rPr>
              <a:t>3.填报说明：新增政策依据</a:t>
            </a:r>
            <a:endParaRPr lang="zh-CN" altLang="zh-CN" sz="2800" dirty="0" smtClean="0"/>
          </a:p>
          <a:p>
            <a:pPr>
              <a:lnSpc>
                <a:spcPct val="150000"/>
              </a:lnSpc>
            </a:pPr>
            <a:r>
              <a:rPr lang="zh-CN" altLang="zh-CN" sz="2800" dirty="0" smtClean="0">
                <a:sym typeface="+mn-ea"/>
              </a:rPr>
              <a:t>“208软件、集成电路企业类型”：新增《财政部  税务总局关于集成电路设计和软件产业企业所得税政策的公告》（财政部  税务总局公告2019年第68号）政策依据</a:t>
            </a:r>
            <a:endParaRPr lang="zh-CN" altLang="zh-CN" sz="28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graphicFrame>
        <p:nvGraphicFramePr>
          <p:cNvPr id="117978" name="Group 218"/>
          <p:cNvGraphicFramePr>
            <a:graphicFrameLocks noGrp="1"/>
          </p:cNvGraphicFramePr>
          <p:nvPr>
            <p:custDataLst>
              <p:tags r:id="rId2"/>
            </p:custDataLst>
          </p:nvPr>
        </p:nvGraphicFramePr>
        <p:xfrm>
          <a:off x="170180" y="1882775"/>
          <a:ext cx="5492750" cy="4724400"/>
        </p:xfrm>
        <a:graphic>
          <a:graphicData uri="http://schemas.openxmlformats.org/drawingml/2006/table">
            <a:tbl>
              <a:tblPr/>
              <a:tblGrid>
                <a:gridCol w="339725"/>
                <a:gridCol w="338455"/>
                <a:gridCol w="3616008"/>
                <a:gridCol w="1198562"/>
              </a:tblGrid>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rPr>
                        <a:t>行次</a:t>
                      </a:r>
                      <a:endParaRPr kumimoji="0" lang="zh-CN" altLang="en-US" sz="9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类别</a:t>
                      </a:r>
                      <a:endParaRPr kumimoji="0" lang="zh-CN" altLang="en-US" sz="9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项</a:t>
                      </a:r>
                      <a:r>
                        <a:rPr kumimoji="0" 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目</a:t>
                      </a:r>
                      <a:endParaRPr kumimoji="0" lang="zh-CN" altLang="en-US"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金</a:t>
                      </a:r>
                      <a:r>
                        <a:rPr kumimoji="0" 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额</a:t>
                      </a:r>
                      <a:endParaRPr kumimoji="0" lang="zh-CN" altLang="en-US"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利润总额计算</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一、营业收入</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A101010\101020\103000)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减：营业成本</a:t>
                      </a: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A102010\102020\103000)</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减：税金及附加</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减：销售费用</a:t>
                      </a: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A104000)</a:t>
                      </a:r>
                      <a:endParaRPr kumimoji="0" lang="en-US" altLang="zh-CN" sz="11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5</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减：管理费用</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A104000)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6</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减：财务费用</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A104000)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7</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减：资产减值损失</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8</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加：公允价值变动收益</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9</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加：投资收益</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10</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FF"/>
                          </a:solidFill>
                          <a:effectLst/>
                          <a:latin typeface="Arial" panose="020B0604020202020204" pitchFamily="34" charset="0"/>
                          <a:ea typeface="微软雅黑" panose="020B0503020204020204" pitchFamily="34" charset="-122"/>
                        </a:rPr>
                        <a:t>二、营业利润</a:t>
                      </a:r>
                      <a:r>
                        <a:rPr kumimoji="0" lang="en-US" altLang="zh-CN" sz="1100" b="1" i="0" u="none" strike="noStrike" cap="none" normalizeH="0" baseline="0" dirty="0">
                          <a:ln>
                            <a:noFill/>
                          </a:ln>
                          <a:solidFill>
                            <a:srgbClr val="0000FF"/>
                          </a:solidFill>
                          <a:effectLst/>
                          <a:latin typeface="Arial" panose="020B0604020202020204" pitchFamily="34" charset="0"/>
                          <a:ea typeface="微软雅黑" panose="020B0503020204020204" pitchFamily="34" charset="-122"/>
                        </a:rPr>
                        <a:t>(1-2-3-4-5-6-7+8+9)</a:t>
                      </a:r>
                      <a:endParaRPr kumimoji="0" lang="en-US" altLang="zh-CN" sz="1100" b="1" i="0" u="none" strike="noStrike" cap="none" normalizeH="0" baseline="0" dirty="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填表说明变化</a:t>
                      </a: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11</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加：营业外收入</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A101010\101020\103000)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12</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减：营业外支出</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A102010\102020\103000)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13</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三、利润总额（</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10+11-12</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14</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0">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应纳税所得额计算</a:t>
                      </a:r>
                      <a:endParaRPr kumimoji="0" lang="zh-CN" altLang="en-US"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en-US" altLang="zh-CN"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减：境外所得（填写</a:t>
                      </a:r>
                      <a:r>
                        <a:rPr kumimoji="0" lang="en-US" altLang="zh-CN"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A108010</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endPar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lang="zh-CN" altLang="en-US" sz="1200" b="1">
                          <a:ln>
                            <a:noFill/>
                          </a:ln>
                          <a:solidFill>
                            <a:srgbClr val="0000FF"/>
                          </a:solidFill>
                          <a:effectLst/>
                          <a:latin typeface="Arial" panose="020B0604020202020204" pitchFamily="34" charset="0"/>
                          <a:ea typeface="微软雅黑" panose="020B0503020204020204" pitchFamily="34" charset="-122"/>
                          <a:sym typeface="+mn-ea"/>
                        </a:rPr>
                        <a:t>填表说明变化　</a:t>
                      </a: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15</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加：纳税调整增加额（填写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16</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减：纳税调整减少额（填写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17</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减：免税、减计收入及加计扣除（填写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A107010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18</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加：境外应税所得抵减境内亏损（填写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19</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四、纳税调整后所得（</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13-14+15-16-17+18</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20</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减：所得减免（填写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A107020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21</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减：弥补以前年度亏损（填写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A106000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22</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减：抵扣应纳税所得额（填写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A107030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196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23</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五、应纳税所得额（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19-20-21-22</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graphicFrame>
        <p:nvGraphicFramePr>
          <p:cNvPr id="121051" name="Group 219"/>
          <p:cNvGraphicFramePr>
            <a:graphicFrameLocks noGrp="1"/>
          </p:cNvGraphicFramePr>
          <p:nvPr>
            <p:custDataLst>
              <p:tags r:id="rId3"/>
            </p:custDataLst>
          </p:nvPr>
        </p:nvGraphicFramePr>
        <p:xfrm>
          <a:off x="5793740" y="1917700"/>
          <a:ext cx="6381750" cy="4576445"/>
        </p:xfrm>
        <a:graphic>
          <a:graphicData uri="http://schemas.openxmlformats.org/drawingml/2006/table">
            <a:tbl>
              <a:tblPr/>
              <a:tblGrid>
                <a:gridCol w="393700"/>
                <a:gridCol w="393700"/>
                <a:gridCol w="4551045"/>
                <a:gridCol w="1043305"/>
              </a:tblGrid>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dirty="0">
                          <a:ln>
                            <a:noFill/>
                          </a:ln>
                          <a:solidFill>
                            <a:srgbClr val="FFFFFF"/>
                          </a:solidFill>
                          <a:effectLst/>
                          <a:latin typeface="Arial" panose="020B0604020202020204" pitchFamily="34" charset="0"/>
                          <a:ea typeface="微软雅黑" panose="020B0503020204020204" pitchFamily="34" charset="-122"/>
                        </a:rPr>
                        <a:t>24</a:t>
                      </a:r>
                      <a:endParaRPr kumimoji="0" lang="zh-CN" altLang="zh-CN" sz="10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bg2"/>
                          </a:solidFill>
                          <a:effectLst/>
                          <a:latin typeface="Arial" panose="020B0604020202020204" pitchFamily="34" charset="0"/>
                          <a:ea typeface="微软雅黑" panose="020B0503020204020204" pitchFamily="34" charset="-122"/>
                        </a:rPr>
                        <a:t>应纳税额计算</a:t>
                      </a:r>
                      <a:endParaRPr kumimoji="0" lang="zh-CN" altLang="en-US" sz="1100" b="1" i="0" u="none" strike="noStrike" cap="none" normalizeH="0" baseline="0">
                        <a:ln>
                          <a:noFill/>
                        </a:ln>
                        <a:solidFill>
                          <a:schemeClr val="bg2"/>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0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税率（</a:t>
                      </a:r>
                      <a:r>
                        <a:rPr kumimoji="0" lang="en-US" altLang="zh-CN" sz="10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25%</a:t>
                      </a:r>
                      <a:r>
                        <a:rPr kumimoji="0" lang="zh-CN" altLang="en-US" sz="10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zh-CN" altLang="en-US" sz="1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endParaRPr kumimoji="0" lang="zh-CN" altLang="en-US" sz="1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25</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六、应纳所得税额（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23</a:t>
                      </a:r>
                      <a:r>
                        <a:rPr kumimoji="0" lang="zh-CN"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24</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371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26</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减：减免所得税额（填写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A107040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27</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减：抵免所得税额（填写</a:t>
                      </a:r>
                      <a:r>
                        <a:rPr kumimoji="0" lang="en-US" altLang="zh-CN" sz="11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A107050</a:t>
                      </a:r>
                      <a:r>
                        <a:rPr kumimoji="0" lang="zh-CN" altLang="en-US" sz="11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28</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七、应纳税额（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25-26-27</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29</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加：境外所得应纳所得税额（填写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371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30</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减：境外所得抵免所得税额（填写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31</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八、实际应纳所得税额（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28+29-30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32</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减：本年累计实际已缴纳的所得税</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33</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九、本年应补（退）所得税额（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31-32</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371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34</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其中：总机构分摊本年应补（退）所得税额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A109000)</a:t>
                      </a:r>
                      <a:endParaRPr kumimoji="0" lang="zh-CN"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3378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35</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252730" marR="0" lvl="0" indent="38100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财政集中分配本年应补（退）所得税额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A109000)</a:t>
                      </a:r>
                      <a:endParaRPr kumimoji="0" lang="zh-CN"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5245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36</a:t>
                      </a:r>
                      <a:endParaRPr kumimoji="0" lang="zh-CN" altLang="zh-CN" sz="11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243205" marR="0" lvl="0" indent="382905"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总机构主体生产经营部门分摊本年应补（退）所得税额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A109000)</a:t>
                      </a:r>
                      <a:endParaRPr kumimoji="0" lang="zh-CN" altLang="zh-CN" sz="11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0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bl>
          </a:graphicData>
        </a:graphic>
      </p:graphicFrame>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b="70735"/>
          <a:stretch>
            <a:fillRect/>
          </a:stretch>
        </p:blipFill>
        <p:spPr>
          <a:xfrm flipV="1">
            <a:off x="0" y="-16778"/>
            <a:ext cx="12192000" cy="2912382"/>
          </a:xfrm>
          <a:prstGeom prst="rect">
            <a:avLst/>
          </a:prstGeom>
        </p:spPr>
      </p:pic>
      <p:grpSp>
        <p:nvGrpSpPr>
          <p:cNvPr id="9" name="组合 8"/>
          <p:cNvGrpSpPr/>
          <p:nvPr/>
        </p:nvGrpSpPr>
        <p:grpSpPr>
          <a:xfrm>
            <a:off x="1371600" y="3048000"/>
            <a:ext cx="5116286" cy="1371600"/>
            <a:chOff x="1371600" y="3048000"/>
            <a:chExt cx="4229100" cy="1371600"/>
          </a:xfrm>
        </p:grpSpPr>
        <p:sp>
          <p:nvSpPr>
            <p:cNvPr id="8" name="矩形: 圆角 7"/>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3" name="组合 12"/>
          <p:cNvGrpSpPr/>
          <p:nvPr/>
        </p:nvGrpSpPr>
        <p:grpSpPr>
          <a:xfrm>
            <a:off x="6896100" y="3004457"/>
            <a:ext cx="4791710" cy="1371600"/>
            <a:chOff x="1371600" y="3048000"/>
            <a:chExt cx="4229100" cy="1371600"/>
          </a:xfrm>
        </p:grpSpPr>
        <p:sp>
          <p:nvSpPr>
            <p:cNvPr id="14" name="矩形: 圆角 13"/>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PA-102220"/>
          <p:cNvSpPr txBox="1"/>
          <p:nvPr>
            <p:custDataLst>
              <p:tags r:id="rId2"/>
            </p:custDataLst>
          </p:nvPr>
        </p:nvSpPr>
        <p:spPr>
          <a:xfrm>
            <a:off x="2870921" y="3489930"/>
            <a:ext cx="3608680" cy="400110"/>
          </a:xfrm>
          <a:prstGeom prst="rect">
            <a:avLst/>
          </a:prstGeom>
          <a:noFill/>
        </p:spPr>
        <p:txBody>
          <a:bodyPr wrap="none" rtlCol="0">
            <a:spAutoFit/>
          </a:bodyPr>
          <a:lstStyle/>
          <a:p>
            <a:r>
              <a:rPr lang="en-US" altLang="zh-CN" sz="2000" dirty="0" smtClean="0">
                <a:solidFill>
                  <a:srgbClr val="BEE2F0"/>
                </a:solidFill>
              </a:rPr>
              <a:t>2019</a:t>
            </a:r>
            <a:r>
              <a:rPr lang="zh-CN" altLang="en-US" sz="2000" dirty="0" smtClean="0">
                <a:solidFill>
                  <a:srgbClr val="BEE2F0"/>
                </a:solidFill>
                <a:ea typeface="宋体" panose="02010600030101010101" pitchFamily="2" charset="-122"/>
              </a:rPr>
              <a:t>年以来部分优惠政策盘点</a:t>
            </a:r>
            <a:endParaRPr kumimoji="1" lang="zh-CN" altLang="en-US" sz="2000" spc="300" dirty="0" smtClean="0">
              <a:solidFill>
                <a:srgbClr val="BEE2F0"/>
              </a:solidFill>
              <a:ea typeface="宋体" panose="02010600030101010101" pitchFamily="2" charset="-122"/>
              <a:cs typeface="+mn-ea"/>
              <a:sym typeface="+mn-lt"/>
            </a:endParaRPr>
          </a:p>
        </p:txBody>
      </p:sp>
      <p:sp>
        <p:nvSpPr>
          <p:cNvPr id="21" name="PA-102223"/>
          <p:cNvSpPr txBox="1"/>
          <p:nvPr>
            <p:custDataLst>
              <p:tags r:id="rId3"/>
            </p:custDataLst>
          </p:nvPr>
        </p:nvSpPr>
        <p:spPr>
          <a:xfrm>
            <a:off x="8370162" y="3532307"/>
            <a:ext cx="3230880" cy="398780"/>
          </a:xfrm>
          <a:prstGeom prst="rect">
            <a:avLst/>
          </a:prstGeom>
          <a:noFill/>
        </p:spPr>
        <p:txBody>
          <a:bodyPr wrap="none" rtlCol="0">
            <a:spAutoFit/>
          </a:bodyPr>
          <a:lstStyle/>
          <a:p>
            <a:r>
              <a:rPr lang="zh-CN" altLang="en-US" sz="2000" dirty="0" smtClean="0">
                <a:solidFill>
                  <a:srgbClr val="BEE2F0"/>
                </a:solidFill>
                <a:ea typeface="宋体" panose="02010600030101010101" pitchFamily="2" charset="-122"/>
              </a:rPr>
              <a:t>企业所得税申报表变化解读</a:t>
            </a:r>
            <a:endParaRPr lang="zh-CN" altLang="en-US" sz="2000" dirty="0" smtClean="0">
              <a:solidFill>
                <a:srgbClr val="BEE2F0"/>
              </a:solidFill>
              <a:ea typeface="宋体" panose="02010600030101010101" pitchFamily="2" charset="-122"/>
            </a:endParaRPr>
          </a:p>
        </p:txBody>
      </p:sp>
      <p:sp>
        <p:nvSpPr>
          <p:cNvPr id="2" name="文本框 1"/>
          <p:cNvSpPr txBox="1"/>
          <p:nvPr/>
        </p:nvSpPr>
        <p:spPr>
          <a:xfrm>
            <a:off x="1911748" y="4955123"/>
            <a:ext cx="447336" cy="830997"/>
          </a:xfrm>
          <a:prstGeom prst="rect">
            <a:avLst/>
          </a:prstGeom>
          <a:noFill/>
        </p:spPr>
        <p:txBody>
          <a:bodyPr wrap="square" rtlCol="0">
            <a:spAutoFit/>
          </a:bodyPr>
          <a:lstStyle/>
          <a:p>
            <a:pPr algn="ctr"/>
            <a:r>
              <a:rPr lang="zh-CN" altLang="en-US" sz="4800" dirty="0">
                <a:solidFill>
                  <a:schemeClr val="bg1"/>
                </a:solidFill>
                <a:cs typeface="+mn-ea"/>
                <a:sym typeface="+mn-lt"/>
              </a:rPr>
              <a:t>一</a:t>
            </a:r>
            <a:endParaRPr lang="zh-CN" altLang="en-US" sz="4800" dirty="0">
              <a:solidFill>
                <a:schemeClr val="bg1"/>
              </a:solidFill>
              <a:cs typeface="+mn-ea"/>
              <a:sym typeface="+mn-lt"/>
            </a:endParaRPr>
          </a:p>
        </p:txBody>
      </p:sp>
      <p:sp>
        <p:nvSpPr>
          <p:cNvPr id="28" name="文本框 27"/>
          <p:cNvSpPr txBox="1"/>
          <p:nvPr/>
        </p:nvSpPr>
        <p:spPr>
          <a:xfrm>
            <a:off x="7348129" y="3288574"/>
            <a:ext cx="591185" cy="829945"/>
          </a:xfrm>
          <a:prstGeom prst="rect">
            <a:avLst/>
          </a:prstGeom>
          <a:noFill/>
        </p:spPr>
        <p:txBody>
          <a:bodyPr wrap="square" rtlCol="0">
            <a:spAutoFit/>
          </a:bodyPr>
          <a:lstStyle/>
          <a:p>
            <a:pPr algn="ctr"/>
            <a:r>
              <a:rPr lang="zh-CN" altLang="en-US" sz="4800" dirty="0">
                <a:solidFill>
                  <a:schemeClr val="bg1"/>
                </a:solidFill>
                <a:cs typeface="+mn-ea"/>
                <a:sym typeface="+mn-lt"/>
              </a:rPr>
              <a:t>二</a:t>
            </a:r>
            <a:endParaRPr lang="zh-CN" altLang="en-US" sz="4800" dirty="0">
              <a:solidFill>
                <a:schemeClr val="bg1"/>
              </a:solidFill>
              <a:cs typeface="+mn-ea"/>
              <a:sym typeface="+mn-lt"/>
            </a:endParaRPr>
          </a:p>
        </p:txBody>
      </p:sp>
      <p:sp>
        <p:nvSpPr>
          <p:cNvPr id="30"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1" name="图片 30" descr="2"/>
          <p:cNvPicPr>
            <a:picLocks noChangeAspect="1"/>
          </p:cNvPicPr>
          <p:nvPr/>
        </p:nvPicPr>
        <p:blipFill>
          <a:blip r:embed="rId4" cstate="print"/>
          <a:stretch>
            <a:fillRect/>
          </a:stretch>
        </p:blipFill>
        <p:spPr>
          <a:xfrm>
            <a:off x="54669" y="146133"/>
            <a:ext cx="693671" cy="529818"/>
          </a:xfrm>
          <a:prstGeom prst="rect">
            <a:avLst/>
          </a:prstGeom>
        </p:spPr>
      </p:pic>
      <p:grpSp>
        <p:nvGrpSpPr>
          <p:cNvPr id="32" name="组合 31"/>
          <p:cNvGrpSpPr/>
          <p:nvPr/>
        </p:nvGrpSpPr>
        <p:grpSpPr>
          <a:xfrm>
            <a:off x="356279" y="777492"/>
            <a:ext cx="6816308" cy="1804973"/>
            <a:chOff x="6363328" y="496656"/>
            <a:chExt cx="5572530" cy="987801"/>
          </a:xfrm>
        </p:grpSpPr>
        <p:sp>
          <p:nvSpPr>
            <p:cNvPr id="36" name="菱形 35"/>
            <p:cNvSpPr/>
            <p:nvPr/>
          </p:nvSpPr>
          <p:spPr>
            <a:xfrm>
              <a:off x="6363328" y="496656"/>
              <a:ext cx="842682"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10398761" y="995993"/>
              <a:ext cx="1537097" cy="488464"/>
            </a:xfrm>
            <a:prstGeom prst="rect">
              <a:avLst/>
            </a:prstGeom>
          </p:spPr>
          <p:txBody>
            <a:bodyPr wrap="square">
              <a:spAutoFit/>
            </a:bodyPr>
            <a:lstStyle/>
            <a:p>
              <a:r>
                <a:rPr lang="zh-CN" altLang="en-US" sz="5200" b="1" kern="3000" spc="1200" dirty="0">
                  <a:solidFill>
                    <a:srgbClr val="3CA7D2"/>
                  </a:solidFill>
                  <a:cs typeface="+mn-ea"/>
                  <a:sym typeface="+mn-lt"/>
                </a:rPr>
                <a:t>目录</a:t>
              </a:r>
              <a:endParaRPr lang="zh-CN" altLang="en-US" sz="5200" b="1" kern="3000" spc="1200" dirty="0">
                <a:solidFill>
                  <a:srgbClr val="3CA7D2"/>
                </a:solidFill>
                <a:cs typeface="+mn-ea"/>
                <a:sym typeface="+mn-lt"/>
              </a:endParaRPr>
            </a:p>
          </p:txBody>
        </p:sp>
      </p:grpSp>
      <p:grpSp>
        <p:nvGrpSpPr>
          <p:cNvPr id="3" name="组合 2"/>
          <p:cNvGrpSpPr/>
          <p:nvPr/>
        </p:nvGrpSpPr>
        <p:grpSpPr>
          <a:xfrm>
            <a:off x="1417320" y="4678680"/>
            <a:ext cx="5056051" cy="1383030"/>
            <a:chOff x="1371600" y="3048000"/>
            <a:chExt cx="4229100" cy="1383030"/>
          </a:xfrm>
        </p:grpSpPr>
        <p:sp>
          <p:nvSpPr>
            <p:cNvPr id="4" name="矩形: 圆角 7"/>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371600" y="3048000"/>
              <a:ext cx="1371877" cy="138303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0" name="组合 9"/>
          <p:cNvGrpSpPr/>
          <p:nvPr/>
        </p:nvGrpSpPr>
        <p:grpSpPr>
          <a:xfrm>
            <a:off x="6992529" y="4678680"/>
            <a:ext cx="4709795" cy="1371600"/>
            <a:chOff x="1371600" y="3048000"/>
            <a:chExt cx="4229100" cy="1371600"/>
          </a:xfrm>
        </p:grpSpPr>
        <p:sp>
          <p:nvSpPr>
            <p:cNvPr id="11" name="矩形: 圆角 7"/>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6" name="文本框 15"/>
          <p:cNvSpPr txBox="1"/>
          <p:nvPr/>
        </p:nvSpPr>
        <p:spPr>
          <a:xfrm>
            <a:off x="1957468" y="3401278"/>
            <a:ext cx="447336" cy="830997"/>
          </a:xfrm>
          <a:prstGeom prst="rect">
            <a:avLst/>
          </a:prstGeom>
          <a:noFill/>
        </p:spPr>
        <p:txBody>
          <a:bodyPr wrap="square" rtlCol="0">
            <a:spAutoFit/>
          </a:bodyPr>
          <a:lstStyle/>
          <a:p>
            <a:pPr algn="ctr"/>
            <a:r>
              <a:rPr lang="zh-CN" altLang="en-US" sz="4800" dirty="0">
                <a:solidFill>
                  <a:schemeClr val="bg1"/>
                </a:solidFill>
                <a:cs typeface="+mn-ea"/>
                <a:sym typeface="+mn-lt"/>
              </a:rPr>
              <a:t>一</a:t>
            </a:r>
            <a:endParaRPr lang="zh-CN" altLang="en-US" sz="4800" dirty="0">
              <a:solidFill>
                <a:schemeClr val="bg1"/>
              </a:solidFill>
              <a:cs typeface="+mn-ea"/>
              <a:sym typeface="+mn-lt"/>
            </a:endParaRPr>
          </a:p>
        </p:txBody>
      </p:sp>
      <p:sp>
        <p:nvSpPr>
          <p:cNvPr id="18" name="文本框 17"/>
          <p:cNvSpPr txBox="1"/>
          <p:nvPr/>
        </p:nvSpPr>
        <p:spPr>
          <a:xfrm>
            <a:off x="1787525" y="4993005"/>
            <a:ext cx="787400" cy="829945"/>
          </a:xfrm>
          <a:prstGeom prst="rect">
            <a:avLst/>
          </a:prstGeom>
          <a:noFill/>
        </p:spPr>
        <p:txBody>
          <a:bodyPr wrap="square" rtlCol="0">
            <a:spAutoFit/>
          </a:bodyPr>
          <a:lstStyle/>
          <a:p>
            <a:r>
              <a:rPr lang="zh-CN" altLang="en-US" sz="4800">
                <a:solidFill>
                  <a:srgbClr val="BEE2F0"/>
                </a:solidFill>
              </a:rPr>
              <a:t>三</a:t>
            </a:r>
            <a:endParaRPr lang="zh-CN" altLang="en-US" sz="4800">
              <a:solidFill>
                <a:srgbClr val="BEE2F0"/>
              </a:solidFill>
            </a:endParaRPr>
          </a:p>
        </p:txBody>
      </p:sp>
      <p:sp>
        <p:nvSpPr>
          <p:cNvPr id="20" name="文本框 19"/>
          <p:cNvSpPr txBox="1"/>
          <p:nvPr/>
        </p:nvSpPr>
        <p:spPr>
          <a:xfrm>
            <a:off x="3071495" y="5098415"/>
            <a:ext cx="2940685" cy="645160"/>
          </a:xfrm>
          <a:prstGeom prst="rect">
            <a:avLst/>
          </a:prstGeom>
          <a:noFill/>
        </p:spPr>
        <p:txBody>
          <a:bodyPr wrap="square" rtlCol="0">
            <a:spAutoFit/>
          </a:bodyPr>
          <a:lstStyle/>
          <a:p>
            <a:r>
              <a:rPr lang="zh-CN" altLang="en-US">
                <a:solidFill>
                  <a:srgbClr val="BEE2F0"/>
                </a:solidFill>
              </a:rPr>
              <a:t>企业所得税申报表填报要点及注意事项</a:t>
            </a:r>
            <a:endParaRPr lang="zh-CN" altLang="en-US">
              <a:solidFill>
                <a:srgbClr val="BEE2F0"/>
              </a:solidFill>
            </a:endParaRPr>
          </a:p>
        </p:txBody>
      </p:sp>
      <p:sp>
        <p:nvSpPr>
          <p:cNvPr id="23" name="文本框 22"/>
          <p:cNvSpPr txBox="1"/>
          <p:nvPr/>
        </p:nvSpPr>
        <p:spPr>
          <a:xfrm>
            <a:off x="7348129" y="4956175"/>
            <a:ext cx="825500" cy="829945"/>
          </a:xfrm>
          <a:prstGeom prst="rect">
            <a:avLst/>
          </a:prstGeom>
          <a:solidFill>
            <a:srgbClr val="3CA7D2"/>
          </a:solidFill>
        </p:spPr>
        <p:txBody>
          <a:bodyPr wrap="square" rtlCol="0">
            <a:spAutoFit/>
          </a:bodyPr>
          <a:lstStyle/>
          <a:p>
            <a:r>
              <a:rPr lang="zh-CN" altLang="en-US" sz="4800" dirty="0">
                <a:solidFill>
                  <a:srgbClr val="BEE2F0"/>
                </a:solidFill>
              </a:rPr>
              <a:t>四</a:t>
            </a:r>
            <a:r>
              <a:rPr lang="zh-CN" altLang="en-US" dirty="0"/>
              <a:t> </a:t>
            </a:r>
            <a:endParaRPr lang="zh-CN" altLang="en-US" dirty="0"/>
          </a:p>
        </p:txBody>
      </p:sp>
      <p:sp>
        <p:nvSpPr>
          <p:cNvPr id="24" name="文本框 23"/>
          <p:cNvSpPr txBox="1"/>
          <p:nvPr/>
        </p:nvSpPr>
        <p:spPr>
          <a:xfrm>
            <a:off x="8604068" y="5098415"/>
            <a:ext cx="3011170" cy="645160"/>
          </a:xfrm>
          <a:prstGeom prst="rect">
            <a:avLst/>
          </a:prstGeom>
          <a:noFill/>
        </p:spPr>
        <p:txBody>
          <a:bodyPr wrap="square" rtlCol="0">
            <a:spAutoFit/>
          </a:bodyPr>
          <a:lstStyle/>
          <a:p>
            <a:r>
              <a:rPr lang="zh-CN" altLang="en-US" dirty="0">
                <a:solidFill>
                  <a:srgbClr val="BEE2F0"/>
                </a:solidFill>
              </a:rPr>
              <a:t>企业所得税汇算清缴特别提醒事项</a:t>
            </a:r>
            <a:endParaRPr lang="zh-CN" altLang="en-US" dirty="0">
              <a:solidFill>
                <a:srgbClr val="BEE2F0"/>
              </a:solidFill>
            </a:endParaRPr>
          </a:p>
        </p:txBody>
      </p:sp>
      <p:sp>
        <p:nvSpPr>
          <p:cNvPr id="17" name="页脚占位符 16"/>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 grpId="0"/>
      <p:bldP spid="28"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5262245"/>
          </a:xfrm>
          <a:prstGeom prst="rect">
            <a:avLst/>
          </a:prstGeom>
        </p:spPr>
        <p:txBody>
          <a:bodyPr wrap="square">
            <a:spAutoFit/>
          </a:bodyPr>
          <a:lstStyle/>
          <a:p>
            <a:pPr>
              <a:lnSpc>
                <a:spcPct val="150000"/>
              </a:lnSpc>
            </a:pPr>
            <a:r>
              <a:rPr lang="en-US" altLang="zh-CN" sz="2800" b="1" dirty="0" smtClean="0">
                <a:latin typeface="仿宋" panose="02010609060101010101" pitchFamily="49" charset="-122"/>
                <a:ea typeface="仿宋" panose="02010609060101010101" pitchFamily="49" charset="-122"/>
                <a:sym typeface="+mn-ea"/>
              </a:rPr>
              <a:t> </a:t>
            </a:r>
            <a:r>
              <a:rPr lang="zh-CN" altLang="zh-CN" sz="2800" dirty="0" smtClean="0">
                <a:sym typeface="+mn-ea"/>
              </a:rPr>
              <a:t>1.  优化填报说明 </a:t>
            </a:r>
            <a:endParaRPr lang="zh-CN" altLang="zh-CN" sz="2800" dirty="0" smtClean="0"/>
          </a:p>
          <a:p>
            <a:pPr>
              <a:lnSpc>
                <a:spcPct val="150000"/>
              </a:lnSpc>
            </a:pPr>
            <a:r>
              <a:rPr lang="zh-CN" altLang="zh-CN" sz="2800" dirty="0" smtClean="0">
                <a:sym typeface="+mn-ea"/>
              </a:rPr>
              <a:t> 第14行“境外所得”：从利润总额中减除的境外所得，一是须已计入利润总额；二是按照税法相关规定已在《纳税调整项目明细表》（A105000）进行纳税调整。 </a:t>
            </a:r>
            <a:endParaRPr lang="zh-CN" altLang="zh-CN" sz="2800" dirty="0" smtClean="0"/>
          </a:p>
          <a:p>
            <a:pPr>
              <a:lnSpc>
                <a:spcPct val="150000"/>
              </a:lnSpc>
            </a:pPr>
            <a:r>
              <a:rPr lang="zh-CN" altLang="zh-CN" sz="2800" dirty="0" smtClean="0">
                <a:sym typeface="+mn-ea"/>
              </a:rPr>
              <a:t> 2.  新增政策依据</a:t>
            </a:r>
            <a:endParaRPr lang="zh-CN" altLang="zh-CN" sz="2800" dirty="0" smtClean="0"/>
          </a:p>
          <a:p>
            <a:pPr>
              <a:lnSpc>
                <a:spcPct val="150000"/>
              </a:lnSpc>
            </a:pPr>
            <a:r>
              <a:rPr lang="zh-CN" altLang="zh-CN" sz="2800" dirty="0" smtClean="0">
                <a:sym typeface="+mn-ea"/>
              </a:rPr>
              <a:t>第10行“营业利润”：财会〔2018〕 15号废止。新增”已执行财会〔2019〕 6号和财会〔2018〕 36号文件采用新版财务报表格式的纳税人，根据《利润表》对应项目填列，不执行主表上本行计算规则。</a:t>
            </a:r>
            <a:endParaRPr lang="zh-CN" altLang="zh-CN" sz="28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737235"/>
          </a:xfrm>
          <a:prstGeom prst="rect">
            <a:avLst/>
          </a:prstGeom>
        </p:spPr>
        <p:txBody>
          <a:bodyPr wrap="square">
            <a:spAutoFit/>
          </a:bodyPr>
          <a:lstStyle/>
          <a:p>
            <a:pPr>
              <a:lnSpc>
                <a:spcPct val="150000"/>
              </a:lnSpc>
            </a:pPr>
            <a:r>
              <a:rPr lang="en-US" altLang="zh-CN" sz="2800" b="1" dirty="0" smtClean="0">
                <a:latin typeface="仿宋" panose="02010609060101010101" pitchFamily="49" charset="-122"/>
                <a:ea typeface="仿宋" panose="02010609060101010101" pitchFamily="49" charset="-122"/>
                <a:sym typeface="+mn-ea"/>
              </a:rPr>
              <a:t> </a:t>
            </a:r>
            <a:endParaRPr lang="zh-CN" altLang="zh-CN" sz="2800" dirty="0" smtClean="0"/>
          </a:p>
        </p:txBody>
      </p:sp>
      <p:graphicFrame>
        <p:nvGraphicFramePr>
          <p:cNvPr id="4" name="表格 3"/>
          <p:cNvGraphicFramePr>
            <a:graphicFrameLocks noGrp="1"/>
          </p:cNvGraphicFramePr>
          <p:nvPr>
            <p:custDataLst>
              <p:tags r:id="rId2"/>
            </p:custDataLst>
          </p:nvPr>
        </p:nvGraphicFramePr>
        <p:xfrm>
          <a:off x="895985" y="1638935"/>
          <a:ext cx="10031413" cy="4685352"/>
        </p:xfrm>
        <a:graphic>
          <a:graphicData uri="http://schemas.openxmlformats.org/drawingml/2006/table">
            <a:tbl>
              <a:tblPr/>
              <a:tblGrid>
                <a:gridCol w="612775"/>
                <a:gridCol w="5173663"/>
                <a:gridCol w="1060450"/>
                <a:gridCol w="1062037"/>
                <a:gridCol w="857885"/>
                <a:gridCol w="1264603"/>
              </a:tblGrid>
              <a:tr h="359093">
                <a:tc>
                  <a:txBody>
                    <a:bodyPr/>
                    <a:lstStyle/>
                    <a:p>
                      <a:pPr indent="0" algn="ctr">
                        <a:buNone/>
                      </a:pPr>
                      <a:r>
                        <a:rPr lang="en-US" sz="1300" b="1"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12</a:t>
                      </a:r>
                      <a:endParaRPr lang="en-US" altLang="en-US" sz="1300" b="1"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indent="0">
                        <a:buNone/>
                      </a:pPr>
                      <a:r>
                        <a:rPr lang="en-US" sz="13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二、扣除类调整项目（13+14+…24+26+27+28+29+30）</a:t>
                      </a:r>
                      <a:endParaRPr lang="en-US" altLang="en-US" sz="13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1938">
                <a:tc>
                  <a:txBody>
                    <a:bodyPr/>
                    <a:lstStyle/>
                    <a:p>
                      <a:pPr algn="ctr" fontAlgn="base">
                        <a:buClrTx/>
                        <a:buSzTx/>
                        <a:buFontTx/>
                        <a:buNone/>
                      </a:pPr>
                      <a:r>
                        <a:rPr lang="en-US" altLang="zh-CN" sz="1400" b="1">
                          <a:ln>
                            <a:noFill/>
                          </a:ln>
                          <a:solidFill>
                            <a:srgbClr val="FFFFFF"/>
                          </a:solidFill>
                          <a:effectLst/>
                          <a:latin typeface="Arial" panose="020B0604020202020204" pitchFamily="34" charset="0"/>
                          <a:ea typeface="微软雅黑" panose="020B0503020204020204" pitchFamily="34" charset="-122"/>
                        </a:rPr>
                        <a:t>23</a:t>
                      </a:r>
                      <a:endParaRPr lang="en-US" altLang="zh-CN" sz="1400" b="1">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indent="254000" algn="l" fontAlgn="base">
                        <a:buClrTx/>
                        <a:buSzTx/>
                        <a:buFontTx/>
                        <a:buNone/>
                      </a:pPr>
                      <a:r>
                        <a:rPr lang="zh-CN" altLang="en-US" sz="1400">
                          <a:ln>
                            <a:noFill/>
                          </a:ln>
                          <a:solidFill>
                            <a:srgbClr val="000000"/>
                          </a:solidFill>
                          <a:effectLst/>
                          <a:latin typeface="Arial" panose="020B0604020202020204" pitchFamily="34" charset="0"/>
                          <a:ea typeface="微软雅黑" panose="020B0503020204020204" pitchFamily="34" charset="-122"/>
                        </a:rPr>
                        <a:t>（</a:t>
                      </a:r>
                      <a:r>
                        <a:rPr lang="zh-CN" altLang="en-US" sz="1400" b="0">
                          <a:ln>
                            <a:noFill/>
                          </a:ln>
                          <a:solidFill>
                            <a:srgbClr val="000000"/>
                          </a:solidFill>
                          <a:effectLst/>
                          <a:latin typeface="Arial" panose="020B0604020202020204" pitchFamily="34" charset="0"/>
                          <a:ea typeface="微软雅黑" panose="020B0503020204020204" pitchFamily="34" charset="-122"/>
                        </a:rPr>
                        <a:t>十一）佣金和手续费支出</a:t>
                      </a:r>
                      <a:r>
                        <a:rPr lang="zh-CN" altLang="en-US" sz="1400" b="1">
                          <a:ln>
                            <a:noFill/>
                          </a:ln>
                          <a:solidFill>
                            <a:srgbClr val="0000FF"/>
                          </a:solidFill>
                          <a:effectLst/>
                          <a:latin typeface="Arial" panose="020B0604020202020204" pitchFamily="34" charset="0"/>
                          <a:ea typeface="微软雅黑" panose="020B0503020204020204" pitchFamily="34" charset="-122"/>
                        </a:rPr>
                        <a:t>（保险企业填写A105060）</a:t>
                      </a:r>
                      <a:endParaRPr lang="zh-CN" altLang="en-US" sz="1400" b="1">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调整</a:t>
                      </a:r>
                      <a:endPar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30</a:t>
                      </a:r>
                      <a:endParaRPr kumimoji="0" lang="en-US"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buClrTx/>
                        <a:buSzTx/>
                        <a:buFontTx/>
                        <a:buNone/>
                      </a:pPr>
                      <a:r>
                        <a:rPr kumimoji="0" lang="zh-CN" altLang="en-US" sz="14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（十七）</a:t>
                      </a:r>
                      <a:r>
                        <a:rPr kumimoji="0" lang="zh-CN" altLang="en-US"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rPr>
                        <a:t>其它</a:t>
                      </a:r>
                      <a:endParaRPr kumimoji="0" lang="zh-CN" altLang="en-US"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algn="ctr" defTabSz="914400" rtl="0" eaLnBrk="1" fontAlgn="base" latinLnBrk="0" hangingPunct="1">
                        <a:lnSpc>
                          <a:spcPct val="100000"/>
                        </a:lnSpc>
                        <a:buClrTx/>
                        <a:buSzTx/>
                        <a:buFontTx/>
                        <a:buNone/>
                      </a:pPr>
                      <a:r>
                        <a:rPr kumimoji="0" lang="en-US" altLang="zh-CN" sz="1400" b="1"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31</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三、资产类调整项目（32+33+34+35）</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22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en-US"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a:t>
                      </a:r>
                      <a:endParaRPr kumimoji="0" lang="en-US"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22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36</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四、特殊事项调整项目（</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37+38+</a:t>
                      </a:r>
                      <a:r>
                        <a:rPr kumimoji="0" lang="zh-CN"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+42</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37</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（一）企业重组及递延纳税事项（填写</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A105100</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9687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38</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（二）政策性搬迁（填写</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A105110</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39</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（三）特殊行业准备金（填写</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A105120</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5238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40</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643255" marR="0" lvl="0" indent="-38735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（四）房地产开发企业特定业务计算的纳税调整额</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A105010)</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41</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643255" marR="0" lvl="0" indent="-38735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（五）合伙企业法人合伙人应分得的应纳税所得额</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6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42</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0" lvl="0" algn="l" defTabSz="914400" rtl="0" eaLnBrk="1" fontAlgn="base" latinLnBrk="0" hangingPunct="1">
                        <a:lnSpc>
                          <a:spcPct val="100000"/>
                        </a:lnSpc>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  （六）发行永续债利息支出</a:t>
                      </a:r>
                      <a:endPar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新增</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43</a:t>
                      </a:r>
                      <a:endParaRPr kumimoji="0" lang="en-US"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643255" marR="0" lvl="0" indent="-387350" algn="l" defTabSz="914400" rtl="0" eaLnBrk="1" fontAlgn="base" latinLnBrk="0" hangingPunct="1">
                        <a:lnSpc>
                          <a:spcPct val="100000"/>
                        </a:lnSpc>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（七）其他</a:t>
                      </a:r>
                      <a:endPar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44</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五、特别纳税调整应税所得</a:t>
                      </a:r>
                      <a:endPar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45</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0" lvl="0" algn="l" defTabSz="914400" rtl="0" eaLnBrk="1" fontAlgn="base" latinLnBrk="0" hangingPunct="1">
                        <a:lnSpc>
                          <a:spcPct val="100000"/>
                        </a:lnSpc>
                        <a:buClrTx/>
                        <a:buSzTx/>
                        <a:buFontTx/>
                        <a:buNone/>
                      </a:pPr>
                      <a:r>
                        <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六、其他</a:t>
                      </a:r>
                      <a:endParaRPr kumimoji="0" lang="zh-CN" altLang="en-US" sz="14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46</a:t>
                      </a:r>
                      <a:endParaRPr kumimoji="0" lang="zh-CN"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合计（</a:t>
                      </a: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1+12+31+36+</a:t>
                      </a:r>
                      <a:r>
                        <a:rPr kumimoji="0" lang="zh-CN" altLang="en-US" sz="14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44+45</a:t>
                      </a:r>
                      <a:r>
                        <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4523105"/>
          </a:xfrm>
          <a:prstGeom prst="rect">
            <a:avLst/>
          </a:prstGeom>
        </p:spPr>
        <p:txBody>
          <a:bodyPr wrap="square">
            <a:spAutoFit/>
          </a:bodyPr>
          <a:lstStyle/>
          <a:p>
            <a:pPr algn="l">
              <a:lnSpc>
                <a:spcPct val="150000"/>
              </a:lnSpc>
              <a:buClrTx/>
              <a:buSzTx/>
              <a:buFontTx/>
            </a:pPr>
            <a:r>
              <a:rPr lang="zh-CN" altLang="en-US" sz="2400" b="1" dirty="0" smtClean="0">
                <a:latin typeface="微软雅黑" panose="020B0503020204020204" pitchFamily="34" charset="-122"/>
                <a:ea typeface="微软雅黑" panose="020B0503020204020204" pitchFamily="34" charset="-122"/>
                <a:sym typeface="+mn-ea"/>
              </a:rPr>
              <a:t> </a:t>
            </a:r>
            <a:r>
              <a:rPr lang="zh-CN" altLang="zh-CN" sz="2400" dirty="0" smtClean="0">
                <a:sym typeface="+mn-ea"/>
              </a:rPr>
              <a:t>1.调整填报说明</a:t>
            </a:r>
            <a:endParaRPr lang="zh-CN" altLang="zh-CN" sz="2400" dirty="0" smtClean="0"/>
          </a:p>
          <a:p>
            <a:pPr algn="l">
              <a:lnSpc>
                <a:spcPct val="150000"/>
              </a:lnSpc>
              <a:buClrTx/>
              <a:buSzTx/>
              <a:buFontTx/>
            </a:pPr>
            <a:r>
              <a:rPr lang="zh-CN" altLang="zh-CN" sz="2400" dirty="0" smtClean="0">
                <a:sym typeface="+mn-ea"/>
              </a:rPr>
              <a:t>第23行“（十一）佣金和手续费支出”</a:t>
            </a:r>
            <a:r>
              <a:rPr lang="zh-CN" altLang="zh-CN" sz="2400" dirty="0" smtClean="0">
                <a:sym typeface="微软雅黑" panose="020B0503020204020204" pitchFamily="34" charset="-122"/>
              </a:rPr>
              <a:t>（1）</a:t>
            </a:r>
            <a:r>
              <a:rPr lang="zh-CN" altLang="zh-CN" sz="2400" dirty="0" smtClean="0">
                <a:sym typeface="+mn-ea"/>
              </a:rPr>
              <a:t>除保险企业</a:t>
            </a:r>
            <a:r>
              <a:rPr lang="zh-CN" altLang="zh-CN" sz="2400" dirty="0" smtClean="0">
                <a:sym typeface="微软雅黑" panose="020B0503020204020204" pitchFamily="34" charset="-122"/>
              </a:rPr>
              <a:t>之外的其他企业：发生佣金和手续支出调整的直接填报本行。（2）保险企业：发生佣金和手续费支出调整，根据《广告费和业务宣传费等跨年度纳税调整明细表》(A105060)填报。</a:t>
            </a:r>
            <a:endParaRPr lang="zh-CN" altLang="zh-CN" sz="2400" dirty="0" smtClean="0">
              <a:sym typeface="+mn-ea"/>
            </a:endParaRPr>
          </a:p>
          <a:p>
            <a:pPr algn="l">
              <a:lnSpc>
                <a:spcPct val="150000"/>
              </a:lnSpc>
              <a:buClrTx/>
              <a:buSzTx/>
              <a:buFontTx/>
            </a:pPr>
            <a:r>
              <a:rPr lang="zh-CN" altLang="zh-CN" sz="2400" dirty="0" smtClean="0">
                <a:sym typeface="+mn-ea"/>
              </a:rPr>
              <a:t>2.增加表单行次</a:t>
            </a:r>
            <a:endParaRPr lang="zh-CN" altLang="zh-CN" sz="2400" dirty="0" smtClean="0"/>
          </a:p>
          <a:p>
            <a:pPr algn="l">
              <a:lnSpc>
                <a:spcPct val="150000"/>
              </a:lnSpc>
              <a:buClrTx/>
              <a:buSzTx/>
              <a:buFontTx/>
            </a:pPr>
            <a:r>
              <a:rPr lang="zh-CN" altLang="zh-CN" sz="2400" dirty="0" smtClean="0">
                <a:sym typeface="微软雅黑" panose="020B0503020204020204" pitchFamily="34" charset="-122"/>
              </a:rPr>
              <a:t>为落实《财政部 税务总局关于永续债企业所得税政策问题的公告》（财政部  税务总局公告2019年第64号）相关政策，</a:t>
            </a:r>
            <a:r>
              <a:rPr lang="zh-CN" altLang="zh-CN" sz="2400" dirty="0" smtClean="0">
                <a:sym typeface="+mn-ea"/>
              </a:rPr>
              <a:t>增加第42行“（六）发行永续债利息支出”。本行填报企业发行永续债采取的税收处理办法与会计核算方式不一致时的纳税调整情况。</a:t>
            </a:r>
            <a:endParaRPr lang="zh-CN" altLang="zh-CN" sz="24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44756" y="1607747"/>
            <a:ext cx="11655696" cy="645160"/>
          </a:xfrm>
          <a:prstGeom prst="rect">
            <a:avLst/>
          </a:prstGeom>
        </p:spPr>
        <p:txBody>
          <a:bodyPr wrap="square">
            <a:spAutoFit/>
          </a:bodyPr>
          <a:lstStyle/>
          <a:p>
            <a:pPr algn="l">
              <a:lnSpc>
                <a:spcPct val="150000"/>
              </a:lnSpc>
              <a:buClrTx/>
              <a:buSzTx/>
              <a:buFontTx/>
            </a:pPr>
            <a:r>
              <a:rPr lang="zh-CN" altLang="en-US" sz="2400" b="1" dirty="0" smtClean="0">
                <a:latin typeface="微软雅黑" panose="020B0503020204020204" pitchFamily="34" charset="-122"/>
                <a:ea typeface="微软雅黑" panose="020B0503020204020204" pitchFamily="34" charset="-122"/>
                <a:sym typeface="+mn-ea"/>
              </a:rPr>
              <a:t> </a:t>
            </a:r>
            <a:endParaRPr lang="zh-CN" altLang="zh-CN" sz="2400" dirty="0" smtClean="0"/>
          </a:p>
        </p:txBody>
      </p:sp>
      <p:pic>
        <p:nvPicPr>
          <p:cNvPr id="94218" name="图片 9" descr="广告费老"/>
          <p:cNvPicPr>
            <a:picLocks noChangeAspect="1"/>
          </p:cNvPicPr>
          <p:nvPr/>
        </p:nvPicPr>
        <p:blipFill>
          <a:blip r:embed="rId2" cstate="print"/>
          <a:srcRect t="1164" r="146" b="11778"/>
          <a:stretch>
            <a:fillRect/>
          </a:stretch>
        </p:blipFill>
        <p:spPr>
          <a:xfrm>
            <a:off x="366713" y="1969135"/>
            <a:ext cx="5462587" cy="4505325"/>
          </a:xfrm>
          <a:prstGeom prst="rect">
            <a:avLst/>
          </a:prstGeom>
          <a:noFill/>
          <a:ln w="9525">
            <a:noFill/>
          </a:ln>
        </p:spPr>
      </p:pic>
      <p:sp>
        <p:nvSpPr>
          <p:cNvPr id="20" name="椭圆 1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1739900"/>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旧</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94220" name="图片 10" descr="广告费新"/>
          <p:cNvPicPr>
            <a:picLocks noChangeAspect="1"/>
          </p:cNvPicPr>
          <p:nvPr/>
        </p:nvPicPr>
        <p:blipFill>
          <a:blip r:embed="rId3" cstate="print"/>
          <a:srcRect r="-224" b="4907"/>
          <a:stretch>
            <a:fillRect/>
          </a:stretch>
        </p:blipFill>
        <p:spPr>
          <a:xfrm>
            <a:off x="6300788" y="1969135"/>
            <a:ext cx="4846637" cy="4670425"/>
          </a:xfrm>
          <a:prstGeom prst="rect">
            <a:avLst/>
          </a:prstGeom>
          <a:noFill/>
          <a:ln w="9525">
            <a:noFill/>
          </a:ln>
        </p:spPr>
      </p:pic>
      <p:sp>
        <p:nvSpPr>
          <p:cNvPr id="4" name="椭圆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674668" y="1739900"/>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5077460"/>
          </a:xfrm>
          <a:prstGeom prst="rect">
            <a:avLst/>
          </a:prstGeom>
        </p:spPr>
        <p:txBody>
          <a:bodyPr wrap="square">
            <a:spAutoFit/>
          </a:bodyPr>
          <a:lstStyle/>
          <a:p>
            <a:pPr algn="l">
              <a:lnSpc>
                <a:spcPct val="150000"/>
              </a:lnSpc>
              <a:buClrTx/>
              <a:buSzTx/>
              <a:buFontTx/>
            </a:pPr>
            <a:r>
              <a:rPr lang="zh-CN" altLang="zh-CN" dirty="0" smtClean="0">
                <a:sym typeface="+mn-ea"/>
              </a:rPr>
              <a:t>1.增加表单列次</a:t>
            </a:r>
            <a:endParaRPr lang="zh-CN" altLang="zh-CN" dirty="0" smtClean="0"/>
          </a:p>
          <a:p>
            <a:pPr algn="l">
              <a:lnSpc>
                <a:spcPct val="150000"/>
              </a:lnSpc>
              <a:buClrTx/>
              <a:buSzTx/>
              <a:buFontTx/>
            </a:pPr>
            <a:r>
              <a:rPr lang="zh-CN" altLang="zh-CN" dirty="0" smtClean="0">
                <a:sym typeface="微软雅黑" panose="020B0503020204020204" pitchFamily="34" charset="-122"/>
              </a:rPr>
              <a:t>为落实《财政部  税务总局关于保险企业手续费及佣金支出税前扣除政策的公告》（财政部 税务总局公告2019年第72号）相关政策，</a:t>
            </a:r>
            <a:r>
              <a:rPr lang="zh-CN" altLang="zh-CN" dirty="0" smtClean="0">
                <a:sym typeface="+mn-ea"/>
              </a:rPr>
              <a:t>增加第2列“保险企业手续费及佣金支出”</a:t>
            </a:r>
            <a:endParaRPr lang="zh-CN" altLang="zh-CN" dirty="0" smtClean="0"/>
          </a:p>
          <a:p>
            <a:pPr algn="l">
              <a:lnSpc>
                <a:spcPct val="150000"/>
              </a:lnSpc>
              <a:buClrTx/>
              <a:buSzTx/>
              <a:buFontTx/>
            </a:pPr>
            <a:r>
              <a:rPr lang="zh-CN" altLang="zh-CN" dirty="0" smtClean="0">
                <a:sym typeface="+mn-ea"/>
              </a:rPr>
              <a:t> 2.增加填报说明</a:t>
            </a:r>
            <a:endParaRPr lang="zh-CN" altLang="zh-CN" dirty="0" smtClean="0"/>
          </a:p>
          <a:p>
            <a:pPr algn="l">
              <a:lnSpc>
                <a:spcPct val="150000"/>
              </a:lnSpc>
              <a:buClrTx/>
              <a:buSzTx/>
              <a:buFontTx/>
            </a:pPr>
            <a:r>
              <a:rPr lang="zh-CN" altLang="zh-CN" dirty="0" smtClean="0">
                <a:sym typeface="+mn-ea"/>
              </a:rPr>
              <a:t> 第2列“保险企业手续费及佣金支出”：填报保险企业手续费及佣金支出会计处理、税收规定，以及跨年度纳税调整情况。</a:t>
            </a:r>
            <a:endParaRPr lang="zh-CN" altLang="zh-CN" dirty="0" smtClean="0"/>
          </a:p>
          <a:p>
            <a:pPr algn="l">
              <a:lnSpc>
                <a:spcPct val="150000"/>
              </a:lnSpc>
              <a:buClrTx/>
              <a:buSzTx/>
              <a:buFontTx/>
            </a:pPr>
            <a:r>
              <a:rPr lang="zh-CN" altLang="zh-CN" dirty="0" smtClean="0">
                <a:sym typeface="+mn-ea"/>
              </a:rPr>
              <a:t> 第4行“三、本年计算扣除限额的基数”：填报按照税收规定计算扣除限额的基数。“广告费和业务宣传费”列次填写计算扣除限额的当年销售（营业）收入。“保险企业手续费及佣金支出”列次填报当年保险企业全部保费收入扣除退保金等后余额。   </a:t>
            </a:r>
            <a:endParaRPr lang="zh-CN" altLang="zh-CN" dirty="0" smtClean="0"/>
          </a:p>
          <a:p>
            <a:pPr algn="l">
              <a:lnSpc>
                <a:spcPct val="150000"/>
              </a:lnSpc>
              <a:buClrTx/>
              <a:buSzTx/>
              <a:buFontTx/>
            </a:pPr>
            <a:r>
              <a:rPr lang="zh-CN" altLang="zh-CN" dirty="0" smtClean="0">
                <a:sym typeface="+mn-ea"/>
              </a:rPr>
              <a:t>政策依据：自2019年1月1日起，保险企业发生与其经营活动有关的手续费及佣金支出限额比例调整为18%（含本数）；超过限额部分，允许结转以后年度扣除。《财政部税务总局关于保险企业手续费及佣金支出税前扣除政策的公告》（财政部税务总局公告2019年第72号）</a:t>
            </a:r>
            <a:endParaRPr lang="zh-CN" altLang="zh-CN"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100363" name="图片 3" descr="捐赠新"/>
          <p:cNvPicPr>
            <a:picLocks noChangeAspect="1"/>
          </p:cNvPicPr>
          <p:nvPr/>
        </p:nvPicPr>
        <p:blipFill>
          <a:blip r:embed="rId2" cstate="print"/>
          <a:srcRect l="4172" t="3174" r="6631" b="8937"/>
          <a:stretch>
            <a:fillRect/>
          </a:stretch>
        </p:blipFill>
        <p:spPr>
          <a:xfrm>
            <a:off x="1316038" y="2152650"/>
            <a:ext cx="9026525" cy="4044950"/>
          </a:xfrm>
          <a:prstGeom prst="rect">
            <a:avLst/>
          </a:prstGeom>
          <a:noFill/>
          <a:ln w="9525">
            <a:noFill/>
          </a:ln>
        </p:spPr>
      </p:pic>
      <p:sp>
        <p:nvSpPr>
          <p:cNvPr id="4" name="椭圆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017125" y="1731963"/>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4707890"/>
          </a:xfrm>
          <a:prstGeom prst="rect">
            <a:avLst/>
          </a:prstGeom>
        </p:spPr>
        <p:txBody>
          <a:bodyPr wrap="square">
            <a:spAutoFit/>
          </a:bodyPr>
          <a:lstStyle/>
          <a:p>
            <a:pPr algn="l">
              <a:lnSpc>
                <a:spcPct val="150000"/>
              </a:lnSpc>
              <a:buClrTx/>
              <a:buSzTx/>
              <a:buFontTx/>
            </a:pPr>
            <a:r>
              <a:rPr lang="zh-CN" altLang="zh-CN" sz="2000" dirty="0" smtClean="0">
                <a:sym typeface="+mn-ea"/>
              </a:rPr>
              <a:t>1.增加表单行次</a:t>
            </a:r>
            <a:endParaRPr lang="zh-CN" altLang="zh-CN" sz="2000" dirty="0" smtClean="0"/>
          </a:p>
          <a:p>
            <a:pPr algn="l">
              <a:lnSpc>
                <a:spcPct val="150000"/>
              </a:lnSpc>
              <a:buClrTx/>
              <a:buSzTx/>
              <a:buFontTx/>
            </a:pPr>
            <a:r>
              <a:rPr lang="zh-CN" altLang="zh-CN" sz="2000" dirty="0" smtClean="0">
                <a:sym typeface="微软雅黑" panose="020B0503020204020204" pitchFamily="34" charset="-122"/>
              </a:rPr>
              <a:t>为落实《财政部 税务总局 国务院扶贫办关于企业扶贫捐赠所得税税前扣除政策的公告》（财政部 税务总局 国务院扶贫办公告2019年第49号）相关政策，</a:t>
            </a:r>
            <a:r>
              <a:rPr lang="zh-CN" altLang="zh-CN" sz="2000" dirty="0" smtClean="0">
                <a:sym typeface="+mn-ea"/>
              </a:rPr>
              <a:t>增加第3行“其中：扶贫捐赠”以及“附列资料：2015年度至本年发生的公益性扶贫捐赠合计金额”行次。</a:t>
            </a:r>
            <a:endParaRPr lang="zh-CN" altLang="zh-CN" sz="2000" dirty="0" smtClean="0"/>
          </a:p>
          <a:p>
            <a:pPr algn="l">
              <a:lnSpc>
                <a:spcPct val="150000"/>
              </a:lnSpc>
              <a:buClrTx/>
              <a:buSzTx/>
              <a:buFontTx/>
            </a:pPr>
            <a:r>
              <a:rPr lang="zh-CN" altLang="zh-CN" sz="2000" dirty="0" smtClean="0">
                <a:sym typeface="+mn-ea"/>
              </a:rPr>
              <a:t> 2.增加填报说明</a:t>
            </a:r>
            <a:endParaRPr lang="zh-CN" altLang="zh-CN" sz="2000" dirty="0" smtClean="0"/>
          </a:p>
          <a:p>
            <a:pPr algn="l">
              <a:lnSpc>
                <a:spcPct val="150000"/>
              </a:lnSpc>
              <a:buClrTx/>
              <a:buSzTx/>
              <a:buFontTx/>
            </a:pPr>
            <a:r>
              <a:rPr lang="zh-CN" altLang="zh-CN" sz="2000" dirty="0" smtClean="0">
                <a:sym typeface="+mn-ea"/>
              </a:rPr>
              <a:t> 第3行“其中：扶贫捐赠”：填报纳税人发生的可全额税前扣除的扶贫公益性捐赠支出。</a:t>
            </a:r>
            <a:endParaRPr lang="zh-CN" altLang="zh-CN" sz="2000" dirty="0" smtClean="0"/>
          </a:p>
          <a:p>
            <a:pPr algn="l">
              <a:lnSpc>
                <a:spcPct val="150000"/>
              </a:lnSpc>
              <a:buClrTx/>
              <a:buSzTx/>
              <a:buFontTx/>
            </a:pPr>
            <a:r>
              <a:rPr lang="zh-CN" altLang="zh-CN" sz="2000" dirty="0" smtClean="0">
                <a:sym typeface="+mn-ea"/>
              </a:rPr>
              <a:t> 附列资料“2015年度至本年发生的公益性扶贫捐赠合计金额”：填报企业按照《财政部 税务总局 国务院扶贫办关于企业扶贫捐赠所得税税前扣除政策的公告》（财政部 税务总局 国务院扶贫办公告2019年第49号）规定，企业在2015年1月1日至本年度发生的可全额税前扣除的扶贫公益性捐赠支出合计金额。</a:t>
            </a:r>
            <a:r>
              <a:rPr lang="zh-CN" altLang="en-US" sz="2000" dirty="0">
                <a:latin typeface="仿宋" panose="02010609060101010101" pitchFamily="49" charset="-122"/>
                <a:ea typeface="仿宋" panose="02010609060101010101" pitchFamily="49" charset="-122"/>
                <a:sym typeface="+mn-ea"/>
              </a:rPr>
              <a:t>  </a:t>
            </a:r>
            <a:r>
              <a:rPr lang="zh-CN" altLang="en-US" dirty="0">
                <a:latin typeface="仿宋" panose="02010609060101010101" pitchFamily="49" charset="-122"/>
                <a:ea typeface="仿宋" panose="02010609060101010101" pitchFamily="49" charset="-122"/>
                <a:sym typeface="+mn-ea"/>
              </a:rPr>
              <a:t>   </a:t>
            </a:r>
            <a:endParaRPr lang="zh-CN" altLang="zh-CN"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4523105"/>
          </a:xfrm>
          <a:prstGeom prst="rect">
            <a:avLst/>
          </a:prstGeom>
        </p:spPr>
        <p:txBody>
          <a:bodyPr wrap="square">
            <a:spAutoFit/>
          </a:bodyPr>
          <a:lstStyle/>
          <a:p>
            <a:pPr algn="l">
              <a:lnSpc>
                <a:spcPct val="150000"/>
              </a:lnSpc>
              <a:buClrTx/>
              <a:buSzTx/>
              <a:buFontTx/>
            </a:pPr>
            <a:r>
              <a:rPr lang="zh-CN" altLang="zh-CN" sz="2400" dirty="0" smtClean="0">
                <a:sym typeface="+mn-ea"/>
              </a:rPr>
              <a:t>扶贫捐赠所得税税前扣除政策要点：</a:t>
            </a:r>
            <a:endParaRPr lang="zh-CN" altLang="zh-CN" sz="2400" dirty="0" smtClean="0">
              <a:sym typeface="+mn-ea"/>
            </a:endParaRPr>
          </a:p>
          <a:p>
            <a:pPr algn="l">
              <a:lnSpc>
                <a:spcPct val="150000"/>
              </a:lnSpc>
              <a:buClrTx/>
              <a:buSzTx/>
              <a:buFontTx/>
            </a:pPr>
            <a:r>
              <a:rPr lang="zh-CN" altLang="zh-CN" sz="2400" dirty="0" smtClean="0">
                <a:sym typeface="+mn-ea"/>
              </a:rPr>
              <a:t>1.核心条款：自2019年1月1日至2022年12月31日，企业通过公益性社会组织或者县级（含县级）以上人民政府及其组成部门和直属机构，用于目标脱贫地区的扶贫捐赠支出，准予在计算企业所得税应纳税所得额时据实扣除。</a:t>
            </a:r>
            <a:endParaRPr lang="zh-CN" altLang="zh-CN" sz="2400" dirty="0" smtClean="0">
              <a:sym typeface="+mn-ea"/>
            </a:endParaRPr>
          </a:p>
          <a:p>
            <a:pPr algn="l">
              <a:lnSpc>
                <a:spcPct val="150000"/>
              </a:lnSpc>
              <a:buClrTx/>
              <a:buSzTx/>
              <a:buFontTx/>
            </a:pPr>
            <a:r>
              <a:rPr lang="zh-CN" altLang="zh-CN" sz="2400" dirty="0" smtClean="0">
                <a:sym typeface="+mn-ea"/>
              </a:rPr>
              <a:t>2.捐赠范围：目标脱贫地区。832个国家扶贫开发重点县、集中连片特困地区县（新疆阿克苏地区6县1市享受片区政策）和建档立卡贫困村。具体名单可向扶贫工作部门问询查阅。</a:t>
            </a:r>
            <a:endParaRPr lang="zh-CN" altLang="zh-CN" sz="2400" dirty="0" smtClean="0">
              <a:sym typeface="+mn-ea"/>
            </a:endParaRPr>
          </a:p>
          <a:p>
            <a:pPr algn="l">
              <a:lnSpc>
                <a:spcPct val="150000"/>
              </a:lnSpc>
              <a:buClrTx/>
              <a:buSzTx/>
              <a:buFontTx/>
            </a:pPr>
            <a:r>
              <a:rPr lang="zh-CN" altLang="zh-CN" sz="2400" dirty="0" smtClean="0"/>
              <a:t>3.</a:t>
            </a:r>
            <a:r>
              <a:rPr lang="zh-CN" altLang="zh-CN" sz="2400" dirty="0" smtClean="0">
                <a:sym typeface="Arial" panose="020B0604020202020204" pitchFamily="34" charset="0"/>
              </a:rPr>
              <a:t>在政策执行期限内，目标脱贫地区实现脱贫的，可继续适用上述政策</a:t>
            </a:r>
            <a:endParaRPr lang="zh-CN" altLang="zh-CN" sz="24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106506" name="图片 7" descr="固定资产折旧"/>
          <p:cNvPicPr>
            <a:picLocks noChangeAspect="1"/>
          </p:cNvPicPr>
          <p:nvPr/>
        </p:nvPicPr>
        <p:blipFill>
          <a:blip r:embed="rId2" cstate="print"/>
          <a:srcRect l="11926" t="7253" r="12051" b="-1273"/>
          <a:stretch>
            <a:fillRect/>
          </a:stretch>
        </p:blipFill>
        <p:spPr>
          <a:xfrm>
            <a:off x="1877886" y="1888871"/>
            <a:ext cx="8201025" cy="4829175"/>
          </a:xfrm>
          <a:prstGeom prst="rect">
            <a:avLst/>
          </a:prstGeom>
          <a:noFill/>
          <a:ln w="9525">
            <a:noFill/>
          </a:ln>
        </p:spPr>
      </p:pic>
      <p:sp>
        <p:nvSpPr>
          <p:cNvPr id="4" name="矩形 3"/>
          <p:cNvSpPr/>
          <p:nvPr/>
        </p:nvSpPr>
        <p:spPr>
          <a:xfrm>
            <a:off x="2763076" y="4699381"/>
            <a:ext cx="2159000" cy="415925"/>
          </a:xfrm>
          <a:prstGeom prst="rect">
            <a:avLst/>
          </a:prstGeom>
          <a:noFill/>
          <a:ln w="571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 name="矩形 4"/>
          <p:cNvSpPr/>
          <p:nvPr/>
        </p:nvSpPr>
        <p:spPr>
          <a:xfrm>
            <a:off x="5021263" y="3560763"/>
            <a:ext cx="2924175" cy="303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t>第</a:t>
            </a:r>
            <a:r>
              <a:rPr lang="en-US" altLang="zh-CN" sz="1600" b="1" strike="noStrike" noProof="1"/>
              <a:t>8</a:t>
            </a:r>
            <a:r>
              <a:rPr lang="zh-CN" altLang="en-US" sz="1600" b="1" strike="noStrike" noProof="1"/>
              <a:t>行</a:t>
            </a:r>
            <a:r>
              <a:rPr lang="en-US" altLang="zh-CN" sz="1600" b="1" strike="noStrike" noProof="1"/>
              <a:t>“</a:t>
            </a:r>
            <a:r>
              <a:rPr lang="zh-CN" altLang="en-US" sz="1600" b="1" strike="noStrike" noProof="1"/>
              <a:t>重要行业</a:t>
            </a:r>
            <a:r>
              <a:rPr lang="en-US" altLang="zh-CN" sz="1600" b="1" strike="noStrike" noProof="1"/>
              <a:t>”</a:t>
            </a:r>
            <a:r>
              <a:rPr lang="zh-CN" altLang="en-US" sz="1600" b="1" strike="noStrike" noProof="1"/>
              <a:t>包括：</a:t>
            </a:r>
            <a:r>
              <a:rPr lang="zh-CN" altLang="en-US" sz="1600" strike="noStrike" noProof="1"/>
              <a:t>生物药品制造业，专用设备制造业，铁路、船舶、航空航天和其他运输设备制造业，计算机、通信和其他电子设备制造业，仪器仪表制造业，信息传输、软件和信息技术服务业6个行业，以及轻工、纺织、机械、汽车四大领域18个行业</a:t>
            </a:r>
            <a:endParaRPr lang="zh-CN" altLang="en-US" sz="1600" strike="noStrike" noProof="1"/>
          </a:p>
        </p:txBody>
      </p:sp>
      <p:sp>
        <p:nvSpPr>
          <p:cNvPr id="7" name="椭圆 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7311073" y="3076575"/>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旧</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8305800" y="3560763"/>
            <a:ext cx="2638425" cy="303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solidFill>
                  <a:srgbClr val="FFFF00"/>
                </a:solidFill>
              </a:rPr>
              <a:t>第</a:t>
            </a:r>
            <a:r>
              <a:rPr lang="en-US" altLang="zh-CN" sz="1600" b="1" strike="noStrike" noProof="1">
                <a:solidFill>
                  <a:srgbClr val="FFFF00"/>
                </a:solidFill>
              </a:rPr>
              <a:t>8</a:t>
            </a:r>
            <a:r>
              <a:rPr lang="zh-CN" altLang="en-US" sz="1600" b="1" strike="noStrike" noProof="1">
                <a:solidFill>
                  <a:srgbClr val="FFFF00"/>
                </a:solidFill>
              </a:rPr>
              <a:t>行</a:t>
            </a:r>
            <a:r>
              <a:rPr lang="en-US" altLang="zh-CN" sz="1600" b="1" strike="noStrike" noProof="1">
                <a:solidFill>
                  <a:srgbClr val="FFFF00"/>
                </a:solidFill>
              </a:rPr>
              <a:t>“</a:t>
            </a:r>
            <a:r>
              <a:rPr lang="zh-CN" altLang="en-US" sz="1600" b="1" strike="noStrike" noProof="1">
                <a:solidFill>
                  <a:srgbClr val="FFFF00"/>
                </a:solidFill>
              </a:rPr>
              <a:t>重要行业</a:t>
            </a:r>
            <a:r>
              <a:rPr lang="en-US" altLang="zh-CN" sz="1600" b="1" strike="noStrike" noProof="1">
                <a:solidFill>
                  <a:srgbClr val="FFFF00"/>
                </a:solidFill>
              </a:rPr>
              <a:t>”</a:t>
            </a:r>
            <a:r>
              <a:rPr lang="zh-CN" altLang="en-US" sz="1600" b="1" strike="noStrike" noProof="1">
                <a:solidFill>
                  <a:srgbClr val="FFFF00"/>
                </a:solidFill>
              </a:rPr>
              <a:t>包括：</a:t>
            </a:r>
            <a:r>
              <a:rPr lang="zh-CN" altLang="en-US" sz="1600" strike="noStrike" noProof="1">
                <a:solidFill>
                  <a:srgbClr val="FFFF00"/>
                </a:solidFill>
              </a:rPr>
              <a:t>制造业，信息传输、软件和信息技术服务业行业</a:t>
            </a:r>
            <a:endParaRPr lang="zh-CN" altLang="en-US" sz="1600" strike="noStrike" noProof="1">
              <a:solidFill>
                <a:srgbClr val="FFFF00"/>
              </a:solidFill>
            </a:endParaRPr>
          </a:p>
        </p:txBody>
      </p:sp>
      <p:sp>
        <p:nvSpPr>
          <p:cNvPr id="10" name="椭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206990" y="3076575"/>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4615815"/>
          </a:xfrm>
          <a:prstGeom prst="rect">
            <a:avLst/>
          </a:prstGeom>
        </p:spPr>
        <p:txBody>
          <a:bodyPr wrap="square">
            <a:spAutoFit/>
          </a:bodyPr>
          <a:lstStyle/>
          <a:p>
            <a:pPr algn="l">
              <a:lnSpc>
                <a:spcPct val="150000"/>
              </a:lnSpc>
              <a:buClrTx/>
              <a:buSzTx/>
              <a:buFontTx/>
            </a:pPr>
            <a:r>
              <a:rPr lang="zh-CN" altLang="zh-CN" sz="2800" dirty="0" smtClean="0">
                <a:sym typeface="+mn-ea"/>
              </a:rPr>
              <a:t>1.新增政策依据</a:t>
            </a:r>
            <a:endParaRPr lang="zh-CN" altLang="zh-CN" sz="2800" dirty="0" smtClean="0"/>
          </a:p>
          <a:p>
            <a:pPr algn="l">
              <a:lnSpc>
                <a:spcPct val="150000"/>
              </a:lnSpc>
              <a:buClrTx/>
              <a:buSzTx/>
              <a:buFontTx/>
            </a:pPr>
            <a:r>
              <a:rPr lang="zh-CN" altLang="zh-CN" sz="2800" dirty="0" smtClean="0">
                <a:sym typeface="+mn-ea"/>
              </a:rPr>
              <a:t> 《财政部  税务总局关于扩大固定资产加速折旧优惠政策适用范围的公告》（财政部 税务总局公告2019年第66号）规定，自2019年1月1日起，适用《财政部  国家税务总局关于完善固定资产加速折旧企业所得税政策的通知》（财税〔2014〕75号）和《财政部 国家税务总局关于进一步完善固定资产加速折旧企业所得税政策的通知》（财税〔2015〕106号）规定固定资产加速折旧优惠的行业范围，扩大至全部制造业领域。</a:t>
            </a:r>
            <a:endParaRPr lang="zh-CN" altLang="zh-CN" sz="28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285764" y="719830"/>
            <a:ext cx="5975835" cy="1371600"/>
            <a:chOff x="1371600" y="3048000"/>
            <a:chExt cx="4229100" cy="1371600"/>
          </a:xfrm>
        </p:grpSpPr>
        <p:sp>
          <p:nvSpPr>
            <p:cNvPr id="6" name="矩形: 圆角 5"/>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pic>
        <p:nvPicPr>
          <p:cNvPr id="10" name="图片 9" descr="纳税人学堂0714.jpg"/>
          <p:cNvPicPr>
            <a:picLocks noChangeAspect="1"/>
          </p:cNvPicPr>
          <p:nvPr/>
        </p:nvPicPr>
        <p:blipFill>
          <a:blip r:embed="rId2" cstate="print">
            <a:clrChange>
              <a:clrFrom>
                <a:srgbClr val="FFFFFF"/>
              </a:clrFrom>
              <a:clrTo>
                <a:srgbClr val="FFFFFF">
                  <a:alpha val="0"/>
                </a:srgbClr>
              </a:clrTo>
            </a:clrChange>
          </a:blip>
          <a:srcRect r="53628"/>
          <a:stretch>
            <a:fillRect/>
          </a:stretch>
        </p:blipFill>
        <p:spPr>
          <a:xfrm>
            <a:off x="757855" y="1820848"/>
            <a:ext cx="2649646" cy="3500796"/>
          </a:xfrm>
          <a:prstGeom prst="rect">
            <a:avLst/>
          </a:prstGeom>
        </p:spPr>
      </p:pic>
      <p:sp>
        <p:nvSpPr>
          <p:cNvPr id="11" name="文本框 10"/>
          <p:cNvSpPr txBox="1"/>
          <p:nvPr/>
        </p:nvSpPr>
        <p:spPr>
          <a:xfrm>
            <a:off x="3946967" y="2091729"/>
            <a:ext cx="7738897" cy="4646295"/>
          </a:xfrm>
          <a:prstGeom prst="rect">
            <a:avLst/>
          </a:prstGeom>
          <a:noFill/>
        </p:spPr>
        <p:txBody>
          <a:bodyPr wrap="square" rtlCol="0">
            <a:spAutoFit/>
          </a:bodyPr>
          <a:lstStyle/>
          <a:p>
            <a:pPr algn="l">
              <a:buClrTx/>
              <a:buSzTx/>
              <a:buFontTx/>
            </a:pPr>
            <a:r>
              <a:rPr lang="en-US" altLang="zh-CN" sz="2400" dirty="0" smtClean="0">
                <a:solidFill>
                  <a:schemeClr val="tx1"/>
                </a:solidFill>
                <a:sym typeface="+mn-ea"/>
              </a:rPr>
              <a:t>1.小型微利企业所得税优惠政策</a:t>
            </a:r>
            <a:endParaRPr lang="en-US" altLang="zh-CN" sz="2400" dirty="0" smtClean="0">
              <a:solidFill>
                <a:schemeClr val="tx1"/>
              </a:solidFill>
              <a:sym typeface="+mn-ea"/>
            </a:endParaRPr>
          </a:p>
          <a:p>
            <a:pPr algn="l">
              <a:buClrTx/>
              <a:buSzTx/>
              <a:buFontTx/>
            </a:pPr>
            <a:r>
              <a:rPr lang="en-US" altLang="zh-CN" sz="2400" dirty="0" smtClean="0">
                <a:solidFill>
                  <a:schemeClr val="tx1"/>
                </a:solidFill>
                <a:sym typeface="+mn-ea"/>
              </a:rPr>
              <a:t>2.符合条件的扶贫捐赠据实税前扣除</a:t>
            </a:r>
            <a:endParaRPr lang="en-US" altLang="zh-CN" sz="2400" dirty="0" smtClean="0">
              <a:solidFill>
                <a:schemeClr val="tx1"/>
              </a:solidFill>
              <a:sym typeface="+mn-ea"/>
            </a:endParaRPr>
          </a:p>
          <a:p>
            <a:pPr algn="l">
              <a:buClrTx/>
              <a:buSzTx/>
              <a:buFontTx/>
            </a:pPr>
            <a:r>
              <a:rPr lang="en-US" altLang="zh-CN" sz="2400" dirty="0" smtClean="0">
                <a:solidFill>
                  <a:schemeClr val="tx1"/>
                </a:solidFill>
                <a:sym typeface="+mn-ea"/>
              </a:rPr>
              <a:t>3.固定资产加速折旧优惠政策适用范围扩大</a:t>
            </a:r>
            <a:endParaRPr lang="en-US" altLang="zh-CN" sz="2400" dirty="0" smtClean="0">
              <a:solidFill>
                <a:schemeClr val="tx1"/>
              </a:solidFill>
              <a:sym typeface="+mn-ea"/>
            </a:endParaRPr>
          </a:p>
          <a:p>
            <a:pPr algn="l">
              <a:buClrTx/>
              <a:buSzTx/>
              <a:buFontTx/>
            </a:pPr>
            <a:r>
              <a:rPr lang="en-US" altLang="zh-CN" sz="2400" dirty="0" smtClean="0">
                <a:solidFill>
                  <a:schemeClr val="tx1"/>
                </a:solidFill>
                <a:sym typeface="+mn-ea"/>
              </a:rPr>
              <a:t>4.集成电路设计和软件产业企业所得税优惠政策</a:t>
            </a:r>
            <a:endParaRPr lang="en-US" altLang="zh-CN" sz="2400" dirty="0" smtClean="0">
              <a:solidFill>
                <a:schemeClr val="tx1"/>
              </a:solidFill>
              <a:sym typeface="+mn-ea"/>
            </a:endParaRPr>
          </a:p>
          <a:p>
            <a:pPr algn="l">
              <a:buClrTx/>
              <a:buSzTx/>
              <a:buFontTx/>
            </a:pPr>
            <a:r>
              <a:rPr lang="en-US" altLang="zh-CN" sz="2400" dirty="0" smtClean="0">
                <a:solidFill>
                  <a:schemeClr val="tx1"/>
                </a:solidFill>
                <a:sym typeface="+mn-ea"/>
              </a:rPr>
              <a:t>5.省内总分机构汇总纳税办法</a:t>
            </a:r>
            <a:endParaRPr lang="en-US" altLang="zh-CN" sz="2400" dirty="0" smtClean="0">
              <a:solidFill>
                <a:schemeClr val="tx1"/>
              </a:solidFill>
              <a:sym typeface="+mn-ea"/>
            </a:endParaRPr>
          </a:p>
          <a:p>
            <a:pPr algn="l">
              <a:buClrTx/>
              <a:buSzTx/>
              <a:buFontTx/>
            </a:pPr>
            <a:r>
              <a:rPr lang="en-US" altLang="zh-CN" sz="2400" dirty="0" smtClean="0">
                <a:solidFill>
                  <a:schemeClr val="tx1"/>
                </a:solidFill>
                <a:sym typeface="+mn-ea"/>
              </a:rPr>
              <a:t>6.</a:t>
            </a:r>
            <a:r>
              <a:rPr lang="zh-CN" altLang="en-US" sz="2400" dirty="0" smtClean="0">
                <a:sym typeface="+mn-ea"/>
              </a:rPr>
              <a:t>养老、托育、家政等社区家庭服务业企业所得税减计收入政策</a:t>
            </a:r>
            <a:endParaRPr lang="en-US" altLang="zh-CN" sz="2400" dirty="0" smtClean="0">
              <a:sym typeface="+mn-ea"/>
            </a:endParaRPr>
          </a:p>
          <a:p>
            <a:pPr algn="l">
              <a:buClrTx/>
              <a:buSzTx/>
              <a:buFontTx/>
            </a:pPr>
            <a:r>
              <a:rPr lang="en-US" altLang="zh-CN" sz="2400" dirty="0" smtClean="0">
                <a:solidFill>
                  <a:schemeClr val="tx1"/>
                </a:solidFill>
                <a:sym typeface="+mn-ea"/>
              </a:rPr>
              <a:t>7.</a:t>
            </a:r>
            <a:r>
              <a:rPr lang="en-US" altLang="zh-CN" sz="2400" dirty="0" smtClean="0">
                <a:sym typeface="+mn-ea"/>
              </a:rPr>
              <a:t>对疫情防控重点物资生产企业扩大产能购置设备允许企业所得税税前一次性扣除</a:t>
            </a:r>
            <a:endParaRPr lang="en-US" altLang="zh-CN" sz="2400" dirty="0" smtClean="0">
              <a:solidFill>
                <a:schemeClr val="tx1"/>
              </a:solidFill>
              <a:sym typeface="+mn-ea"/>
            </a:endParaRPr>
          </a:p>
          <a:p>
            <a:pPr algn="l">
              <a:buClrTx/>
              <a:buSzTx/>
              <a:buFontTx/>
            </a:pPr>
            <a:r>
              <a:rPr lang="en-US" altLang="zh-CN" sz="2400" dirty="0" smtClean="0">
                <a:solidFill>
                  <a:schemeClr val="tx1"/>
                </a:solidFill>
                <a:sym typeface="+mn-ea"/>
              </a:rPr>
              <a:t>8.</a:t>
            </a:r>
            <a:r>
              <a:rPr lang="en-US" altLang="zh-CN" sz="2400" dirty="0" smtClean="0">
                <a:sym typeface="+mn-ea"/>
              </a:rPr>
              <a:t>疫情防控有关捐赠税收政策</a:t>
            </a:r>
            <a:endParaRPr lang="en-US" altLang="zh-CN" sz="2400" dirty="0" smtClean="0">
              <a:sym typeface="+mn-ea"/>
            </a:endParaRPr>
          </a:p>
          <a:p>
            <a:pPr algn="l">
              <a:buClrTx/>
              <a:buSzTx/>
              <a:buFontTx/>
            </a:pPr>
            <a:r>
              <a:rPr lang="en-US" altLang="zh-CN" sz="2400" dirty="0" smtClean="0">
                <a:sym typeface="+mn-ea"/>
              </a:rPr>
              <a:t>9.受疫情影响较大的困难行业企业亏损时间延长至8年</a:t>
            </a:r>
            <a:endParaRPr lang="en-US" altLang="zh-CN" sz="2400" dirty="0" smtClean="0">
              <a:solidFill>
                <a:schemeClr val="tx1"/>
              </a:solidFill>
            </a:endParaRPr>
          </a:p>
        </p:txBody>
      </p:sp>
      <p:sp>
        <p:nvSpPr>
          <p:cNvPr id="12" name="PA-102220"/>
          <p:cNvSpPr txBox="1"/>
          <p:nvPr>
            <p:custDataLst>
              <p:tags r:id="rId3"/>
            </p:custDataLst>
          </p:nvPr>
        </p:nvSpPr>
        <p:spPr>
          <a:xfrm>
            <a:off x="6313714" y="1161143"/>
            <a:ext cx="4020457" cy="400110"/>
          </a:xfrm>
          <a:prstGeom prst="rect">
            <a:avLst/>
          </a:prstGeom>
          <a:noFill/>
        </p:spPr>
        <p:txBody>
          <a:bodyPr wrap="square" rtlCol="0">
            <a:spAutoFit/>
          </a:bodyPr>
          <a:lstStyle/>
          <a:p>
            <a:r>
              <a:rPr lang="en-US" altLang="zh-CN" sz="2000" dirty="0" smtClean="0">
                <a:solidFill>
                  <a:srgbClr val="BEE2F0"/>
                </a:solidFill>
                <a:sym typeface="+mn-ea"/>
              </a:rPr>
              <a:t>2019</a:t>
            </a:r>
            <a:r>
              <a:rPr lang="zh-CN" altLang="en-US" sz="2000" dirty="0" smtClean="0">
                <a:solidFill>
                  <a:srgbClr val="BEE2F0"/>
                </a:solidFill>
                <a:ea typeface="宋体" panose="02010600030101010101" pitchFamily="2" charset="-122"/>
                <a:sym typeface="+mn-ea"/>
              </a:rPr>
              <a:t>年以来部分优惠政策盘点</a:t>
            </a:r>
            <a:endParaRPr kumimoji="1" lang="zh-CN" altLang="en-US" sz="2000" b="1" spc="300" dirty="0">
              <a:solidFill>
                <a:schemeClr val="bg1"/>
              </a:solidFill>
              <a:cs typeface="+mn-ea"/>
              <a:sym typeface="+mn-lt"/>
            </a:endParaRPr>
          </a:p>
        </p:txBody>
      </p:sp>
      <p:sp>
        <p:nvSpPr>
          <p:cNvPr id="13" name="文本框 12"/>
          <p:cNvSpPr txBox="1"/>
          <p:nvPr/>
        </p:nvSpPr>
        <p:spPr>
          <a:xfrm>
            <a:off x="4921744" y="1027498"/>
            <a:ext cx="649169" cy="830997"/>
          </a:xfrm>
          <a:prstGeom prst="rect">
            <a:avLst/>
          </a:prstGeom>
          <a:noFill/>
        </p:spPr>
        <p:txBody>
          <a:bodyPr wrap="square" rtlCol="0">
            <a:spAutoFit/>
          </a:bodyPr>
          <a:lstStyle/>
          <a:p>
            <a:pPr algn="ctr"/>
            <a:r>
              <a:rPr lang="zh-CN" altLang="en-US" sz="4800" dirty="0">
                <a:solidFill>
                  <a:schemeClr val="bg1"/>
                </a:solidFill>
                <a:cs typeface="+mn-ea"/>
                <a:sym typeface="+mn-lt"/>
              </a:rPr>
              <a:t>一</a:t>
            </a:r>
            <a:endParaRPr lang="zh-CN" altLang="en-US" sz="4800" dirty="0">
              <a:solidFill>
                <a:schemeClr val="bg1"/>
              </a:solidFill>
              <a:cs typeface="+mn-ea"/>
              <a:sym typeface="+mn-lt"/>
            </a:endParaRPr>
          </a:p>
        </p:txBody>
      </p:sp>
      <p:sp>
        <p:nvSpPr>
          <p:cNvPr id="2" name="页脚占位符 1"/>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4" name="文本框 3"/>
          <p:cNvSpPr txBox="1"/>
          <p:nvPr/>
        </p:nvSpPr>
        <p:spPr>
          <a:xfrm>
            <a:off x="974090" y="1896745"/>
            <a:ext cx="9388475" cy="92202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mn-ea"/>
              </a:rPr>
              <a:t>   </a:t>
            </a:r>
            <a:r>
              <a:rPr lang="zh-CN" altLang="zh-CN" dirty="0" smtClean="0">
                <a:sym typeface="+mn-ea"/>
              </a:rPr>
              <a:t>根据财政部 税务总局公告2019年第66号扩围的规定，财税〔2014〕75号和财税〔2015〕106号规定的固定资产加速折旧优惠，自2019年1月1日后调整如下：</a:t>
            </a:r>
            <a:endParaRPr lang="zh-CN" altLang="en-US"/>
          </a:p>
        </p:txBody>
      </p:sp>
      <p:graphicFrame>
        <p:nvGraphicFramePr>
          <p:cNvPr id="5" name="表格 4"/>
          <p:cNvGraphicFramePr/>
          <p:nvPr>
            <p:custDataLst>
              <p:tags r:id="rId2"/>
            </p:custDataLst>
          </p:nvPr>
        </p:nvGraphicFramePr>
        <p:xfrm>
          <a:off x="974090" y="2818765"/>
          <a:ext cx="9882505" cy="2289810"/>
        </p:xfrm>
        <a:graphic>
          <a:graphicData uri="http://schemas.openxmlformats.org/drawingml/2006/table">
            <a:tbl>
              <a:tblPr firstRow="1" bandRow="1">
                <a:tableStyleId>{5C22544A-7EE6-4342-B048-85BDC9FD1C3A}</a:tableStyleId>
              </a:tblPr>
              <a:tblGrid>
                <a:gridCol w="1339850"/>
                <a:gridCol w="1871345"/>
                <a:gridCol w="819150"/>
                <a:gridCol w="1461770"/>
                <a:gridCol w="2350135"/>
                <a:gridCol w="2040255"/>
              </a:tblGrid>
              <a:tr h="579120">
                <a:tc>
                  <a:txBody>
                    <a:bodyPr/>
                    <a:lstStyle/>
                    <a:p>
                      <a:pPr indent="0" algn="ctr">
                        <a:buNone/>
                      </a:pPr>
                      <a:r>
                        <a:rPr lang="zh-CN"/>
                        <a:t>行业</a:t>
                      </a:r>
                      <a:endParaRPr lang="zh-CN" altLang="en-US"/>
                    </a:p>
                  </a:txBody>
                  <a:tcPr marL="12700" marR="12700" marT="12700" anchor="ctr"/>
                </a:tc>
                <a:tc>
                  <a:txBody>
                    <a:bodyPr/>
                    <a:lstStyle/>
                    <a:p>
                      <a:pPr indent="0" algn="ctr">
                        <a:buNone/>
                      </a:pPr>
                      <a:r>
                        <a:rPr lang="zh-CN"/>
                        <a:t>执行期</a:t>
                      </a:r>
                      <a:endParaRPr lang="zh-CN" altLang="en-US"/>
                    </a:p>
                  </a:txBody>
                  <a:tcPr marL="12700" marR="12700" marT="12700" anchor="ctr"/>
                </a:tc>
                <a:tc>
                  <a:txBody>
                    <a:bodyPr/>
                    <a:lstStyle/>
                    <a:p>
                      <a:pPr indent="0" algn="ctr">
                        <a:buNone/>
                      </a:pPr>
                      <a:r>
                        <a:rPr lang="zh-CN"/>
                        <a:t>性质</a:t>
                      </a:r>
                      <a:r>
                        <a:rPr lang="en-US"/>
                        <a:t> </a:t>
                      </a:r>
                      <a:endParaRPr lang="en-US" altLang="en-US"/>
                    </a:p>
                  </a:txBody>
                  <a:tcPr marL="12700" marR="12700" marT="12700" anchor="ctr"/>
                </a:tc>
                <a:tc>
                  <a:txBody>
                    <a:bodyPr/>
                    <a:lstStyle/>
                    <a:p>
                      <a:pPr indent="0" algn="ctr">
                        <a:buNone/>
                      </a:pPr>
                      <a:r>
                        <a:rPr lang="zh-CN"/>
                        <a:t>单位价值</a:t>
                      </a:r>
                      <a:endParaRPr lang="zh-CN" altLang="en-US"/>
                    </a:p>
                  </a:txBody>
                  <a:tcPr marL="12700" marR="12700" marT="12700" anchor="ctr"/>
                </a:tc>
                <a:tc>
                  <a:txBody>
                    <a:bodyPr/>
                    <a:lstStyle/>
                    <a:p>
                      <a:pPr indent="0" algn="ctr">
                        <a:buNone/>
                      </a:pPr>
                      <a:r>
                        <a:rPr lang="zh-CN"/>
                        <a:t>固定资产类型</a:t>
                      </a:r>
                      <a:endParaRPr lang="zh-CN" altLang="en-US"/>
                    </a:p>
                  </a:txBody>
                  <a:tcPr marL="12700" marR="12700" marT="12700" anchor="ctr"/>
                </a:tc>
                <a:tc>
                  <a:txBody>
                    <a:bodyPr/>
                    <a:lstStyle/>
                    <a:p>
                      <a:pPr indent="0" algn="ctr">
                        <a:buNone/>
                      </a:pPr>
                      <a:r>
                        <a:rPr lang="zh-CN"/>
                        <a:t>折旧扣除方法</a:t>
                      </a:r>
                      <a:endParaRPr lang="zh-CN" altLang="en-US"/>
                    </a:p>
                  </a:txBody>
                  <a:tcPr marL="12700" marR="12700" marT="12700" anchor="ctr"/>
                </a:tc>
              </a:tr>
              <a:tr h="810260">
                <a:tc>
                  <a:txBody>
                    <a:bodyPr/>
                    <a:lstStyle/>
                    <a:p>
                      <a:pPr indent="0" algn="ctr">
                        <a:buNone/>
                      </a:pPr>
                      <a:r>
                        <a:rPr lang="zh-CN" sz="1600"/>
                        <a:t>全部制造业的  小型微利企业</a:t>
                      </a:r>
                      <a:endParaRPr lang="zh-CN" altLang="en-US" sz="1600"/>
                    </a:p>
                  </a:txBody>
                  <a:tcPr marL="12700" marR="12700" marT="12700" anchor="ctr"/>
                </a:tc>
                <a:tc>
                  <a:txBody>
                    <a:bodyPr/>
                    <a:lstStyle/>
                    <a:p>
                      <a:pPr indent="0" algn="ctr">
                        <a:buNone/>
                      </a:pPr>
                      <a:r>
                        <a:rPr lang="zh-CN"/>
                        <a:t>2019年1月1日后</a:t>
                      </a:r>
                      <a:endParaRPr lang="zh-CN" altLang="en-US"/>
                    </a:p>
                  </a:txBody>
                  <a:tcPr marL="12700" marR="12700" marT="12700" anchor="ctr"/>
                </a:tc>
                <a:tc rowSpan="2">
                  <a:txBody>
                    <a:bodyPr/>
                    <a:lstStyle/>
                    <a:p>
                      <a:pPr indent="0" algn="ctr">
                        <a:buNone/>
                      </a:pPr>
                      <a:r>
                        <a:rPr lang="zh-CN"/>
                        <a:t>新购进</a:t>
                      </a:r>
                      <a:endParaRPr lang="zh-CN" altLang="en-US"/>
                    </a:p>
                  </a:txBody>
                  <a:tcPr marL="12700" marR="12700" marT="12700" anchor="ctr"/>
                </a:tc>
                <a:tc>
                  <a:txBody>
                    <a:bodyPr/>
                    <a:lstStyle/>
                    <a:p>
                      <a:pPr indent="0" algn="ctr">
                        <a:buNone/>
                      </a:pPr>
                      <a:r>
                        <a:rPr lang="zh-CN"/>
                        <a:t>不超过      100万元</a:t>
                      </a:r>
                      <a:endParaRPr lang="zh-CN" altLang="en-US"/>
                    </a:p>
                  </a:txBody>
                  <a:tcPr marL="12700" marR="12700" marT="12700" anchor="ctr"/>
                </a:tc>
                <a:tc>
                  <a:txBody>
                    <a:bodyPr/>
                    <a:lstStyle/>
                    <a:p>
                      <a:pPr indent="0" algn="ctr">
                        <a:buNone/>
                      </a:pPr>
                      <a:r>
                        <a:rPr lang="zh-CN"/>
                        <a:t>研发和生产经营共用的仪器、设备</a:t>
                      </a:r>
                      <a:endParaRPr lang="zh-CN" altLang="en-US"/>
                    </a:p>
                  </a:txBody>
                  <a:tcPr marL="12700" marR="12700" marT="12700" anchor="ctr"/>
                </a:tc>
                <a:tc>
                  <a:txBody>
                    <a:bodyPr/>
                    <a:lstStyle/>
                    <a:p>
                      <a:pPr indent="0" algn="ctr">
                        <a:buNone/>
                      </a:pPr>
                      <a:r>
                        <a:rPr lang="zh-CN"/>
                        <a:t>一次性扣除</a:t>
                      </a:r>
                      <a:endParaRPr lang="zh-CN" altLang="en-US"/>
                    </a:p>
                  </a:txBody>
                  <a:tcPr marL="12700" marR="12700" marT="12700" anchor="ctr"/>
                </a:tc>
              </a:tr>
              <a:tr h="900430">
                <a:tc>
                  <a:txBody>
                    <a:bodyPr/>
                    <a:lstStyle/>
                    <a:p>
                      <a:pPr indent="0" algn="ctr">
                        <a:buNone/>
                      </a:pPr>
                      <a:r>
                        <a:rPr lang="zh-CN"/>
                        <a:t>全部制造业</a:t>
                      </a:r>
                      <a:endParaRPr lang="zh-CN" altLang="en-US"/>
                    </a:p>
                  </a:txBody>
                  <a:tcPr marL="12700" marR="12700" marT="12700" anchor="ctr"/>
                </a:tc>
                <a:tc>
                  <a:txBody>
                    <a:bodyPr/>
                    <a:lstStyle/>
                    <a:p>
                      <a:pPr indent="0" algn="ctr">
                        <a:buNone/>
                      </a:pPr>
                      <a:r>
                        <a:rPr lang="zh-CN"/>
                        <a:t>2019年1月1日后</a:t>
                      </a:r>
                      <a:endParaRPr lang="zh-CN" altLang="en-US"/>
                    </a:p>
                  </a:txBody>
                  <a:tcPr marL="12700" marR="12700" marT="12700" anchor="ctr"/>
                </a:tc>
                <a:tc vMerge="1">
                  <a:tcPr/>
                </a:tc>
                <a:tc>
                  <a:txBody>
                    <a:bodyPr/>
                    <a:lstStyle/>
                    <a:p>
                      <a:pPr indent="0" algn="ctr">
                        <a:buNone/>
                      </a:pPr>
                      <a:r>
                        <a:rPr lang="zh-CN"/>
                        <a:t>无金额限制</a:t>
                      </a:r>
                      <a:endParaRPr lang="zh-CN" altLang="en-US"/>
                    </a:p>
                  </a:txBody>
                  <a:tcPr marL="12700" marR="12700" marT="12700" anchor="ctr"/>
                </a:tc>
                <a:tc>
                  <a:txBody>
                    <a:bodyPr/>
                    <a:lstStyle/>
                    <a:p>
                      <a:pPr indent="0" algn="ctr">
                        <a:buNone/>
                      </a:pPr>
                      <a:r>
                        <a:rPr lang="zh-CN"/>
                        <a:t>固定资产</a:t>
                      </a:r>
                      <a:endParaRPr lang="zh-CN" altLang="en-US"/>
                    </a:p>
                  </a:txBody>
                  <a:tcPr marL="12700" marR="12700" marT="12700" anchor="ctr"/>
                </a:tc>
                <a:tc>
                  <a:txBody>
                    <a:bodyPr/>
                    <a:lstStyle/>
                    <a:p>
                      <a:pPr indent="0" algn="ctr">
                        <a:buNone/>
                      </a:pPr>
                      <a:r>
                        <a:rPr lang="zh-CN"/>
                        <a:t>缩短折旧年限或    加速折旧</a:t>
                      </a:r>
                      <a:endParaRPr lang="zh-CN" altLang="en-US"/>
                    </a:p>
                  </a:txBody>
                  <a:tcPr marL="12700" marR="12700" marT="12700" anchor="ctr"/>
                </a:tc>
              </a:tr>
            </a:tbl>
          </a:graphicData>
        </a:graphic>
      </p:graphicFrame>
      <p:sp>
        <p:nvSpPr>
          <p:cNvPr id="6" name="文本框 5"/>
          <p:cNvSpPr txBox="1"/>
          <p:nvPr/>
        </p:nvSpPr>
        <p:spPr>
          <a:xfrm>
            <a:off x="1085215" y="5314950"/>
            <a:ext cx="9676130" cy="1198880"/>
          </a:xfrm>
          <a:prstGeom prst="rect">
            <a:avLst/>
          </a:prstGeom>
          <a:noFill/>
        </p:spPr>
        <p:txBody>
          <a:bodyPr wrap="square" rtlCol="0">
            <a:spAutoFit/>
          </a:bodyPr>
          <a:lstStyle/>
          <a:p>
            <a:r>
              <a:rPr lang="en-US" altLang="zh-CN" b="1">
                <a:sym typeface="+mn-ea"/>
              </a:rPr>
              <a:t>         </a:t>
            </a:r>
            <a:r>
              <a:rPr lang="zh-CN" altLang="zh-CN" dirty="0" smtClean="0">
                <a:sym typeface="+mn-ea"/>
              </a:rPr>
              <a:t>1.采取缩短折旧年限的不得低于税法规定折旧年限的60%；</a:t>
            </a:r>
            <a:endParaRPr lang="zh-CN" altLang="zh-CN" dirty="0" smtClean="0"/>
          </a:p>
          <a:p>
            <a:r>
              <a:rPr lang="zh-CN" altLang="zh-CN" dirty="0" smtClean="0">
                <a:sym typeface="+mn-ea"/>
              </a:rPr>
              <a:t>         2.加速折旧方法包括双倍余额递减法和年数总和法。</a:t>
            </a:r>
            <a:endParaRPr lang="zh-CN" altLang="zh-CN" dirty="0" smtClean="0"/>
          </a:p>
          <a:p>
            <a:r>
              <a:rPr lang="zh-CN" altLang="zh-CN" dirty="0" smtClean="0">
                <a:sym typeface="+mn-ea"/>
              </a:rPr>
              <a:t>         3.制造业企业在2018年1月1日至2020年12月31日期间新购进单位价值不超过500万元的设备器具，符合财税〔2018〕54号文件规定的，可执行一次性税前扣除政策。</a:t>
            </a:r>
            <a:endParaRPr lang="zh-CN" altLang="en-US"/>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118802" name="图片 4" descr="免税收入老"/>
          <p:cNvPicPr>
            <a:picLocks noChangeAspect="1"/>
          </p:cNvPicPr>
          <p:nvPr/>
        </p:nvPicPr>
        <p:blipFill>
          <a:blip r:embed="rId2" cstate="print"/>
          <a:srcRect l="20720" r="21313" b="12326"/>
          <a:stretch>
            <a:fillRect/>
          </a:stretch>
        </p:blipFill>
        <p:spPr>
          <a:xfrm>
            <a:off x="333375" y="1828800"/>
            <a:ext cx="5311775" cy="4872038"/>
          </a:xfrm>
          <a:prstGeom prst="rect">
            <a:avLst/>
          </a:prstGeom>
          <a:noFill/>
          <a:ln w="9525">
            <a:noFill/>
          </a:ln>
        </p:spPr>
      </p:pic>
      <p:sp>
        <p:nvSpPr>
          <p:cNvPr id="7" name="椭圆 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113338" y="1571625"/>
            <a:ext cx="695325" cy="6429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3200" b="0" i="0" u="none" strike="noStrike" kern="1200" cap="none" spc="0" normalizeH="0" baseline="0" noProof="0" dirty="0">
                <a:ln>
                  <a:noFill/>
                </a:ln>
                <a:solidFill>
                  <a:schemeClr val="tx1"/>
                </a:solidFill>
                <a:effectLst/>
                <a:uLnTx/>
                <a:uFillTx/>
                <a:latin typeface="+mn-lt"/>
                <a:ea typeface="+mn-ea"/>
                <a:cs typeface="+mn-cs"/>
              </a:rPr>
              <a:t>旧</a:t>
            </a:r>
            <a:endParaRPr kumimoji="0" lang="zh-CN" altLang="zh-CN"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组合 5"/>
          <p:cNvGrpSpPr/>
          <p:nvPr/>
        </p:nvGrpSpPr>
        <p:grpSpPr>
          <a:xfrm>
            <a:off x="5808663" y="1571625"/>
            <a:ext cx="5891212" cy="5186363"/>
            <a:chOff x="9107" y="2571"/>
            <a:chExt cx="9278" cy="8374"/>
          </a:xfrm>
        </p:grpSpPr>
        <p:pic>
          <p:nvPicPr>
            <p:cNvPr id="118795" name="图片 4" descr="免税收入新"/>
            <p:cNvPicPr>
              <a:picLocks noChangeAspect="1"/>
            </p:cNvPicPr>
            <p:nvPr/>
          </p:nvPicPr>
          <p:blipFill>
            <a:blip r:embed="rId3" cstate="print"/>
            <a:srcRect b="11272"/>
            <a:stretch>
              <a:fillRect/>
            </a:stretch>
          </p:blipFill>
          <p:spPr>
            <a:xfrm>
              <a:off x="9107" y="2985"/>
              <a:ext cx="8530" cy="7960"/>
            </a:xfrm>
            <a:prstGeom prst="rect">
              <a:avLst/>
            </a:prstGeom>
            <a:noFill/>
            <a:ln w="9525">
              <a:noFill/>
            </a:ln>
          </p:spPr>
        </p:pic>
        <p:sp>
          <p:nvSpPr>
            <p:cNvPr id="4" name="矩形 3"/>
            <p:cNvSpPr/>
            <p:nvPr/>
          </p:nvSpPr>
          <p:spPr>
            <a:xfrm>
              <a:off x="16675" y="4814"/>
              <a:ext cx="961" cy="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10" name="矩形 9"/>
            <p:cNvSpPr/>
            <p:nvPr/>
          </p:nvSpPr>
          <p:spPr>
            <a:xfrm>
              <a:off x="16723" y="6000"/>
              <a:ext cx="865" cy="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11" name="矩形 10"/>
            <p:cNvSpPr/>
            <p:nvPr/>
          </p:nvSpPr>
          <p:spPr>
            <a:xfrm>
              <a:off x="16723" y="6307"/>
              <a:ext cx="865" cy="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sym typeface="+mn-ea"/>
                </a:rPr>
                <a:t>新增</a:t>
              </a:r>
              <a:endParaRPr lang="zh-CN" altLang="en-US" sz="1200" strike="noStrike" noProof="1">
                <a:solidFill>
                  <a:srgbClr val="FFFF00"/>
                </a:solidFill>
              </a:endParaRPr>
            </a:p>
          </p:txBody>
        </p:sp>
        <p:sp>
          <p:nvSpPr>
            <p:cNvPr id="13" name="矩形 12"/>
            <p:cNvSpPr/>
            <p:nvPr/>
          </p:nvSpPr>
          <p:spPr>
            <a:xfrm>
              <a:off x="16723" y="9002"/>
              <a:ext cx="865" cy="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16" name="矩形 15"/>
            <p:cNvSpPr/>
            <p:nvPr/>
          </p:nvSpPr>
          <p:spPr>
            <a:xfrm>
              <a:off x="16723" y="6612"/>
              <a:ext cx="865" cy="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chemeClr val="bg2"/>
                  </a:solidFill>
                </a:rPr>
                <a:t>调整</a:t>
              </a:r>
              <a:endParaRPr lang="zh-CN" altLang="en-US" sz="1200" strike="noStrike" noProof="1">
                <a:solidFill>
                  <a:schemeClr val="bg2"/>
                </a:solidFill>
              </a:endParaRPr>
            </a:p>
          </p:txBody>
        </p:sp>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7290" y="2571"/>
              <a:ext cx="1095" cy="10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graphicFrame>
        <p:nvGraphicFramePr>
          <p:cNvPr id="5" name="表格 4"/>
          <p:cNvGraphicFramePr>
            <a:graphicFrameLocks noGrp="1"/>
          </p:cNvGraphicFramePr>
          <p:nvPr>
            <p:custDataLst>
              <p:tags r:id="rId2"/>
            </p:custDataLst>
          </p:nvPr>
        </p:nvGraphicFramePr>
        <p:xfrm>
          <a:off x="1190625" y="2536825"/>
          <a:ext cx="9942195" cy="3901440"/>
        </p:xfrm>
        <a:graphic>
          <a:graphicData uri="http://schemas.openxmlformats.org/drawingml/2006/table">
            <a:tbl>
              <a:tblPr/>
              <a:tblGrid>
                <a:gridCol w="3353435"/>
                <a:gridCol w="1401445"/>
                <a:gridCol w="5187315"/>
              </a:tblGrid>
              <a:tr h="353695">
                <a:tc>
                  <a:txBody>
                    <a:bodyPr/>
                    <a:lstStyle/>
                    <a:p>
                      <a:pPr indent="0" algn="ctr">
                        <a:buNone/>
                      </a:pPr>
                      <a:r>
                        <a:rPr lang="zh-CN" sz="1600" b="1" dirty="0">
                          <a:solidFill>
                            <a:schemeClr val="bg1"/>
                          </a:solidFill>
                          <a:latin typeface="黑体" panose="02010609060101010101" pitchFamily="49" charset="-122"/>
                          <a:ea typeface="黑体" panose="02010609060101010101" pitchFamily="49" charset="-122"/>
                          <a:sym typeface="+mn-ea"/>
                        </a:rPr>
                        <a:t>新增优惠行次名称</a:t>
                      </a:r>
                      <a:endParaRPr lang="zh-CN" altLang="en-US" sz="1600" b="1" dirty="0">
                        <a:solidFill>
                          <a:schemeClr val="bg1"/>
                        </a:solidFill>
                        <a:latin typeface="黑体" panose="02010609060101010101" pitchFamily="49" charset="-122"/>
                        <a:ea typeface="黑体" panose="02010609060101010101" pitchFamily="49" charset="-122"/>
                        <a:cs typeface="宋体" panose="02010600030101010101" pitchFamily="2" charset="-122"/>
                        <a:sym typeface="+mn-ea"/>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buClrTx/>
                        <a:buSzTx/>
                        <a:buFontTx/>
                        <a:buNone/>
                      </a:pPr>
                      <a:r>
                        <a:rPr lang="en-US" sz="1600" b="1">
                          <a:solidFill>
                            <a:schemeClr val="bg2"/>
                          </a:solidFill>
                          <a:latin typeface="微软雅黑" panose="020B0503020204020204" pitchFamily="34" charset="-122"/>
                          <a:ea typeface="微软雅黑" panose="020B0503020204020204" pitchFamily="34" charset="-122"/>
                          <a:cs typeface="宋体" panose="02010600030101010101" pitchFamily="2" charset="-122"/>
                          <a:sym typeface="+mn-ea"/>
                        </a:rPr>
                        <a:t>新增行次</a:t>
                      </a:r>
                      <a:endParaRPr kumimoji="0" lang="en-US" sz="1600" b="1" i="0" u="none" strike="noStrike" cap="none" normalizeH="0" baseline="0">
                        <a:solidFill>
                          <a:schemeClr val="bg2"/>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buClrTx/>
                        <a:buSzTx/>
                        <a:buFontTx/>
                        <a:buNone/>
                      </a:pPr>
                      <a:r>
                        <a:rPr lang="en-US" sz="1600" b="1">
                          <a:solidFill>
                            <a:schemeClr val="bg2"/>
                          </a:solidFill>
                          <a:latin typeface="微软雅黑" panose="020B0503020204020204" pitchFamily="34" charset="-122"/>
                          <a:ea typeface="微软雅黑" panose="020B0503020204020204" pitchFamily="34" charset="-122"/>
                          <a:cs typeface="宋体" panose="02010600030101010101" pitchFamily="2" charset="-122"/>
                          <a:sym typeface="+mn-ea"/>
                        </a:rPr>
                        <a:t>政策依据</a:t>
                      </a:r>
                      <a:endParaRPr kumimoji="0" lang="en-US" sz="1600" b="1" i="0" u="none" strike="noStrike" cap="none" normalizeH="0" baseline="0">
                        <a:solidFill>
                          <a:schemeClr val="bg2"/>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81050">
                <a:tc>
                  <a:txBody>
                    <a:bodyPr/>
                    <a:lstStyle/>
                    <a:p>
                      <a:pPr algn="ctr">
                        <a:buClrTx/>
                        <a:buSzTx/>
                        <a:buFontTx/>
                        <a:buNone/>
                      </a:pPr>
                      <a:r>
                        <a:rPr lang="en-US" sz="1600" b="0" dirty="0" err="1">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一般股息红利等权益性投资收益</a:t>
                      </a:r>
                      <a:endParaRPr lang="en-US" sz="1600" b="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p>
                      <a:pPr algn="ctr">
                        <a:buClrTx/>
                        <a:buSzTx/>
                        <a:buFontTx/>
                        <a:buNone/>
                      </a:pPr>
                      <a:r>
                        <a:rPr lang="en-US" sz="1600" b="0" dirty="0" err="1">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免征企业所得税</a:t>
                      </a:r>
                      <a:endParaRPr lang="en-US" sz="1600" b="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indent="0" algn="ctr">
                        <a:buNone/>
                      </a:pPr>
                      <a:r>
                        <a:rPr lang="zh-CN" sz="1600">
                          <a:latin typeface="仿宋" panose="02010609060101010101" pitchFamily="49" charset="-122"/>
                          <a:ea typeface="仿宋" panose="02010609060101010101" pitchFamily="49" charset="-122"/>
                        </a:rPr>
                        <a:t>第3行</a:t>
                      </a:r>
                      <a:endParaRPr lang="zh-CN" altLang="en-US" sz="160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ctr" defTabSz="914400" rtl="0" eaLnBrk="1" fontAlgn="base" latinLnBrk="0" hangingPunct="1">
                        <a:lnSpc>
                          <a:spcPct val="100000"/>
                        </a:lnSpc>
                        <a:buClrTx/>
                        <a:buSzTx/>
                        <a:buFontTx/>
                        <a:buNone/>
                      </a:pPr>
                      <a:r>
                        <a:rPr kumimoji="0" lang="en-US" altLang="zh-CN" sz="1600" b="0" i="0" u="none" strike="noStrike" cap="none" normalizeH="0" baseline="0">
                          <a:ln>
                            <a:noFill/>
                          </a:ln>
                          <a:solidFill>
                            <a:srgbClr val="000000"/>
                          </a:solidFill>
                          <a:effectLst/>
                          <a:latin typeface="仿宋" panose="02010609060101010101" pitchFamily="49" charset="-122"/>
                          <a:ea typeface="仿宋" panose="02010609060101010101" pitchFamily="49" charset="-122"/>
                        </a:rPr>
                        <a:t>《中华人民共和国企业所得税法实施条例》第八十三条 </a:t>
                      </a:r>
                      <a:endParaRPr kumimoji="0" lang="en-US" altLang="zh-CN" sz="1600" b="0" i="0" u="none" strike="noStrike" cap="none" normalizeH="0" baseline="0">
                        <a:ln>
                          <a:noFill/>
                        </a:ln>
                        <a:solidFill>
                          <a:srgbClr val="000000"/>
                        </a:solidFill>
                        <a:effectLst/>
                        <a:latin typeface="仿宋" panose="02010609060101010101" pitchFamily="49" charset="-122"/>
                        <a:ea typeface="仿宋" panose="02010609060101010101" pitchFamily="49"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942975">
                <a:tc>
                  <a:txBody>
                    <a:bodyPr/>
                    <a:lstStyle/>
                    <a:p>
                      <a:pPr algn="ctr">
                        <a:buClrTx/>
                        <a:buSzTx/>
                        <a:buFontTx/>
                        <a:buNone/>
                      </a:pPr>
                      <a:r>
                        <a:rPr lang="en-US" sz="1600" b="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居民企业持有创新企业CDR取得的股息红利所得免征企业所得税</a:t>
                      </a:r>
                      <a:endParaRPr kumimoji="0" lang="en-US" sz="1600" b="0" i="0" u="none" strike="noStrike" cap="none" normalizeH="0" baseline="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indent="0" algn="ctr">
                        <a:buNone/>
                      </a:pPr>
                      <a:r>
                        <a:rPr lang="zh-CN" sz="1600" dirty="0">
                          <a:latin typeface="仿宋" panose="02010609060101010101" pitchFamily="49" charset="-122"/>
                          <a:ea typeface="仿宋" panose="02010609060101010101" pitchFamily="49" charset="-122"/>
                        </a:rPr>
                        <a:t>第7行</a:t>
                      </a:r>
                      <a:endParaRPr lang="zh-CN" altLang="en-US" sz="1600" dirty="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indent="0">
                        <a:buNone/>
                      </a:pPr>
                      <a:r>
                        <a:rPr lang="zh-CN" sz="1600" dirty="0">
                          <a:latin typeface="仿宋" panose="02010609060101010101" pitchFamily="49" charset="-122"/>
                          <a:ea typeface="仿宋" panose="02010609060101010101" pitchFamily="49" charset="-122"/>
                        </a:rPr>
                        <a:t>《财政部 税务总局 证监会关于创新企业境内发行存托凭证试点阶段有关税收政策的公告》（财政部 税务总局 证监会公告2019年第52号）</a:t>
                      </a:r>
                      <a:endParaRPr lang="zh-CN" altLang="en-US" sz="1600" dirty="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789940">
                <a:tc>
                  <a:txBody>
                    <a:bodyPr/>
                    <a:lstStyle/>
                    <a:p>
                      <a:pPr marL="0" marR="0" lvl="0" algn="ctr" defTabSz="914400" rtl="0" eaLnBrk="1" latinLnBrk="0" hangingPunct="1">
                        <a:lnSpc>
                          <a:spcPct val="100000"/>
                        </a:lnSpc>
                        <a:buClrTx/>
                        <a:buSzTx/>
                        <a:buFontTx/>
                        <a:buNone/>
                      </a:pPr>
                      <a:r>
                        <a:rPr lang="en-US" sz="1600" b="0" dirty="0" err="1">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符合条件的永续债利息收入免征</a:t>
                      </a:r>
                      <a:endParaRPr lang="en-US" sz="1600" b="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p>
                      <a:pPr marL="0" marR="0" lvl="0" algn="ctr" defTabSz="914400" rtl="0" eaLnBrk="1" latinLnBrk="0" hangingPunct="1">
                        <a:lnSpc>
                          <a:spcPct val="100000"/>
                        </a:lnSpc>
                        <a:buClrTx/>
                        <a:buSzTx/>
                        <a:buFontTx/>
                        <a:buNone/>
                      </a:pPr>
                      <a:r>
                        <a:rPr lang="en-US" sz="1600" b="0" dirty="0" err="1">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企业所得税</a:t>
                      </a:r>
                      <a:endParaRPr kumimoji="0" lang="en-US" sz="1600" b="0" i="0" u="none" strike="noStrike" cap="none" normalizeH="0" baseline="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indent="0" algn="ctr">
                        <a:buNone/>
                      </a:pPr>
                      <a:r>
                        <a:rPr lang="zh-CN" sz="1600">
                          <a:latin typeface="仿宋" panose="02010609060101010101" pitchFamily="49" charset="-122"/>
                          <a:ea typeface="仿宋" panose="02010609060101010101" pitchFamily="49" charset="-122"/>
                        </a:rPr>
                        <a:t>第8行</a:t>
                      </a:r>
                      <a:endParaRPr lang="zh-CN" altLang="en-US" sz="160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indent="0">
                        <a:buNone/>
                      </a:pPr>
                      <a:r>
                        <a:rPr lang="zh-CN" sz="1600" dirty="0">
                          <a:latin typeface="仿宋" panose="02010609060101010101" pitchFamily="49" charset="-122"/>
                          <a:ea typeface="仿宋" panose="02010609060101010101" pitchFamily="49" charset="-122"/>
                        </a:rPr>
                        <a:t>《财政部 税务总局关于永续债企业所得税政策问题的公告》（财政部 税务总局公告2019年第64号）</a:t>
                      </a:r>
                      <a:endParaRPr lang="zh-CN" altLang="en-US" sz="1600" dirty="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033780">
                <a:tc>
                  <a:txBody>
                    <a:bodyPr/>
                    <a:lstStyle/>
                    <a:p>
                      <a:pPr algn="ctr">
                        <a:buClrTx/>
                        <a:buSzTx/>
                        <a:buFontTx/>
                        <a:buNone/>
                      </a:pPr>
                      <a:r>
                        <a:rPr lang="en-US" sz="1600" b="0" dirty="0" err="1">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取得的社区家庭服务收入在计算</a:t>
                      </a:r>
                      <a:endParaRPr lang="en-US" sz="1600" b="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p>
                      <a:pPr algn="ctr">
                        <a:buClrTx/>
                        <a:buSzTx/>
                        <a:buFontTx/>
                        <a:buNone/>
                      </a:pPr>
                      <a:r>
                        <a:rPr lang="en-US" sz="1600" b="0" dirty="0" err="1">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应纳税所得额时减计收入</a:t>
                      </a:r>
                      <a:endParaRPr kumimoji="0" lang="en-US" sz="1600" b="0" i="0" u="none" strike="noStrike" cap="none" normalizeH="0" baseline="0"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indent="0" algn="ctr">
                        <a:buNone/>
                      </a:pPr>
                      <a:r>
                        <a:rPr lang="zh-CN" sz="1600">
                          <a:latin typeface="仿宋" panose="02010609060101010101" pitchFamily="49" charset="-122"/>
                          <a:ea typeface="仿宋" panose="02010609060101010101" pitchFamily="49" charset="-122"/>
                        </a:rPr>
                        <a:t>第24.1行</a:t>
                      </a:r>
                      <a:endParaRPr lang="zh-CN" altLang="en-US" sz="160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indent="0" algn="l">
                        <a:buNone/>
                      </a:pPr>
                      <a:r>
                        <a:rPr lang="zh-CN" sz="1600" dirty="0">
                          <a:latin typeface="仿宋" panose="02010609060101010101" pitchFamily="49" charset="-122"/>
                          <a:ea typeface="仿宋" panose="02010609060101010101" pitchFamily="49" charset="-122"/>
                        </a:rPr>
                        <a:t>《财政部 税务总局 发展改革委 民政部 商务部 卫生健康委关于养老、托育、家政等社区家庭服务业税费优惠政策的公告》（财政部</a:t>
                      </a:r>
                      <a:r>
                        <a:rPr lang="en-US" altLang="zh-CN" sz="1600" dirty="0">
                          <a:latin typeface="仿宋" panose="02010609060101010101" pitchFamily="49" charset="-122"/>
                          <a:ea typeface="仿宋" panose="02010609060101010101" pitchFamily="49" charset="-122"/>
                        </a:rPr>
                        <a:t>  </a:t>
                      </a:r>
                      <a:r>
                        <a:rPr lang="zh-CN" altLang="zh-CN" sz="1600" dirty="0">
                          <a:latin typeface="仿宋" panose="02010609060101010101" pitchFamily="49" charset="-122"/>
                          <a:ea typeface="仿宋" panose="02010609060101010101" pitchFamily="49" charset="-122"/>
                        </a:rPr>
                        <a:t>税务总局 发展改革委 民政部 商务部 卫生健康委</a:t>
                      </a:r>
                      <a:r>
                        <a:rPr lang="zh-CN" sz="1600" dirty="0">
                          <a:latin typeface="仿宋" panose="02010609060101010101" pitchFamily="49" charset="-122"/>
                          <a:ea typeface="仿宋" panose="02010609060101010101" pitchFamily="49" charset="-122"/>
                        </a:rPr>
                        <a:t>公告2019年第76号）</a:t>
                      </a:r>
                      <a:endParaRPr lang="zh-CN" altLang="en-US" sz="1600" dirty="0">
                        <a:latin typeface="仿宋" panose="02010609060101010101" pitchFamily="49" charset="-122"/>
                        <a:ea typeface="仿宋" panose="02010609060101010101" pitchFamily="49" charset="-122"/>
                      </a:endParaRPr>
                    </a:p>
                  </a:txBody>
                  <a:tcPr marL="12700" marR="12700" marT="12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4" name="文本框 3"/>
          <p:cNvSpPr txBox="1"/>
          <p:nvPr/>
        </p:nvSpPr>
        <p:spPr>
          <a:xfrm>
            <a:off x="1240155" y="1874520"/>
            <a:ext cx="8711565" cy="368300"/>
          </a:xfrm>
          <a:prstGeom prst="rect">
            <a:avLst/>
          </a:prstGeom>
          <a:noFill/>
        </p:spPr>
        <p:txBody>
          <a:bodyPr wrap="square" rtlCol="0">
            <a:spAutoFit/>
          </a:bodyPr>
          <a:lstStyle/>
          <a:p>
            <a:pPr algn="l">
              <a:buClrTx/>
              <a:buSzTx/>
              <a:buFontTx/>
            </a:pPr>
            <a:r>
              <a:rPr lang="en-US" altLang="zh-CN"/>
              <a:t>1.</a:t>
            </a:r>
            <a:r>
              <a:rPr lang="en-US" altLang="zh-CN">
                <a:sym typeface="+mn-ea"/>
              </a:rPr>
              <a:t>新增优惠行次</a:t>
            </a:r>
            <a:endParaRPr lang="en-US" altLang="zh-CN"/>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5077460"/>
          </a:xfrm>
          <a:prstGeom prst="rect">
            <a:avLst/>
          </a:prstGeom>
        </p:spPr>
        <p:txBody>
          <a:bodyPr wrap="square">
            <a:spAutoFit/>
          </a:bodyPr>
          <a:lstStyle/>
          <a:p>
            <a:pPr algn="l">
              <a:lnSpc>
                <a:spcPct val="150000"/>
              </a:lnSpc>
              <a:buClrTx/>
              <a:buSzTx/>
              <a:buFontTx/>
            </a:pPr>
            <a:r>
              <a:rPr lang="en-US" altLang="zh-CN" sz="2400" b="1" dirty="0" smtClean="0">
                <a:latin typeface="仿宋" panose="02010609060101010101" pitchFamily="49" charset="-122"/>
                <a:ea typeface="仿宋" panose="02010609060101010101" pitchFamily="49" charset="-122"/>
                <a:sym typeface="微软雅黑" panose="020B0503020204020204" pitchFamily="34" charset="-122"/>
              </a:rPr>
              <a:t>2</a:t>
            </a:r>
            <a:r>
              <a:rPr lang="zh-CN" altLang="zh-CN" sz="2400" dirty="0" smtClean="0">
                <a:sym typeface="微软雅黑" panose="020B0503020204020204" pitchFamily="34" charset="-122"/>
              </a:rPr>
              <a:t>.删除部分行次</a:t>
            </a:r>
            <a:endParaRPr lang="zh-CN" altLang="zh-CN" sz="2400" dirty="0" smtClean="0">
              <a:sym typeface="微软雅黑" panose="020B0503020204020204" pitchFamily="34" charset="-122"/>
            </a:endParaRPr>
          </a:p>
          <a:p>
            <a:pPr algn="l">
              <a:lnSpc>
                <a:spcPct val="150000"/>
              </a:lnSpc>
              <a:buClrTx/>
              <a:buSzTx/>
              <a:buFontTx/>
            </a:pPr>
            <a:r>
              <a:rPr lang="zh-CN" altLang="zh-CN" sz="2400" dirty="0" smtClean="0">
                <a:sym typeface="微软雅黑" panose="020B0503020204020204" pitchFamily="34" charset="-122"/>
              </a:rPr>
              <a:t>（1）删除第7行”（四）符合条件的非营利组织（科技企业孵化器）的收入免征企业所得税”和第8行“（五）符合条件的非营利组织（国家大学科技园）的收入免征企业所得税”。</a:t>
            </a:r>
            <a:endParaRPr lang="zh-CN" altLang="zh-CN" sz="2400" dirty="0" smtClean="0">
              <a:sym typeface="微软雅黑" panose="020B0503020204020204" pitchFamily="34" charset="-122"/>
            </a:endParaRPr>
          </a:p>
          <a:p>
            <a:pPr algn="l">
              <a:lnSpc>
                <a:spcPct val="150000"/>
              </a:lnSpc>
              <a:buClrTx/>
              <a:buSzTx/>
              <a:buFontTx/>
            </a:pPr>
            <a:r>
              <a:rPr lang="zh-CN" altLang="zh-CN" sz="2400" dirty="0" smtClean="0">
                <a:sym typeface="微软雅黑" panose="020B0503020204020204" pitchFamily="34" charset="-122"/>
              </a:rPr>
              <a:t>3.新增政策依据</a:t>
            </a:r>
            <a:endParaRPr lang="zh-CN" altLang="zh-CN" sz="2400" dirty="0" smtClean="0">
              <a:sym typeface="微软雅黑" panose="020B0503020204020204" pitchFamily="34" charset="-122"/>
            </a:endParaRPr>
          </a:p>
          <a:p>
            <a:pPr algn="l">
              <a:lnSpc>
                <a:spcPct val="150000"/>
              </a:lnSpc>
              <a:buClrTx/>
              <a:buSzTx/>
              <a:buFontTx/>
            </a:pPr>
            <a:r>
              <a:rPr lang="zh-CN" altLang="zh-CN" sz="2400" dirty="0" smtClean="0">
                <a:sym typeface="微软雅黑" panose="020B0503020204020204" pitchFamily="34" charset="-122"/>
              </a:rPr>
              <a:t>第23行“（三）取得铁路债券利息收入减半征收企业所得税”：新增《财政部 税务总局关于铁路债券利息收入所得税政策的公告》（财政部 税务总局公告2019年第57号）政策依据。是对财税〔2016〕30号优惠政策的延续，对企业投资者持有2019-2023年发行的铁路债券取得的利息收入继续减半征收企业所得税。</a:t>
            </a:r>
            <a:endParaRPr lang="zh-CN" altLang="zh-CN" sz="24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126986" name="图片 3" descr="符合条件的居民企业股息红新"/>
          <p:cNvPicPr>
            <a:picLocks noChangeAspect="1"/>
          </p:cNvPicPr>
          <p:nvPr/>
        </p:nvPicPr>
        <p:blipFill>
          <a:blip r:embed="rId2" cstate="print"/>
          <a:stretch>
            <a:fillRect/>
          </a:stretch>
        </p:blipFill>
        <p:spPr>
          <a:xfrm>
            <a:off x="1165225" y="2014538"/>
            <a:ext cx="10058400" cy="4854575"/>
          </a:xfrm>
          <a:prstGeom prst="rect">
            <a:avLst/>
          </a:prstGeom>
          <a:noFill/>
          <a:ln w="9525">
            <a:noFill/>
          </a:ln>
        </p:spPr>
      </p:pic>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809288" y="1728788"/>
            <a:ext cx="695325" cy="658813"/>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矩形标注 6"/>
          <p:cNvSpPr/>
          <p:nvPr/>
        </p:nvSpPr>
        <p:spPr>
          <a:xfrm>
            <a:off x="2242820" y="4029075"/>
            <a:ext cx="2315210" cy="1680845"/>
          </a:xfrm>
          <a:prstGeom prst="wedgeRectCallout">
            <a:avLst>
              <a:gd name="adj1" fmla="val -21777"/>
              <a:gd name="adj2" fmla="val -85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200"/>
              <a:t>（1）直接投资</a:t>
            </a:r>
            <a:endParaRPr lang="zh-CN" altLang="en-US" sz="1200"/>
          </a:p>
          <a:p>
            <a:pPr algn="l"/>
            <a:r>
              <a:rPr lang="zh-CN" altLang="en-US" sz="1200"/>
              <a:t>（2）股票投资（不含H股）</a:t>
            </a:r>
            <a:endParaRPr lang="zh-CN" altLang="en-US" sz="1200"/>
          </a:p>
          <a:p>
            <a:pPr algn="l"/>
            <a:r>
              <a:rPr lang="zh-CN" altLang="en-US" sz="1200"/>
              <a:t>（3）股票投资（沪港通H股投资）</a:t>
            </a:r>
            <a:endParaRPr lang="zh-CN" altLang="en-US" sz="1200"/>
          </a:p>
          <a:p>
            <a:pPr algn="l"/>
            <a:r>
              <a:rPr lang="zh-CN" altLang="en-US" sz="1200"/>
              <a:t>（4）股票投资（深港通H股投资）</a:t>
            </a:r>
            <a:endParaRPr lang="zh-CN" altLang="en-US" sz="1200"/>
          </a:p>
          <a:p>
            <a:pPr algn="l"/>
            <a:r>
              <a:rPr lang="zh-CN" altLang="en-US" sz="1200" b="1">
                <a:solidFill>
                  <a:srgbClr val="FFFF00"/>
                </a:solidFill>
              </a:rPr>
              <a:t>（5）创新企业CDR（新增）</a:t>
            </a:r>
            <a:endParaRPr lang="zh-CN" altLang="en-US" sz="1200" b="1">
              <a:solidFill>
                <a:srgbClr val="FFFF00"/>
              </a:solidFill>
            </a:endParaRPr>
          </a:p>
          <a:p>
            <a:pPr algn="l"/>
            <a:r>
              <a:rPr lang="zh-CN" altLang="en-US" sz="1200" b="1">
                <a:solidFill>
                  <a:srgbClr val="FFFF00"/>
                </a:solidFill>
              </a:rPr>
              <a:t>（6）永续债（新增）</a:t>
            </a:r>
            <a:endParaRPr lang="zh-CN" altLang="en-US" sz="1200" b="1">
              <a:solidFill>
                <a:srgbClr val="FFFF00"/>
              </a:solidFill>
            </a:endParaRPr>
          </a:p>
        </p:txBody>
      </p:sp>
      <p:sp>
        <p:nvSpPr>
          <p:cNvPr id="4" name="矩形 3"/>
          <p:cNvSpPr/>
          <p:nvPr/>
        </p:nvSpPr>
        <p:spPr>
          <a:xfrm>
            <a:off x="10706100" y="5832475"/>
            <a:ext cx="493713" cy="204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5" name="矩形 4"/>
          <p:cNvSpPr/>
          <p:nvPr/>
        </p:nvSpPr>
        <p:spPr>
          <a:xfrm>
            <a:off x="10706100" y="6569075"/>
            <a:ext cx="493713" cy="204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10" name="矩形 9"/>
          <p:cNvSpPr/>
          <p:nvPr/>
        </p:nvSpPr>
        <p:spPr>
          <a:xfrm>
            <a:off x="10706100" y="6373813"/>
            <a:ext cx="493713" cy="19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133130" name="图片 4" descr="所得减免"/>
          <p:cNvPicPr>
            <a:picLocks noChangeAspect="1"/>
          </p:cNvPicPr>
          <p:nvPr/>
        </p:nvPicPr>
        <p:blipFill>
          <a:blip r:embed="rId2" cstate="print"/>
          <a:srcRect l="8212" t="2803" r="3606" b="2626"/>
          <a:stretch>
            <a:fillRect/>
          </a:stretch>
        </p:blipFill>
        <p:spPr>
          <a:xfrm>
            <a:off x="1959293" y="1897698"/>
            <a:ext cx="7981950" cy="4897437"/>
          </a:xfrm>
          <a:prstGeom prst="rect">
            <a:avLst/>
          </a:prstGeom>
          <a:noFill/>
          <a:ln w="9525">
            <a:noFill/>
          </a:ln>
        </p:spPr>
      </p:pic>
      <p:sp>
        <p:nvSpPr>
          <p:cNvPr id="29" name="左箭头 28"/>
          <p:cNvSpPr/>
          <p:nvPr/>
        </p:nvSpPr>
        <p:spPr>
          <a:xfrm>
            <a:off x="4544695" y="3090863"/>
            <a:ext cx="700088" cy="244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8" name="矩形 27"/>
          <p:cNvSpPr/>
          <p:nvPr/>
        </p:nvSpPr>
        <p:spPr>
          <a:xfrm>
            <a:off x="5245100" y="2892425"/>
            <a:ext cx="4597400" cy="3354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trike="noStrike" noProof="1"/>
              <a:t>“二、国家重点扶持的公共基础设施项目”第2列“优惠事项名称”：在以下优惠事项中选择填报：</a:t>
            </a:r>
            <a:endParaRPr lang="zh-CN" altLang="en-US" strike="noStrike" noProof="1"/>
          </a:p>
          <a:p>
            <a:pPr algn="l" fontAlgn="base"/>
            <a:r>
              <a:rPr lang="zh-CN" altLang="en-US" strike="noStrike" noProof="1"/>
              <a:t>1.港口码头项目；</a:t>
            </a:r>
            <a:endParaRPr lang="zh-CN" altLang="en-US" strike="noStrike" noProof="1"/>
          </a:p>
          <a:p>
            <a:pPr algn="l" fontAlgn="base"/>
            <a:r>
              <a:rPr lang="zh-CN" altLang="en-US" strike="noStrike" noProof="1"/>
              <a:t>2.机场项目；</a:t>
            </a:r>
            <a:endParaRPr lang="zh-CN" altLang="en-US" strike="noStrike" noProof="1"/>
          </a:p>
          <a:p>
            <a:pPr algn="l" fontAlgn="base"/>
            <a:r>
              <a:rPr lang="zh-CN" altLang="en-US" strike="noStrike" noProof="1"/>
              <a:t>3.铁路项目；</a:t>
            </a:r>
            <a:endParaRPr lang="zh-CN" altLang="en-US" strike="noStrike" noProof="1"/>
          </a:p>
          <a:p>
            <a:pPr algn="l" fontAlgn="base"/>
            <a:r>
              <a:rPr lang="zh-CN" altLang="en-US" strike="noStrike" noProof="1"/>
              <a:t>4.公路项目；</a:t>
            </a:r>
            <a:endParaRPr lang="zh-CN" altLang="en-US" strike="noStrike" noProof="1"/>
          </a:p>
          <a:p>
            <a:pPr algn="l" fontAlgn="base"/>
            <a:r>
              <a:rPr lang="zh-CN" altLang="en-US" strike="noStrike" noProof="1"/>
              <a:t>5.城市公共交通项目；</a:t>
            </a:r>
            <a:endParaRPr lang="zh-CN" altLang="en-US" strike="noStrike" noProof="1"/>
          </a:p>
          <a:p>
            <a:pPr algn="l" fontAlgn="base"/>
            <a:r>
              <a:rPr lang="zh-CN" altLang="en-US" strike="noStrike" noProof="1"/>
              <a:t>6.电力项目；</a:t>
            </a:r>
            <a:endParaRPr lang="zh-CN" altLang="en-US" strike="noStrike" noProof="1"/>
          </a:p>
          <a:p>
            <a:pPr algn="l" fontAlgn="base"/>
            <a:r>
              <a:rPr lang="zh-CN" altLang="en-US" strike="noStrike" noProof="1">
                <a:solidFill>
                  <a:srgbClr val="FFFF00"/>
                </a:solidFill>
              </a:rPr>
              <a:t>7.水利项目（不含农村饮水安全工程）；</a:t>
            </a:r>
            <a:endParaRPr lang="zh-CN" altLang="en-US" strike="noStrike" noProof="1">
              <a:solidFill>
                <a:srgbClr val="FFFF00"/>
              </a:solidFill>
            </a:endParaRPr>
          </a:p>
          <a:p>
            <a:pPr algn="l" fontAlgn="base"/>
            <a:r>
              <a:rPr lang="zh-CN" altLang="en-US" strike="noStrike" noProof="1">
                <a:solidFill>
                  <a:srgbClr val="FFFF00"/>
                </a:solidFill>
              </a:rPr>
              <a:t>8.农村饮水安全工程；（新增，单列此项）</a:t>
            </a:r>
            <a:endParaRPr lang="zh-CN" altLang="en-US" strike="noStrike" noProof="1">
              <a:solidFill>
                <a:srgbClr val="FFFF00"/>
              </a:solidFill>
            </a:endParaRPr>
          </a:p>
          <a:p>
            <a:pPr algn="l" fontAlgn="base"/>
            <a:r>
              <a:rPr lang="zh-CN" altLang="en-US" strike="noStrike" noProof="1"/>
              <a:t>9.其他项目。</a:t>
            </a:r>
            <a:endParaRPr lang="zh-CN" altLang="en-US" strike="noStrike" noProof="1"/>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pic>
        <p:nvPicPr>
          <p:cNvPr id="139274" name="图片 5" descr="减免所得税老"/>
          <p:cNvPicPr>
            <a:picLocks noChangeAspect="1"/>
          </p:cNvPicPr>
          <p:nvPr/>
        </p:nvPicPr>
        <p:blipFill>
          <a:blip r:embed="rId2" cstate="print"/>
          <a:srcRect r="-1266" b="5827"/>
          <a:stretch>
            <a:fillRect/>
          </a:stretch>
        </p:blipFill>
        <p:spPr>
          <a:xfrm>
            <a:off x="355600" y="2014538"/>
            <a:ext cx="5772150" cy="4614862"/>
          </a:xfrm>
          <a:prstGeom prst="rect">
            <a:avLst/>
          </a:prstGeom>
          <a:noFill/>
          <a:ln w="9525">
            <a:noFill/>
          </a:ln>
        </p:spPr>
      </p:pic>
      <p:pic>
        <p:nvPicPr>
          <p:cNvPr id="10" name="图片 9"/>
          <p:cNvPicPr>
            <a:picLocks noChangeAspect="1"/>
          </p:cNvPicPr>
          <p:nvPr/>
        </p:nvPicPr>
        <p:blipFill>
          <a:blip r:embed="rId3" cstate="print"/>
          <a:stretch>
            <a:fillRect/>
          </a:stretch>
        </p:blipFill>
        <p:spPr>
          <a:xfrm>
            <a:off x="5969635" y="2225675"/>
            <a:ext cx="5224145" cy="4423410"/>
          </a:xfrm>
          <a:prstGeom prst="rect">
            <a:avLst/>
          </a:prstGeom>
        </p:spPr>
      </p:pic>
      <p:sp>
        <p:nvSpPr>
          <p:cNvPr id="4" name="椭圆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786428" y="1814830"/>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10712450" y="3970655"/>
            <a:ext cx="412115" cy="326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调整</a:t>
            </a:r>
            <a:endParaRPr lang="zh-CN" altLang="en-US" sz="1200" strike="noStrike" noProof="1">
              <a:solidFill>
                <a:srgbClr val="FFFF00"/>
              </a:solidFill>
            </a:endParaRPr>
          </a:p>
        </p:txBody>
      </p:sp>
      <p:sp>
        <p:nvSpPr>
          <p:cNvPr id="5" name="矩形 4"/>
          <p:cNvSpPr/>
          <p:nvPr/>
        </p:nvSpPr>
        <p:spPr>
          <a:xfrm>
            <a:off x="10713085" y="4721225"/>
            <a:ext cx="411480" cy="49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7" name="矩形 6"/>
          <p:cNvSpPr/>
          <p:nvPr/>
        </p:nvSpPr>
        <p:spPr>
          <a:xfrm>
            <a:off x="10713085" y="5626735"/>
            <a:ext cx="411480" cy="3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11" name="圆角矩形标注 10"/>
          <p:cNvSpPr/>
          <p:nvPr/>
        </p:nvSpPr>
        <p:spPr>
          <a:xfrm>
            <a:off x="10499090" y="6160770"/>
            <a:ext cx="1500505" cy="621030"/>
          </a:xfrm>
          <a:prstGeom prst="wedgeRoundRectCallout">
            <a:avLst>
              <a:gd name="adj1" fmla="val -20588"/>
              <a:gd name="adj2" fmla="val -609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strike="noStrike" noProof="1">
                <a:solidFill>
                  <a:srgbClr val="FFFF00"/>
                </a:solidFill>
              </a:rPr>
              <a:t>第</a:t>
            </a:r>
            <a:r>
              <a:rPr lang="en-US" altLang="zh-CN" sz="1600" strike="noStrike" noProof="1">
                <a:solidFill>
                  <a:srgbClr val="FFFF00"/>
                </a:solidFill>
              </a:rPr>
              <a:t>31</a:t>
            </a:r>
            <a:r>
              <a:rPr lang="zh-CN" altLang="en-US" sz="1600" strike="noStrike" noProof="1">
                <a:solidFill>
                  <a:srgbClr val="FFFF00"/>
                </a:solidFill>
              </a:rPr>
              <a:t>行：提高优惠限额</a:t>
            </a:r>
            <a:endParaRPr lang="zh-CN" altLang="en-US" sz="1600" strike="noStrike" noProof="1">
              <a:solidFill>
                <a:srgbClr val="FFFF00"/>
              </a:solidFill>
            </a:endParaRPr>
          </a:p>
        </p:txBody>
      </p:sp>
      <p:sp>
        <p:nvSpPr>
          <p:cNvPr id="3" name="椭圆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97488" y="1814513"/>
            <a:ext cx="925513" cy="909638"/>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n-lt"/>
                <a:ea typeface="+mn-ea"/>
                <a:cs typeface="+mn-cs"/>
              </a:rPr>
              <a:t>旧</a:t>
            </a:r>
            <a:endParaRPr kumimoji="0" lang="zh-CN" alt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页脚占位符 11"/>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5073650"/>
          </a:xfrm>
          <a:prstGeom prst="rect">
            <a:avLst/>
          </a:prstGeom>
        </p:spPr>
        <p:txBody>
          <a:bodyPr wrap="square">
            <a:spAutoFit/>
          </a:bodyPr>
          <a:lstStyle/>
          <a:p>
            <a:pPr algn="l">
              <a:lnSpc>
                <a:spcPct val="120000"/>
              </a:lnSpc>
              <a:buClrTx/>
              <a:buSzTx/>
              <a:buFontTx/>
            </a:pPr>
            <a:r>
              <a:rPr lang="zh-CN" altLang="zh-CN" dirty="0" smtClean="0">
                <a:sym typeface="+mn-ea"/>
              </a:rPr>
              <a:t>1.增加限制填报标识</a:t>
            </a:r>
            <a:endParaRPr lang="zh-CN" altLang="zh-CN" dirty="0" smtClean="0"/>
          </a:p>
          <a:p>
            <a:pPr algn="l">
              <a:lnSpc>
                <a:spcPct val="120000"/>
              </a:lnSpc>
              <a:buClrTx/>
              <a:buSzTx/>
              <a:buFontTx/>
            </a:pPr>
            <a:r>
              <a:rPr lang="zh-CN" altLang="zh-CN" dirty="0" smtClean="0">
                <a:sym typeface="+mn-ea"/>
              </a:rPr>
              <a:t> 第4行“四、受灾地区农村信用社免征企业所得税”：填报受灾地区农村信用社按相关规定免征企业所得税的金额。本行不得填报。</a:t>
            </a:r>
            <a:endParaRPr lang="zh-CN" altLang="zh-CN" dirty="0" smtClean="0"/>
          </a:p>
          <a:p>
            <a:pPr algn="l">
              <a:lnSpc>
                <a:spcPct val="120000"/>
              </a:lnSpc>
              <a:buClrTx/>
              <a:buSzTx/>
              <a:buFontTx/>
            </a:pPr>
            <a:r>
              <a:rPr lang="zh-CN" altLang="zh-CN" dirty="0" smtClean="0">
                <a:sym typeface="+mn-ea"/>
              </a:rPr>
              <a:t>2.规范优惠项目名称</a:t>
            </a:r>
            <a:endParaRPr lang="zh-CN" altLang="zh-CN" dirty="0" smtClean="0"/>
          </a:p>
          <a:p>
            <a:pPr algn="l">
              <a:lnSpc>
                <a:spcPct val="120000"/>
              </a:lnSpc>
              <a:buClrTx/>
              <a:buSzTx/>
              <a:buFontTx/>
            </a:pPr>
            <a:r>
              <a:rPr lang="zh-CN" altLang="zh-CN" dirty="0" smtClean="0">
                <a:sym typeface="+mn-ea"/>
              </a:rPr>
              <a:t>将第19、20行分别修改为“十九、技术先进型服务企业（服务外包类）减按15%的税率征收企业所得税”、“二十、技术先进型服务企业（服务贸易类）减按15%的税率征收企业所得税”</a:t>
            </a:r>
            <a:endParaRPr lang="zh-CN" altLang="zh-CN" dirty="0" smtClean="0"/>
          </a:p>
          <a:p>
            <a:pPr algn="l">
              <a:lnSpc>
                <a:spcPct val="120000"/>
              </a:lnSpc>
              <a:buClrTx/>
              <a:buSzTx/>
              <a:buFontTx/>
            </a:pPr>
            <a:r>
              <a:rPr lang="zh-CN" altLang="zh-CN" dirty="0" smtClean="0">
                <a:sym typeface="+mn-ea"/>
              </a:rPr>
              <a:t>3.新增优惠项目行次</a:t>
            </a:r>
            <a:endParaRPr lang="zh-CN" altLang="zh-CN" dirty="0" smtClean="0"/>
          </a:p>
          <a:p>
            <a:pPr algn="l">
              <a:lnSpc>
                <a:spcPct val="120000"/>
              </a:lnSpc>
              <a:buClrTx/>
              <a:buSzTx/>
              <a:buFontTx/>
            </a:pPr>
            <a:r>
              <a:rPr lang="zh-CN" altLang="zh-CN" dirty="0" smtClean="0">
                <a:sym typeface="+mn-ea"/>
              </a:rPr>
              <a:t>（1）新增第28.1行“（一）从事污染防治的第三方企业减按15%的税率征收企业所得税”。根据《财政部 税务总局 国家发展改革委 生态环境部关于从事污染防治的第三方企业所得税政策问题的公告》（财政部 税务总局 国家发展改革委 生态环境部公告2019年第60号）规定，对符合条件的从事污染防治的第三方企业减按15%的税率征收企业所得税。</a:t>
            </a:r>
            <a:endParaRPr lang="zh-CN" altLang="zh-CN" dirty="0" smtClean="0"/>
          </a:p>
          <a:p>
            <a:pPr algn="l">
              <a:lnSpc>
                <a:spcPct val="120000"/>
              </a:lnSpc>
              <a:buClrTx/>
              <a:buSzTx/>
              <a:buFontTx/>
            </a:pPr>
            <a:r>
              <a:rPr lang="zh-CN" altLang="zh-CN" dirty="0" smtClean="0">
                <a:sym typeface="+mn-ea"/>
              </a:rPr>
              <a:t>（2）新增28.2行“（二）其他1”：填报当年新出台且本表未列明的其他税收优惠政策，需填报项目名称、减免税代码及免征、减征企业所得税金额；</a:t>
            </a:r>
            <a:endParaRPr lang="zh-CN" altLang="zh-CN" dirty="0" smtClean="0"/>
          </a:p>
          <a:p>
            <a:pPr algn="l">
              <a:lnSpc>
                <a:spcPct val="120000"/>
              </a:lnSpc>
              <a:buClrTx/>
              <a:buSzTx/>
              <a:buFontTx/>
            </a:pPr>
            <a:r>
              <a:rPr lang="zh-CN" altLang="zh-CN" dirty="0" smtClean="0">
                <a:sym typeface="+mn-ea"/>
              </a:rPr>
              <a:t>（3）新增28.3行“（三）其他2”：填报国务院根据税法授权制定的及本表未列明的其他税收优惠政策，需填报项目名称、减免税代码及免征、减征企业所得税金额。</a:t>
            </a:r>
            <a:endParaRPr lang="zh-CN" altLang="zh-CN"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4515485"/>
          </a:xfrm>
          <a:prstGeom prst="rect">
            <a:avLst/>
          </a:prstGeom>
        </p:spPr>
        <p:txBody>
          <a:bodyPr wrap="square">
            <a:spAutoFit/>
          </a:bodyPr>
          <a:lstStyle/>
          <a:p>
            <a:pPr algn="l">
              <a:lnSpc>
                <a:spcPct val="120000"/>
              </a:lnSpc>
              <a:buClrTx/>
              <a:buSzTx/>
              <a:buFontTx/>
            </a:pPr>
            <a:r>
              <a:rPr lang="zh-CN" altLang="zh-CN" sz="1600" dirty="0" smtClean="0">
                <a:sym typeface="+mn-ea"/>
              </a:rPr>
              <a:t>4.调整优惠项目 </a:t>
            </a:r>
            <a:endParaRPr lang="zh-CN" altLang="zh-CN" sz="1600" dirty="0" smtClean="0"/>
          </a:p>
          <a:p>
            <a:pPr algn="l">
              <a:lnSpc>
                <a:spcPct val="120000"/>
              </a:lnSpc>
              <a:buClrTx/>
              <a:buSzTx/>
              <a:buFontTx/>
            </a:pPr>
            <a:r>
              <a:rPr lang="zh-CN" altLang="zh-CN" sz="1600" dirty="0" smtClean="0">
                <a:sym typeface="+mn-ea"/>
              </a:rPr>
              <a:t>将第30.1行”下岗失业人员再就业“和第30.2行“高校毕业生就业”修改为“企业招用建档立卡贫困人口就业扣减企业所得税”和“企业招用登记失业半年以上人员就业扣减企业所得税”。      </a:t>
            </a:r>
            <a:endParaRPr lang="zh-CN" altLang="zh-CN" sz="1600" dirty="0" smtClean="0"/>
          </a:p>
          <a:p>
            <a:pPr algn="l">
              <a:lnSpc>
                <a:spcPct val="120000"/>
              </a:lnSpc>
              <a:buClrTx/>
              <a:buSzTx/>
              <a:buFontTx/>
            </a:pPr>
            <a:r>
              <a:rPr lang="zh-CN" altLang="zh-CN" sz="1600" dirty="0" smtClean="0">
                <a:sym typeface="+mn-ea"/>
              </a:rPr>
              <a:t>根据《财政部 税务总局 人力资源社会保障部 国务院扶贫办关于进一步支持和促进重点群体创业就业有关税收政策的通知》（财税〔2019〕22号）规定，调整支持和促进重点群体创业就业企业优惠政策项目。符合优惠条件优惠限额标准由“每人每年4000元，最高可上浮30%”调整为“每人每年6000元，最高可上浮30%”。</a:t>
            </a:r>
            <a:endParaRPr lang="zh-CN" altLang="zh-CN" sz="1600" dirty="0" smtClean="0"/>
          </a:p>
          <a:p>
            <a:pPr algn="l">
              <a:lnSpc>
                <a:spcPct val="120000"/>
              </a:lnSpc>
              <a:buClrTx/>
              <a:buSzTx/>
              <a:buFontTx/>
            </a:pPr>
            <a:r>
              <a:rPr lang="zh-CN" altLang="zh-CN" sz="1600" dirty="0" smtClean="0">
                <a:sym typeface="+mn-ea"/>
              </a:rPr>
              <a:t>5.新增政策依据</a:t>
            </a:r>
            <a:endParaRPr lang="zh-CN" altLang="zh-CN" sz="1600" dirty="0" smtClean="0"/>
          </a:p>
          <a:p>
            <a:pPr algn="l">
              <a:lnSpc>
                <a:spcPct val="120000"/>
              </a:lnSpc>
              <a:buClrTx/>
              <a:buSzTx/>
              <a:buFontTx/>
            </a:pPr>
            <a:r>
              <a:rPr lang="zh-CN" altLang="zh-CN" sz="1600" dirty="0" smtClean="0">
                <a:sym typeface="+mn-ea"/>
              </a:rPr>
              <a:t>（1）第11行“十一、新办集成电路设计企业减免企业所得税”：新增《《财政部 税务总局关于集成电路设计和软件产业企业所得税政策的公告》（财政部  税务总局公告2019年第68号）政策依据。</a:t>
            </a:r>
            <a:endParaRPr lang="zh-CN" altLang="zh-CN" sz="1600" dirty="0" smtClean="0"/>
          </a:p>
          <a:p>
            <a:pPr algn="l">
              <a:lnSpc>
                <a:spcPct val="120000"/>
              </a:lnSpc>
              <a:buClrTx/>
              <a:buSzTx/>
              <a:buFontTx/>
            </a:pPr>
            <a:r>
              <a:rPr lang="zh-CN" altLang="zh-CN" sz="1600" dirty="0" smtClean="0">
                <a:sym typeface="+mn-ea"/>
              </a:rPr>
              <a:t>（2）第13行“十三、符合条件的软件企业减免企业所得税”：新增《财政部 税务总局关于集成电路设计和软件产业企业所得税政策的公告》（财政部  税务总局公告2019年第68号）政策依据。</a:t>
            </a:r>
            <a:endParaRPr lang="zh-CN" altLang="zh-CN" sz="1600" dirty="0" smtClean="0"/>
          </a:p>
          <a:p>
            <a:pPr algn="l">
              <a:lnSpc>
                <a:spcPct val="120000"/>
              </a:lnSpc>
              <a:buClrTx/>
              <a:buSzTx/>
              <a:buFontTx/>
            </a:pPr>
            <a:r>
              <a:rPr lang="zh-CN" altLang="zh-CN" sz="1600" dirty="0" smtClean="0">
                <a:sym typeface="+mn-ea"/>
              </a:rPr>
              <a:t>（3）第17行“十七、经营性文化事业单位转制为企业的免征企业所得税”：增加《财政部 税务总局 中央宣传部关于继续实施文化体制改革中经营性文化事业单位转制为企业若干税收政策的通知》（财税〔2019〕16号）政策依据。</a:t>
            </a:r>
            <a:endParaRPr lang="zh-CN" altLang="zh-CN" sz="1600" dirty="0" smtClean="0"/>
          </a:p>
          <a:p>
            <a:pPr algn="l">
              <a:lnSpc>
                <a:spcPct val="120000"/>
              </a:lnSpc>
              <a:buClrTx/>
              <a:buSzTx/>
              <a:buFontTx/>
            </a:pPr>
            <a:r>
              <a:rPr lang="zh-CN" altLang="zh-CN" sz="1600" dirty="0" smtClean="0">
                <a:sym typeface="+mn-ea"/>
              </a:rPr>
              <a:t>（4）第24行“二十四、广东横琴、福建平潭、深圳前海等地区的鼓励类产业企业减按15%税率征收企业所得税”：新增《财政部 税务总局关于横琴新区企业所得税优惠目录增列旅游产业项目的通知》（财税〔2019〕63号）政策依据。</a:t>
            </a:r>
            <a:endParaRPr lang="zh-CN" altLang="zh-CN" sz="16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1863090"/>
          </a:xfrm>
          <a:prstGeom prst="rect">
            <a:avLst/>
          </a:prstGeom>
        </p:spPr>
        <p:txBody>
          <a:bodyPr wrap="square">
            <a:spAutoFit/>
          </a:bodyPr>
          <a:lstStyle/>
          <a:p>
            <a:pPr algn="l">
              <a:lnSpc>
                <a:spcPct val="120000"/>
              </a:lnSpc>
              <a:buClrTx/>
              <a:buSzTx/>
              <a:buFontTx/>
            </a:pPr>
            <a:r>
              <a:rPr lang="zh-CN" altLang="zh-CN" dirty="0" smtClean="0">
                <a:sym typeface="+mn-ea"/>
              </a:rPr>
              <a:t> 5.新增政策依据</a:t>
            </a:r>
            <a:endParaRPr lang="zh-CN" altLang="zh-CN" dirty="0" smtClean="0"/>
          </a:p>
          <a:p>
            <a:pPr algn="l">
              <a:lnSpc>
                <a:spcPct val="120000"/>
              </a:lnSpc>
              <a:buClrTx/>
              <a:buSzTx/>
              <a:buFontTx/>
            </a:pPr>
            <a:r>
              <a:rPr lang="zh-CN" altLang="zh-CN" dirty="0" smtClean="0">
                <a:sym typeface="+mn-ea"/>
              </a:rPr>
              <a:t>（5）第31行“扶持自主就业退役士兵创业就业企业限额减征企业所得税”填表说明：根据《财政部 税务总局 退役军人部关于进一步扶持自主就业退役士兵创业就业有关税收政策的通知》（财税〔2019〕21号）规定，更新政策文件依据。符合优惠条件优惠限额标准由“</a:t>
            </a:r>
            <a:r>
              <a:rPr lang="zh-CN" altLang="zh-CN" dirty="0" smtClean="0">
                <a:sym typeface="微软雅黑" panose="020B0503020204020204" pitchFamily="34" charset="-122"/>
              </a:rPr>
              <a:t>每人每年4000元，最高可上浮50%”调整为“每人每年6000元，最高可上浮50%”。</a:t>
            </a:r>
            <a:endParaRPr lang="zh-CN" altLang="zh-CN"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3733800" cy="398780"/>
          </a:xfrm>
          <a:prstGeom prst="rect">
            <a:avLst/>
          </a:prstGeom>
        </p:spPr>
        <p:txBody>
          <a:bodyPr wrap="none">
            <a:spAutoFit/>
          </a:bodyPr>
          <a:lstStyle/>
          <a:p>
            <a:pPr algn="l">
              <a:buClrTx/>
              <a:buSzTx/>
              <a:buFontTx/>
            </a:pPr>
            <a:r>
              <a:rPr lang="en-US" altLang="zh-CN" sz="2000" dirty="0" smtClean="0">
                <a:solidFill>
                  <a:srgbClr val="3CA7D2"/>
                </a:solidFill>
                <a:sym typeface="+mn-ea"/>
              </a:rPr>
              <a:t>1.小型微利企业所得税优惠政策</a:t>
            </a:r>
            <a:endParaRPr lang="en-US" altLang="zh-CN" sz="2000" b="1" dirty="0" smtClean="0">
              <a:solidFill>
                <a:srgbClr val="3CA7D2"/>
              </a:solidFill>
              <a:cs typeface="+mn-ea"/>
              <a:sym typeface="+mn-ea"/>
            </a:endParaRPr>
          </a:p>
        </p:txBody>
      </p:sp>
      <p:sp>
        <p:nvSpPr>
          <p:cNvPr id="2" name="文本框 1"/>
          <p:cNvSpPr txBox="1"/>
          <p:nvPr/>
        </p:nvSpPr>
        <p:spPr>
          <a:xfrm>
            <a:off x="725690" y="1017411"/>
            <a:ext cx="318782" cy="400110"/>
          </a:xfrm>
          <a:prstGeom prst="rect">
            <a:avLst/>
          </a:prstGeom>
          <a:noFill/>
        </p:spPr>
        <p:txBody>
          <a:bodyPr wrap="square" rtlCol="0">
            <a:spAutoFit/>
          </a:bodyPr>
          <a:lstStyle/>
          <a:p>
            <a:r>
              <a:rPr lang="zh-CN" altLang="en-US" sz="2000" b="1" dirty="0">
                <a:solidFill>
                  <a:schemeClr val="bg1"/>
                </a:solidFill>
                <a:cs typeface="+mn-ea"/>
              </a:rPr>
              <a:t>一</a:t>
            </a:r>
            <a:endParaRPr lang="zh-CN" altLang="en-US" sz="2000" b="1" dirty="0">
              <a:solidFill>
                <a:schemeClr val="bg1"/>
              </a:solidFill>
              <a:cs typeface="+mn-ea"/>
            </a:endParaRPr>
          </a:p>
        </p:txBody>
      </p:sp>
      <p:sp>
        <p:nvSpPr>
          <p:cNvPr id="3" name="矩形 2"/>
          <p:cNvSpPr/>
          <p:nvPr/>
        </p:nvSpPr>
        <p:spPr>
          <a:xfrm>
            <a:off x="244756" y="1607747"/>
            <a:ext cx="11655696" cy="2862322"/>
          </a:xfrm>
          <a:prstGeom prst="rect">
            <a:avLst/>
          </a:prstGeom>
        </p:spPr>
        <p:txBody>
          <a:bodyPr wrap="square">
            <a:spAutoFit/>
          </a:bodyPr>
          <a:lstStyle/>
          <a:p>
            <a:r>
              <a:rPr lang="zh-CN" altLang="en-US" sz="2600" b="1" dirty="0" smtClean="0">
                <a:sym typeface="+mn-ea"/>
              </a:rPr>
              <a:t>文件名称：</a:t>
            </a:r>
            <a:r>
              <a:rPr lang="en-US" altLang="en-US" sz="2400" dirty="0" smtClean="0">
                <a:sym typeface="+mn-ea"/>
              </a:rPr>
              <a:t>《</a:t>
            </a:r>
            <a:r>
              <a:rPr lang="en-US" altLang="en-US" sz="2400" dirty="0" err="1" smtClean="0">
                <a:sym typeface="+mn-ea"/>
              </a:rPr>
              <a:t>财政部</a:t>
            </a:r>
            <a:r>
              <a:rPr lang="en-US" altLang="en-US" sz="2400" dirty="0" smtClean="0">
                <a:sym typeface="+mn-ea"/>
              </a:rPr>
              <a:t> </a:t>
            </a:r>
            <a:r>
              <a:rPr lang="en-US" altLang="en-US" sz="2400" dirty="0" err="1" smtClean="0">
                <a:sym typeface="+mn-ea"/>
              </a:rPr>
              <a:t>税务总局关于实施小微企业普惠性税收减免政策的通知</a:t>
            </a:r>
            <a:r>
              <a:rPr lang="en-US" altLang="en-US" sz="2400" dirty="0" smtClean="0">
                <a:sym typeface="+mn-ea"/>
              </a:rPr>
              <a:t>》（财税〔2019〕13号）</a:t>
            </a:r>
            <a:r>
              <a:rPr lang="zh-CN" altLang="en-US" sz="2400" dirty="0" smtClean="0">
                <a:sym typeface="+mn-ea"/>
              </a:rPr>
              <a:t>；</a:t>
            </a:r>
            <a:r>
              <a:rPr lang="en-US" altLang="zh-CN" sz="2400" dirty="0" smtClean="0">
                <a:sym typeface="+mn-ea"/>
              </a:rPr>
              <a:t>《</a:t>
            </a:r>
            <a:r>
              <a:rPr lang="zh-CN" altLang="en-US" sz="2400" dirty="0" smtClean="0">
                <a:sym typeface="+mn-ea"/>
              </a:rPr>
              <a:t>国家税务总局关于实施小型微利企业普惠性所得税减免政策有关问题的公告</a:t>
            </a:r>
            <a:r>
              <a:rPr lang="en-US" altLang="zh-CN" sz="2400" dirty="0" smtClean="0">
                <a:sym typeface="+mn-ea"/>
              </a:rPr>
              <a:t>》</a:t>
            </a:r>
            <a:r>
              <a:rPr lang="en-US" altLang="en-US" sz="2400" dirty="0" smtClean="0">
                <a:sym typeface="+mn-ea"/>
              </a:rPr>
              <a:t>(</a:t>
            </a:r>
            <a:r>
              <a:rPr lang="zh-CN" altLang="en-US" sz="2400" dirty="0" smtClean="0">
                <a:sym typeface="+mn-ea"/>
              </a:rPr>
              <a:t>总局公告</a:t>
            </a:r>
            <a:r>
              <a:rPr lang="en-US" altLang="en-US" sz="2400" dirty="0" smtClean="0">
                <a:sym typeface="+mn-ea"/>
              </a:rPr>
              <a:t>2019</a:t>
            </a:r>
            <a:r>
              <a:rPr lang="zh-CN" altLang="en-US" sz="2400" dirty="0" smtClean="0">
                <a:sym typeface="+mn-ea"/>
              </a:rPr>
              <a:t>年第</a:t>
            </a:r>
            <a:r>
              <a:rPr lang="en-US" altLang="en-US" sz="2400" dirty="0" smtClean="0">
                <a:sym typeface="+mn-ea"/>
              </a:rPr>
              <a:t>2</a:t>
            </a:r>
            <a:r>
              <a:rPr lang="zh-CN" altLang="en-US" sz="2400" dirty="0" smtClean="0">
                <a:sym typeface="+mn-ea"/>
              </a:rPr>
              <a:t>号）。</a:t>
            </a:r>
            <a:endParaRPr lang="zh-CN" altLang="en-US" sz="2400" dirty="0" smtClean="0">
              <a:sym typeface="+mn-ea"/>
            </a:endParaRPr>
          </a:p>
          <a:p>
            <a:r>
              <a:rPr lang="zh-CN" altLang="en-US" sz="2600" b="1" dirty="0" smtClean="0">
                <a:sym typeface="+mn-ea"/>
              </a:rPr>
              <a:t>发布时间：</a:t>
            </a:r>
            <a:r>
              <a:rPr lang="en-US" altLang="en-US" sz="2400" dirty="0" smtClean="0">
                <a:sym typeface="+mn-ea"/>
              </a:rPr>
              <a:t>2019</a:t>
            </a:r>
            <a:r>
              <a:rPr lang="zh-CN" altLang="en-US" sz="2400" dirty="0" smtClean="0">
                <a:sym typeface="+mn-ea"/>
              </a:rPr>
              <a:t>年</a:t>
            </a:r>
            <a:r>
              <a:rPr lang="en-US" altLang="en-US" sz="2400" dirty="0" smtClean="0">
                <a:sym typeface="+mn-ea"/>
              </a:rPr>
              <a:t>1</a:t>
            </a:r>
            <a:r>
              <a:rPr lang="zh-CN" altLang="en-US" sz="2400" dirty="0" smtClean="0">
                <a:sym typeface="+mn-ea"/>
              </a:rPr>
              <a:t>月</a:t>
            </a:r>
            <a:r>
              <a:rPr lang="en-US" altLang="en-US" sz="2400" dirty="0" smtClean="0">
                <a:sym typeface="+mn-ea"/>
              </a:rPr>
              <a:t>17</a:t>
            </a:r>
            <a:r>
              <a:rPr lang="zh-CN" altLang="en-US" sz="2400" dirty="0" smtClean="0">
                <a:sym typeface="+mn-ea"/>
              </a:rPr>
              <a:t>日；</a:t>
            </a:r>
            <a:r>
              <a:rPr lang="en-US" altLang="en-US" sz="2400" dirty="0" smtClean="0">
                <a:sym typeface="+mn-ea"/>
              </a:rPr>
              <a:t>2019</a:t>
            </a:r>
            <a:r>
              <a:rPr lang="zh-CN" altLang="en-US" sz="2400" dirty="0" smtClean="0">
                <a:sym typeface="+mn-ea"/>
              </a:rPr>
              <a:t>年</a:t>
            </a:r>
            <a:r>
              <a:rPr lang="en-US" altLang="en-US" sz="2400" dirty="0" smtClean="0">
                <a:sym typeface="+mn-ea"/>
              </a:rPr>
              <a:t>1</a:t>
            </a:r>
            <a:r>
              <a:rPr lang="zh-CN" altLang="en-US" sz="2400" dirty="0" smtClean="0">
                <a:sym typeface="+mn-ea"/>
              </a:rPr>
              <a:t>月</a:t>
            </a:r>
            <a:r>
              <a:rPr lang="en-US" altLang="en-US" sz="2400" dirty="0" smtClean="0">
                <a:sym typeface="+mn-ea"/>
              </a:rPr>
              <a:t>18</a:t>
            </a:r>
            <a:r>
              <a:rPr lang="zh-CN" altLang="en-US" sz="2400" dirty="0" smtClean="0">
                <a:sym typeface="+mn-ea"/>
              </a:rPr>
              <a:t>日</a:t>
            </a:r>
            <a:endParaRPr lang="zh-CN" altLang="en-US" sz="2400" dirty="0" smtClean="0">
              <a:sym typeface="+mn-ea"/>
            </a:endParaRPr>
          </a:p>
          <a:p>
            <a:r>
              <a:rPr lang="zh-CN" altLang="en-US" sz="2600" b="1" dirty="0" smtClean="0">
                <a:sym typeface="+mn-ea"/>
              </a:rPr>
              <a:t>政策要点：</a:t>
            </a:r>
            <a:r>
              <a:rPr lang="zh-CN" altLang="en-US" sz="2400" dirty="0" smtClean="0">
                <a:sym typeface="+mn-ea"/>
              </a:rPr>
              <a:t>⑴小型微利企业条件放宽。从业人数提高至</a:t>
            </a:r>
            <a:r>
              <a:rPr lang="en-US" altLang="en-US" sz="2400" dirty="0" smtClean="0">
                <a:sym typeface="+mn-ea"/>
              </a:rPr>
              <a:t>300</a:t>
            </a:r>
            <a:r>
              <a:rPr lang="zh-CN" altLang="en-US" sz="2400" dirty="0" smtClean="0">
                <a:sym typeface="+mn-ea"/>
              </a:rPr>
              <a:t>人，资产总额</a:t>
            </a:r>
            <a:r>
              <a:rPr lang="en-US" altLang="en-US" sz="2400" dirty="0" smtClean="0">
                <a:sym typeface="+mn-ea"/>
              </a:rPr>
              <a:t>5000</a:t>
            </a:r>
            <a:r>
              <a:rPr lang="zh-CN" altLang="en-US" sz="2400" dirty="0" smtClean="0">
                <a:sym typeface="+mn-ea"/>
              </a:rPr>
              <a:t>万，应纳税所得额</a:t>
            </a:r>
            <a:r>
              <a:rPr lang="en-US" altLang="en-US" sz="2400" dirty="0" smtClean="0">
                <a:sym typeface="+mn-ea"/>
              </a:rPr>
              <a:t>300</a:t>
            </a:r>
            <a:r>
              <a:rPr lang="zh-CN" altLang="en-US" sz="2400" dirty="0" smtClean="0">
                <a:sym typeface="+mn-ea"/>
              </a:rPr>
              <a:t>万元。⑵税率优惠变化。年应纳税所得额不超过</a:t>
            </a:r>
            <a:r>
              <a:rPr lang="en-US" altLang="en-US" sz="2400" dirty="0" smtClean="0">
                <a:sym typeface="+mn-ea"/>
              </a:rPr>
              <a:t>100</a:t>
            </a:r>
            <a:r>
              <a:rPr lang="zh-CN" altLang="en-US" sz="2400" dirty="0" smtClean="0">
                <a:sym typeface="+mn-ea"/>
              </a:rPr>
              <a:t>万元的部分，最终税率</a:t>
            </a:r>
            <a:r>
              <a:rPr lang="en-US" altLang="en-US" sz="2400" dirty="0" smtClean="0">
                <a:sym typeface="+mn-ea"/>
              </a:rPr>
              <a:t>5%</a:t>
            </a:r>
            <a:r>
              <a:rPr lang="zh-CN" altLang="en-US" sz="2400" dirty="0" smtClean="0">
                <a:sym typeface="+mn-ea"/>
              </a:rPr>
              <a:t>；对年应纳税所得额超过</a:t>
            </a:r>
            <a:r>
              <a:rPr lang="en-US" altLang="en-US" sz="2400" dirty="0" smtClean="0">
                <a:sym typeface="+mn-ea"/>
              </a:rPr>
              <a:t>100</a:t>
            </a:r>
            <a:r>
              <a:rPr lang="zh-CN" altLang="en-US" sz="2400" dirty="0" smtClean="0">
                <a:sym typeface="+mn-ea"/>
              </a:rPr>
              <a:t>万元但不超过</a:t>
            </a:r>
            <a:r>
              <a:rPr lang="en-US" altLang="en-US" sz="2400" dirty="0" smtClean="0">
                <a:sym typeface="+mn-ea"/>
              </a:rPr>
              <a:t>300</a:t>
            </a:r>
            <a:r>
              <a:rPr lang="zh-CN" altLang="en-US" sz="2400" dirty="0" smtClean="0">
                <a:sym typeface="+mn-ea"/>
              </a:rPr>
              <a:t>万元的部分，最终税率</a:t>
            </a:r>
            <a:r>
              <a:rPr lang="en-US" altLang="en-US" sz="2400" dirty="0" smtClean="0">
                <a:sym typeface="+mn-ea"/>
              </a:rPr>
              <a:t>10%</a:t>
            </a:r>
            <a:r>
              <a:rPr lang="zh-CN" altLang="en-US" sz="2400" dirty="0" smtClean="0">
                <a:sym typeface="+mn-ea"/>
              </a:rPr>
              <a:t>。</a:t>
            </a:r>
            <a:endParaRPr lang="zh-CN" altLang="en-US" sz="2400" dirty="0" smtClean="0">
              <a:sym typeface="+mn-ea"/>
            </a:endParaRPr>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3" name="矩形 2"/>
          <p:cNvSpPr/>
          <p:nvPr/>
        </p:nvSpPr>
        <p:spPr>
          <a:xfrm>
            <a:off x="268886" y="1638862"/>
            <a:ext cx="11655696" cy="3192145"/>
          </a:xfrm>
          <a:prstGeom prst="rect">
            <a:avLst/>
          </a:prstGeom>
        </p:spPr>
        <p:txBody>
          <a:bodyPr wrap="square">
            <a:spAutoFit/>
          </a:bodyPr>
          <a:lstStyle/>
          <a:p>
            <a:pPr algn="l">
              <a:lnSpc>
                <a:spcPct val="120000"/>
              </a:lnSpc>
              <a:buClrTx/>
              <a:buSzTx/>
              <a:buFontTx/>
            </a:pPr>
            <a:r>
              <a:rPr lang="zh-CN" altLang="zh-CN" sz="2800" dirty="0" smtClean="0">
                <a:sym typeface="+mn-ea"/>
              </a:rPr>
              <a:t>（二）取消《研发项目可加计扣除研究开发费用情况归集表》填报和《“研发支出”辅助账汇总表》报送要求</a:t>
            </a:r>
            <a:endParaRPr lang="zh-CN" altLang="zh-CN" sz="2800" dirty="0" smtClean="0"/>
          </a:p>
          <a:p>
            <a:pPr algn="l">
              <a:lnSpc>
                <a:spcPct val="120000"/>
              </a:lnSpc>
              <a:buClrTx/>
              <a:buSzTx/>
              <a:buFontTx/>
            </a:pPr>
            <a:endParaRPr lang="zh-CN" altLang="zh-CN" sz="2800" dirty="0" smtClean="0"/>
          </a:p>
          <a:p>
            <a:pPr algn="l">
              <a:lnSpc>
                <a:spcPct val="120000"/>
              </a:lnSpc>
              <a:buClrTx/>
              <a:buSzTx/>
              <a:buFontTx/>
            </a:pPr>
            <a:r>
              <a:rPr lang="zh-CN" altLang="zh-CN" sz="2800" dirty="0" smtClean="0">
                <a:sym typeface="+mn-ea"/>
              </a:rPr>
              <a:t>为减轻企业办税负担，企业申报享受研发费用加计扣除政策时，不再填报《研发项目可加计扣除研究开发费用情况归集表》和报送《“研发支出”辅助账汇总表》，《“研发支出”辅助账汇总表》由企业留存备查。</a:t>
            </a:r>
            <a:endParaRPr lang="zh-CN" altLang="zh-CN" sz="2800" dirty="0" smtClean="0"/>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4917440" cy="398780"/>
          </a:xfrm>
          <a:prstGeom prst="rect">
            <a:avLst/>
          </a:prstGeom>
        </p:spPr>
        <p:txBody>
          <a:bodyPr wrap="none">
            <a:spAutoFit/>
          </a:bodyPr>
          <a:lstStyle/>
          <a:p>
            <a:pPr algn="l"/>
            <a:r>
              <a:rPr lang="zh-CN" altLang="en-US" sz="2000" dirty="0" smtClean="0">
                <a:solidFill>
                  <a:srgbClr val="3CA7D2"/>
                </a:solidFill>
                <a:ea typeface="宋体" panose="02010600030101010101" pitchFamily="2" charset="-122"/>
                <a:sym typeface="+mn-ea"/>
              </a:rPr>
              <a:t>企业所得税申报表变化解读</a:t>
            </a:r>
            <a:r>
              <a:rPr lang="en-US" altLang="zh-CN" sz="2000" dirty="0" smtClean="0">
                <a:solidFill>
                  <a:srgbClr val="3CA7D2"/>
                </a:solidFill>
                <a:ea typeface="宋体" panose="02010600030101010101" pitchFamily="2" charset="-122"/>
                <a:sym typeface="+mn-ea"/>
              </a:rPr>
              <a:t>-</a:t>
            </a:r>
            <a:r>
              <a:rPr lang="zh-CN" altLang="en-US" sz="2000" dirty="0" smtClean="0">
                <a:solidFill>
                  <a:srgbClr val="3CA7D2"/>
                </a:solidFill>
                <a:ea typeface="宋体" panose="02010600030101010101" pitchFamily="2" charset="-122"/>
                <a:sym typeface="+mn-ea"/>
              </a:rPr>
              <a:t>具体变化介绍</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二</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435306" y="2224567"/>
            <a:ext cx="9547225" cy="3723005"/>
          </a:xfrm>
          <a:prstGeom prst="rect">
            <a:avLst/>
          </a:prstGeom>
          <a:noFill/>
          <a:ln w="9525">
            <a:noFill/>
          </a:ln>
        </p:spPr>
        <p:txBody>
          <a:bodyPr wrap="square" anchor="t">
            <a:spAutoFit/>
          </a:bodyPr>
          <a:lstStyle/>
          <a:p>
            <a:pPr algn="l">
              <a:buClrTx/>
              <a:buSzTx/>
              <a:buFontTx/>
            </a:pPr>
            <a:r>
              <a:rPr lang="zh-CN" altLang="en-US" sz="1800">
                <a:ea typeface="宋体" panose="02010600030101010101" pitchFamily="2" charset="-122"/>
                <a:sym typeface="微软雅黑" panose="020B0503020204020204" pitchFamily="34" charset="-122"/>
              </a:rPr>
              <a:t>根据《国家税务总局关于简化小型微利企业所得税年度纳税申报有关措施的公告》（国家税务总局公告2018年第58号）规定：</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b="1">
                <a:ea typeface="宋体" panose="02010600030101010101" pitchFamily="2" charset="-122"/>
                <a:sym typeface="微软雅黑" panose="020B0503020204020204" pitchFamily="34" charset="-122"/>
              </a:rPr>
              <a:t>小型微利企业免于填报表单</a:t>
            </a:r>
            <a:endParaRPr lang="zh-CN" altLang="en-US" sz="1800" b="1">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微软雅黑" panose="020B0503020204020204" pitchFamily="34" charset="-122"/>
              </a:rPr>
              <a:t>《一般企业收入明细表》（A101010）</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微软雅黑" panose="020B0503020204020204" pitchFamily="34" charset="-122"/>
              </a:rPr>
              <a:t>《金融企业收入明细表》（A101020）</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微软雅黑" panose="020B0503020204020204" pitchFamily="34" charset="-122"/>
              </a:rPr>
              <a:t>《一般企业成本支出明细表》（A102010）</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微软雅黑" panose="020B0503020204020204" pitchFamily="34" charset="-122"/>
              </a:rPr>
              <a:t>《金融企业支出明细表》（A102020）</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微软雅黑" panose="020B0503020204020204" pitchFamily="34" charset="-122"/>
              </a:rPr>
              <a:t>《事业单位、民间非营利组织收入、支出明细表》（A103000）</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微软雅黑" panose="020B0503020204020204" pitchFamily="34" charset="-122"/>
              </a:rPr>
              <a:t>《期间费用明细表》（A104000）</a:t>
            </a:r>
            <a:endParaRPr lang="zh-CN" altLang="en-US" sz="1800">
              <a:ea typeface="宋体" panose="02010600030101010101" pitchFamily="2" charset="-122"/>
              <a:sym typeface="微软雅黑" panose="020B0503020204020204" pitchFamily="34" charset="-122"/>
            </a:endParaRPr>
          </a:p>
          <a:p>
            <a:pPr algn="l">
              <a:lnSpc>
                <a:spcPct val="100000"/>
              </a:lnSpc>
              <a:buClrTx/>
              <a:buSzTx/>
              <a:buFontTx/>
            </a:pPr>
            <a:r>
              <a:rPr lang="zh-CN" altLang="en-US" sz="1800">
                <a:ea typeface="宋体" panose="02010600030101010101" pitchFamily="2" charset="-122"/>
                <a:sym typeface="+mn-ea"/>
              </a:rPr>
              <a:t>上述表单相关数据应当在《中华人民共和国企业所得税年度纳税申报表（A类）》（A100000）中直接填写。</a:t>
            </a:r>
            <a:endParaRPr lang="zh-CN" altLang="en-US" sz="1800">
              <a:ea typeface="宋体" panose="02010600030101010101" pitchFamily="2" charset="-122"/>
            </a:endParaRPr>
          </a:p>
          <a:p>
            <a:pPr algn="l">
              <a:buClrTx/>
              <a:buSzTx/>
              <a:buFontTx/>
            </a:pPr>
            <a:r>
              <a:rPr lang="zh-CN" altLang="en-US" sz="1800" b="1">
                <a:ea typeface="宋体" panose="02010600030101010101" pitchFamily="2" charset="-122"/>
                <a:sym typeface="微软雅黑" panose="020B0503020204020204" pitchFamily="34" charset="-122"/>
              </a:rPr>
              <a:t>小型微利企业免于填报项目</a:t>
            </a:r>
            <a:endParaRPr lang="zh-CN" altLang="en-US" sz="1800">
              <a:ea typeface="宋体" panose="02010600030101010101" pitchFamily="2" charset="-122"/>
              <a:sym typeface="微软雅黑" panose="020B0503020204020204" pitchFamily="34" charset="-122"/>
            </a:endParaRPr>
          </a:p>
          <a:p>
            <a:pPr algn="l">
              <a:buClrTx/>
              <a:buSzTx/>
              <a:buFontTx/>
            </a:pPr>
            <a:r>
              <a:rPr lang="zh-CN" altLang="en-US" sz="1800">
                <a:ea typeface="宋体" panose="02010600030101010101" pitchFamily="2" charset="-122"/>
                <a:sym typeface="+mn-ea"/>
              </a:rPr>
              <a:t>《企业所得税年度纳税申报基础信息表》（A000000）中 “主要股东及分红情况”</a:t>
            </a:r>
            <a:r>
              <a:rPr lang="zh-CN" altLang="en-US" sz="2000" dirty="0">
                <a:solidFill>
                  <a:srgbClr val="000000"/>
                </a:solidFill>
                <a:latin typeface="微软雅黑" panose="020B0503020204020204" pitchFamily="34" charset="-122"/>
                <a:ea typeface="微软雅黑" panose="020B0503020204020204" pitchFamily="34" charset="-122"/>
                <a:sym typeface="+mn-ea"/>
              </a:rPr>
              <a:t>。</a:t>
            </a:r>
            <a:endParaRPr lang="zh-CN"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1595120" y="1663700"/>
            <a:ext cx="7856855" cy="368300"/>
          </a:xfrm>
          <a:prstGeom prst="rect">
            <a:avLst/>
          </a:prstGeom>
          <a:noFill/>
        </p:spPr>
        <p:txBody>
          <a:bodyPr wrap="square" rtlCol="0">
            <a:spAutoFit/>
          </a:bodyPr>
          <a:lstStyle/>
          <a:p>
            <a:r>
              <a:rPr lang="zh-CN" altLang="en-US">
                <a:ea typeface="宋体" panose="02010600030101010101" pitchFamily="2" charset="-122"/>
              </a:rPr>
              <a:t>小微企业免于填报部分表单及项目</a:t>
            </a:r>
            <a:endParaRPr lang="zh-CN" altLang="en-US">
              <a:ea typeface="宋体" panose="02010600030101010101" pitchFamily="2"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185435" y="1520565"/>
            <a:ext cx="4823512" cy="1371600"/>
            <a:chOff x="1371600" y="3048000"/>
            <a:chExt cx="4229100" cy="1371600"/>
          </a:xfrm>
        </p:grpSpPr>
        <p:sp>
          <p:nvSpPr>
            <p:cNvPr id="6" name="矩形: 圆角 5"/>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pic>
        <p:nvPicPr>
          <p:cNvPr id="10" name="图片 9" descr="纳税人学堂0714.jpg"/>
          <p:cNvPicPr>
            <a:picLocks noChangeAspect="1"/>
          </p:cNvPicPr>
          <p:nvPr/>
        </p:nvPicPr>
        <p:blipFill>
          <a:blip r:embed="rId2" cstate="print">
            <a:clrChange>
              <a:clrFrom>
                <a:srgbClr val="FFFFFF"/>
              </a:clrFrom>
              <a:clrTo>
                <a:srgbClr val="FFFFFF">
                  <a:alpha val="0"/>
                </a:srgbClr>
              </a:clrTo>
            </a:clrChange>
          </a:blip>
          <a:srcRect r="53628"/>
          <a:stretch>
            <a:fillRect/>
          </a:stretch>
        </p:blipFill>
        <p:spPr>
          <a:xfrm>
            <a:off x="757855" y="1820848"/>
            <a:ext cx="2649646" cy="3500796"/>
          </a:xfrm>
          <a:prstGeom prst="rect">
            <a:avLst/>
          </a:prstGeom>
        </p:spPr>
      </p:pic>
      <p:sp>
        <p:nvSpPr>
          <p:cNvPr id="12" name="PA-102220"/>
          <p:cNvSpPr txBox="1"/>
          <p:nvPr>
            <p:custDataLst>
              <p:tags r:id="rId3"/>
            </p:custDataLst>
          </p:nvPr>
        </p:nvSpPr>
        <p:spPr>
          <a:xfrm>
            <a:off x="5750016" y="1871073"/>
            <a:ext cx="3454400" cy="706755"/>
          </a:xfrm>
          <a:prstGeom prst="rect">
            <a:avLst/>
          </a:prstGeom>
          <a:noFill/>
        </p:spPr>
        <p:txBody>
          <a:bodyPr wrap="square" rtlCol="0">
            <a:spAutoFit/>
          </a:bodyPr>
          <a:lstStyle/>
          <a:p>
            <a:r>
              <a:rPr lang="zh-CN" altLang="en-US" sz="2000">
                <a:solidFill>
                  <a:srgbClr val="BEE2F0"/>
                </a:solidFill>
                <a:sym typeface="+mn-ea"/>
              </a:rPr>
              <a:t>企业所得税申报表填报要点及注意事项</a:t>
            </a:r>
            <a:endParaRPr kumimoji="1" lang="zh-CN" altLang="en-US" sz="2000" b="1" spc="300" dirty="0">
              <a:solidFill>
                <a:schemeClr val="bg1"/>
              </a:solidFill>
              <a:cs typeface="+mn-ea"/>
              <a:sym typeface="+mn-lt"/>
            </a:endParaRPr>
          </a:p>
        </p:txBody>
      </p:sp>
      <p:sp>
        <p:nvSpPr>
          <p:cNvPr id="13" name="文本框 12"/>
          <p:cNvSpPr txBox="1"/>
          <p:nvPr/>
        </p:nvSpPr>
        <p:spPr>
          <a:xfrm>
            <a:off x="4643251" y="1820613"/>
            <a:ext cx="649169" cy="829945"/>
          </a:xfrm>
          <a:prstGeom prst="rect">
            <a:avLst/>
          </a:prstGeom>
          <a:noFill/>
        </p:spPr>
        <p:txBody>
          <a:bodyPr wrap="square" rtlCol="0">
            <a:spAutoFit/>
          </a:bodyPr>
          <a:lstStyle/>
          <a:p>
            <a:pPr algn="ctr"/>
            <a:r>
              <a:rPr lang="zh-CN" altLang="en-US" sz="4800" dirty="0">
                <a:solidFill>
                  <a:schemeClr val="bg1"/>
                </a:solidFill>
                <a:cs typeface="+mn-ea"/>
                <a:sym typeface="+mn-lt"/>
              </a:rPr>
              <a:t>三</a:t>
            </a:r>
            <a:endParaRPr lang="zh-CN" altLang="en-US" sz="4800" dirty="0">
              <a:solidFill>
                <a:schemeClr val="bg1"/>
              </a:solidFill>
              <a:cs typeface="+mn-ea"/>
              <a:sym typeface="+mn-lt"/>
            </a:endParaRPr>
          </a:p>
        </p:txBody>
      </p:sp>
      <p:sp>
        <p:nvSpPr>
          <p:cNvPr id="2" name="文本框 1"/>
          <p:cNvSpPr txBox="1"/>
          <p:nvPr/>
        </p:nvSpPr>
        <p:spPr>
          <a:xfrm>
            <a:off x="4430395" y="3106420"/>
            <a:ext cx="4594225" cy="953135"/>
          </a:xfrm>
          <a:prstGeom prst="rect">
            <a:avLst/>
          </a:prstGeom>
          <a:noFill/>
        </p:spPr>
        <p:txBody>
          <a:bodyPr wrap="square" rtlCol="0">
            <a:spAutoFit/>
          </a:bodyPr>
          <a:lstStyle/>
          <a:p>
            <a:r>
              <a:rPr lang="en-US" altLang="zh-CN" sz="2800"/>
              <a:t>1.</a:t>
            </a:r>
            <a:r>
              <a:rPr lang="zh-CN" altLang="en-US" sz="2800">
                <a:ea typeface="宋体" panose="02010600030101010101" pitchFamily="2" charset="-122"/>
              </a:rPr>
              <a:t>企业所得税申报表概况</a:t>
            </a:r>
            <a:endParaRPr lang="zh-CN" altLang="en-US" sz="2800">
              <a:ea typeface="宋体" panose="02010600030101010101" pitchFamily="2" charset="-122"/>
            </a:endParaRPr>
          </a:p>
          <a:p>
            <a:r>
              <a:rPr lang="en-US" altLang="zh-CN" sz="2800">
                <a:ea typeface="宋体" panose="02010600030101010101" pitchFamily="2" charset="-122"/>
              </a:rPr>
              <a:t>2.</a:t>
            </a:r>
            <a:r>
              <a:rPr lang="zh-CN" altLang="en-US" sz="2800">
                <a:ea typeface="宋体" panose="02010600030101010101" pitchFamily="2" charset="-122"/>
              </a:rPr>
              <a:t>常用表单填报要点提示</a:t>
            </a:r>
            <a:endParaRPr lang="zh-CN" altLang="en-US" sz="2800">
              <a:ea typeface="宋体" panose="02010600030101010101" pitchFamily="2"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17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概况</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graphicFrame>
        <p:nvGraphicFramePr>
          <p:cNvPr id="11" name="图示 10"/>
          <p:cNvGraphicFramePr/>
          <p:nvPr/>
        </p:nvGraphicFramePr>
        <p:xfrm>
          <a:off x="314960" y="1701165"/>
          <a:ext cx="11561445" cy="4940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圆角矩形 2"/>
          <p:cNvSpPr/>
          <p:nvPr/>
        </p:nvSpPr>
        <p:spPr>
          <a:xfrm>
            <a:off x="405448" y="1812925"/>
            <a:ext cx="2884488" cy="946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mn-lt"/>
                <a:ea typeface="+mn-ea"/>
                <a:cs typeface="+mn-cs"/>
              </a:rPr>
              <a:t>一套表</a:t>
            </a:r>
            <a:r>
              <a:rPr kumimoji="0" lang="en-US" altLang="zh-CN" sz="2400" b="1" i="0" u="none" strike="noStrike" kern="1200" cap="none" spc="0" normalizeH="0" baseline="0" noProof="0">
                <a:ln>
                  <a:noFill/>
                </a:ln>
                <a:solidFill>
                  <a:srgbClr val="FFFFFF"/>
                </a:solidFill>
                <a:effectLst/>
                <a:uLnTx/>
                <a:uFillTx/>
                <a:latin typeface="+mn-lt"/>
                <a:ea typeface="+mn-ea"/>
                <a:cs typeface="+mn-cs"/>
              </a:rPr>
              <a:t>/</a:t>
            </a:r>
            <a:r>
              <a:rPr kumimoji="0" lang="zh-CN" altLang="en-US" sz="2400" b="1" i="0" u="none" strike="noStrike" kern="1200" cap="none" spc="0" normalizeH="0" baseline="0" noProof="0">
                <a:ln>
                  <a:noFill/>
                </a:ln>
                <a:solidFill>
                  <a:srgbClr val="FFFFFF"/>
                </a:solidFill>
                <a:effectLst/>
                <a:uLnTx/>
                <a:uFillTx/>
                <a:latin typeface="+mn-lt"/>
                <a:ea typeface="+mn-ea"/>
                <a:cs typeface="+mn-cs"/>
              </a:rPr>
              <a:t>七大板块</a:t>
            </a:r>
            <a:endParaRPr kumimoji="0" lang="zh-CN" altLang="en-US" sz="24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mn-lt"/>
                <a:ea typeface="+mn-ea"/>
                <a:cs typeface="+mn-cs"/>
              </a:rPr>
              <a:t>（</a:t>
            </a:r>
            <a:r>
              <a:rPr kumimoji="0" lang="en-US" altLang="zh-CN" sz="1800" b="1" i="0" u="none" strike="noStrike" kern="1200" cap="none" spc="0" normalizeH="0" baseline="0" noProof="0">
                <a:ln>
                  <a:noFill/>
                </a:ln>
                <a:solidFill>
                  <a:srgbClr val="FFFFFF"/>
                </a:solidFill>
                <a:effectLst/>
                <a:uLnTx/>
                <a:uFillTx/>
                <a:latin typeface="+mn-lt"/>
                <a:ea typeface="+mn-ea"/>
                <a:cs typeface="+mn-cs"/>
              </a:rPr>
              <a:t>37</a:t>
            </a:r>
            <a:r>
              <a:rPr kumimoji="0" lang="zh-CN" altLang="en-US" sz="1800" b="1" i="0" u="none" strike="noStrike" kern="1200" cap="none" spc="0" normalizeH="0" baseline="0" noProof="0">
                <a:ln>
                  <a:noFill/>
                </a:ln>
                <a:solidFill>
                  <a:srgbClr val="FFFFFF"/>
                </a:solidFill>
                <a:effectLst/>
                <a:uLnTx/>
                <a:uFillTx/>
                <a:latin typeface="+mn-lt"/>
                <a:ea typeface="+mn-ea"/>
                <a:cs typeface="+mn-cs"/>
              </a:rPr>
              <a:t>张表单）</a:t>
            </a:r>
            <a:endParaRPr kumimoji="0" lang="zh-CN" altLang="en-US" sz="1800" b="1" i="0" u="none" strike="noStrike" kern="1200" cap="none" spc="0" normalizeH="0" baseline="0" noProof="0">
              <a:ln>
                <a:noFill/>
              </a:ln>
              <a:solidFill>
                <a:srgbClr val="FFFFFF"/>
              </a:solidFill>
              <a:effectLst/>
              <a:uLnTx/>
              <a:uFillTx/>
              <a:latin typeface="+mn-lt"/>
              <a:ea typeface="+mn-ea"/>
              <a:cs typeface="+mn-cs"/>
            </a:endParaRPr>
          </a:p>
        </p:txBody>
      </p:sp>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17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概况</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graphicFrame>
        <p:nvGraphicFramePr>
          <p:cNvPr id="10" name="表格 9"/>
          <p:cNvGraphicFramePr>
            <a:graphicFrameLocks noGrp="1"/>
          </p:cNvGraphicFramePr>
          <p:nvPr>
            <p:custDataLst>
              <p:tags r:id="rId2"/>
            </p:custDataLst>
          </p:nvPr>
        </p:nvGraphicFramePr>
        <p:xfrm>
          <a:off x="276225" y="2108200"/>
          <a:ext cx="5649913" cy="1087755"/>
        </p:xfrm>
        <a:graphic>
          <a:graphicData uri="http://schemas.openxmlformats.org/drawingml/2006/table">
            <a:tbl>
              <a:tblPr/>
              <a:tblGrid>
                <a:gridCol w="719138"/>
                <a:gridCol w="4930775"/>
              </a:tblGrid>
              <a:tr h="58610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rPr>
                        <a:t>表单  编号</a:t>
                      </a:r>
                      <a:endParaRPr kumimoji="0" lang="zh-CN" altLang="en-US" sz="1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A000000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企业所得税年度纳税申报基础信息表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A100000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中华人民共和国企业所得税年度纳税申报表（</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类）</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bl>
          </a:graphicData>
        </a:graphic>
      </p:graphicFrame>
      <p:graphicFrame>
        <p:nvGraphicFramePr>
          <p:cNvPr id="25697" name="Group 97"/>
          <p:cNvGraphicFramePr>
            <a:graphicFrameLocks noGrp="1"/>
          </p:cNvGraphicFramePr>
          <p:nvPr>
            <p:custDataLst>
              <p:tags r:id="rId3"/>
            </p:custDataLst>
          </p:nvPr>
        </p:nvGraphicFramePr>
        <p:xfrm>
          <a:off x="276225" y="3841750"/>
          <a:ext cx="5649913" cy="2090738"/>
        </p:xfrm>
        <a:graphic>
          <a:graphicData uri="http://schemas.openxmlformats.org/drawingml/2006/table">
            <a:tbl>
              <a:tblPr/>
              <a:tblGrid>
                <a:gridCol w="719138"/>
                <a:gridCol w="4930775"/>
              </a:tblGrid>
              <a:tr h="5857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rPr>
                        <a:t>表单  编号</a:t>
                      </a:r>
                      <a:endParaRPr kumimoji="0" lang="zh-CN" altLang="en-US" sz="1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A101010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一般企业收入明细表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A101020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金融企业收入明细表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A102010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一般企业成本支出明细表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A102020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金融企业支出明细表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A103000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事业单位、民间非营利组织收入、支出明细表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A104000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期间费用明细表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bl>
          </a:graphicData>
        </a:graphic>
      </p:graphicFrame>
      <p:graphicFrame>
        <p:nvGraphicFramePr>
          <p:cNvPr id="25698" name="Group 98"/>
          <p:cNvGraphicFramePr>
            <a:graphicFrameLocks noGrp="1"/>
          </p:cNvGraphicFramePr>
          <p:nvPr>
            <p:custDataLst>
              <p:tags r:id="rId4"/>
            </p:custDataLst>
          </p:nvPr>
        </p:nvGraphicFramePr>
        <p:xfrm>
          <a:off x="6096000" y="2084388"/>
          <a:ext cx="5980113" cy="3846830"/>
        </p:xfrm>
        <a:graphic>
          <a:graphicData uri="http://schemas.openxmlformats.org/drawingml/2006/table">
            <a:tbl>
              <a:tblPr/>
              <a:tblGrid>
                <a:gridCol w="760413"/>
                <a:gridCol w="5219700"/>
              </a:tblGrid>
              <a:tr h="58610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rPr>
                        <a:t>表单  编号</a:t>
                      </a:r>
                      <a:endParaRPr kumimoji="0" lang="zh-CN" altLang="en-US" sz="1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纳税调整项目明细表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视同销售和房地产开发企业特定业务纳税调整明细表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A105020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未按权责发生制确认收入纳税调整明细表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A105030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投资收益纳税调整明细表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A105040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专项用途财政性资金纳税调整明细表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A105050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职工薪酬支出及纳税调整明细表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A105060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广告费和业务宣传费等跨年度纳税调整明细表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A105070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捐赠支出及纳税调整明细表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A105080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资产折旧、摊销及纳税调整明细表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A105090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资产损失税前扣除及纳税调整明细表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A105100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企业重组及递延纳税事项纳税调整明细表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A105110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政策性搬迁纳税调整明细表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50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A105120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特殊行业准备金及纳税调整明细表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26716" name="矩形 4"/>
          <p:cNvSpPr/>
          <p:nvPr/>
        </p:nvSpPr>
        <p:spPr>
          <a:xfrm>
            <a:off x="209550" y="1658938"/>
            <a:ext cx="2722563" cy="369887"/>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一、综合性、整体性表单</a:t>
            </a:r>
            <a:endParaRPr lang="en-US" altLang="zh-CN" dirty="0">
              <a:solidFill>
                <a:srgbClr val="272727"/>
              </a:solidFill>
              <a:latin typeface="黑体" panose="02010609060101010101" pitchFamily="49" charset="-122"/>
              <a:ea typeface="黑体" panose="02010609060101010101" pitchFamily="49" charset="-122"/>
            </a:endParaRPr>
          </a:p>
        </p:txBody>
      </p:sp>
      <p:sp>
        <p:nvSpPr>
          <p:cNvPr id="26717" name="矩形 9"/>
          <p:cNvSpPr/>
          <p:nvPr/>
        </p:nvSpPr>
        <p:spPr>
          <a:xfrm>
            <a:off x="209550" y="3411538"/>
            <a:ext cx="2492375" cy="369887"/>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二、基本财务情况表单</a:t>
            </a:r>
            <a:endParaRPr lang="en-US" altLang="zh-CN" dirty="0">
              <a:solidFill>
                <a:srgbClr val="272727"/>
              </a:solidFill>
              <a:latin typeface="黑体" panose="02010609060101010101" pitchFamily="49" charset="-122"/>
              <a:ea typeface="黑体" panose="02010609060101010101" pitchFamily="49" charset="-122"/>
            </a:endParaRPr>
          </a:p>
        </p:txBody>
      </p:sp>
      <p:sp>
        <p:nvSpPr>
          <p:cNvPr id="26718" name="矩形 10"/>
          <p:cNvSpPr/>
          <p:nvPr/>
        </p:nvSpPr>
        <p:spPr>
          <a:xfrm>
            <a:off x="6096000" y="1677988"/>
            <a:ext cx="2492375" cy="369887"/>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三、纳税调整情况表单</a:t>
            </a:r>
            <a:endParaRPr lang="en-US" altLang="zh-CN" dirty="0">
              <a:solidFill>
                <a:srgbClr val="272727"/>
              </a:solidFill>
              <a:latin typeface="黑体" panose="02010609060101010101" pitchFamily="49" charset="-122"/>
              <a:ea typeface="黑体" panose="02010609060101010101" pitchFamily="49"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17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概况</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28677" name="矩形 4"/>
          <p:cNvSpPr/>
          <p:nvPr/>
        </p:nvSpPr>
        <p:spPr>
          <a:xfrm>
            <a:off x="190500" y="1668463"/>
            <a:ext cx="2492375" cy="369887"/>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四、弥补亏损情况表单</a:t>
            </a:r>
            <a:endParaRPr lang="en-US" altLang="zh-CN" dirty="0">
              <a:solidFill>
                <a:srgbClr val="272727"/>
              </a:solidFill>
              <a:latin typeface="黑体" panose="02010609060101010101" pitchFamily="49" charset="-122"/>
              <a:ea typeface="黑体" panose="02010609060101010101" pitchFamily="49" charset="-122"/>
            </a:endParaRPr>
          </a:p>
        </p:txBody>
      </p:sp>
      <p:graphicFrame>
        <p:nvGraphicFramePr>
          <p:cNvPr id="12" name="表格 11"/>
          <p:cNvGraphicFramePr>
            <a:graphicFrameLocks noGrp="1"/>
          </p:cNvGraphicFramePr>
          <p:nvPr>
            <p:custDataLst>
              <p:tags r:id="rId2"/>
            </p:custDataLst>
          </p:nvPr>
        </p:nvGraphicFramePr>
        <p:xfrm>
          <a:off x="190500" y="2057400"/>
          <a:ext cx="5716588" cy="746125"/>
        </p:xfrm>
        <a:graphic>
          <a:graphicData uri="http://schemas.openxmlformats.org/drawingml/2006/table">
            <a:tbl>
              <a:tblPr/>
              <a:tblGrid>
                <a:gridCol w="727075"/>
                <a:gridCol w="4989513"/>
              </a:tblGrid>
              <a:tr h="50323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表单编号</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A106000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企业所得税弥补亏损明细表</a:t>
                      </a:r>
                      <a:endPar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28678" name="矩形 9"/>
          <p:cNvSpPr/>
          <p:nvPr/>
        </p:nvSpPr>
        <p:spPr>
          <a:xfrm>
            <a:off x="190500" y="3051175"/>
            <a:ext cx="2492375" cy="369888"/>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五、税收优惠情况表单</a:t>
            </a:r>
            <a:endParaRPr lang="en-US" altLang="zh-CN" dirty="0">
              <a:solidFill>
                <a:srgbClr val="272727"/>
              </a:solidFill>
              <a:latin typeface="黑体" panose="02010609060101010101" pitchFamily="49" charset="-122"/>
              <a:ea typeface="黑体" panose="02010609060101010101" pitchFamily="49" charset="-122"/>
            </a:endParaRPr>
          </a:p>
        </p:txBody>
      </p:sp>
      <p:graphicFrame>
        <p:nvGraphicFramePr>
          <p:cNvPr id="27743" name="Group 95"/>
          <p:cNvGraphicFramePr>
            <a:graphicFrameLocks noGrp="1"/>
          </p:cNvGraphicFramePr>
          <p:nvPr>
            <p:custDataLst>
              <p:tags r:id="rId3"/>
            </p:custDataLst>
          </p:nvPr>
        </p:nvGraphicFramePr>
        <p:xfrm>
          <a:off x="190500" y="3421063"/>
          <a:ext cx="5716588" cy="2776539"/>
        </p:xfrm>
        <a:graphic>
          <a:graphicData uri="http://schemas.openxmlformats.org/drawingml/2006/table">
            <a:tbl>
              <a:tblPr/>
              <a:tblGrid>
                <a:gridCol w="727075"/>
                <a:gridCol w="4989513"/>
              </a:tblGrid>
              <a:tr h="57943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表单编号</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免税、减计收入及加计扣除优惠明细表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A107011</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符合条件的居民企业之间的股息、红利等权益性投资收益优惠明细表</a:t>
                      </a:r>
                      <a:endParaRPr kumimoji="0" lang="zh-CN" altLang="en-US" sz="11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A107012</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研发费用加计扣除优惠明细表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A107020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所得减免优惠明细表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A107030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抵扣应纳税所得额明细表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A107040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减免所得税优惠明细表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A107041</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高新技术企业优惠情况及明细表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A107042</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软件、集成电路企业优惠情况及明细表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A107050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税额抵免优惠明细表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28679" name="矩形 10"/>
          <p:cNvSpPr/>
          <p:nvPr/>
        </p:nvSpPr>
        <p:spPr>
          <a:xfrm>
            <a:off x="6076950" y="1687513"/>
            <a:ext cx="2492375" cy="369887"/>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六、境外税收情况表单</a:t>
            </a:r>
            <a:endParaRPr lang="en-US" altLang="zh-CN" dirty="0">
              <a:solidFill>
                <a:srgbClr val="272727"/>
              </a:solidFill>
              <a:latin typeface="黑体" panose="02010609060101010101" pitchFamily="49" charset="-122"/>
              <a:ea typeface="黑体" panose="02010609060101010101" pitchFamily="49" charset="-122"/>
            </a:endParaRPr>
          </a:p>
        </p:txBody>
      </p:sp>
      <p:graphicFrame>
        <p:nvGraphicFramePr>
          <p:cNvPr id="27740" name="Group 92"/>
          <p:cNvGraphicFramePr>
            <a:graphicFrameLocks noGrp="1"/>
          </p:cNvGraphicFramePr>
          <p:nvPr>
            <p:custDataLst>
              <p:tags r:id="rId4"/>
            </p:custDataLst>
          </p:nvPr>
        </p:nvGraphicFramePr>
        <p:xfrm>
          <a:off x="6076950" y="2036763"/>
          <a:ext cx="6007100" cy="1557655"/>
        </p:xfrm>
        <a:graphic>
          <a:graphicData uri="http://schemas.openxmlformats.org/drawingml/2006/table">
            <a:tbl>
              <a:tblPr/>
              <a:tblGrid>
                <a:gridCol w="763588"/>
                <a:gridCol w="5243512"/>
              </a:tblGrid>
              <a:tr h="5797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表单编号</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A108000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境外所得税收抵免明细表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A108010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境外所得纳税调整后所得明细表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A108020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境外分支机构弥补亏损明细表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A108030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跨年度结转抵免境外所得税明细表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bl>
          </a:graphicData>
        </a:graphic>
      </p:graphicFrame>
      <p:sp>
        <p:nvSpPr>
          <p:cNvPr id="28760" name="矩形 15"/>
          <p:cNvSpPr/>
          <p:nvPr/>
        </p:nvSpPr>
        <p:spPr>
          <a:xfrm>
            <a:off x="6076950" y="3930650"/>
            <a:ext cx="2492375" cy="369888"/>
          </a:xfrm>
          <a:prstGeom prst="rect">
            <a:avLst/>
          </a:prstGeom>
          <a:noFill/>
          <a:ln w="9525">
            <a:noFill/>
          </a:ln>
        </p:spPr>
        <p:txBody>
          <a:bodyPr wrap="none" anchor="t">
            <a:spAutoFit/>
          </a:bodyPr>
          <a:lstStyle/>
          <a:p>
            <a:pPr defTabSz="1217930">
              <a:buFont typeface="Arial" panose="020B0604020202020204" pitchFamily="34" charset="0"/>
            </a:pPr>
            <a:r>
              <a:rPr lang="zh-CN" altLang="en-US" dirty="0">
                <a:solidFill>
                  <a:srgbClr val="272727"/>
                </a:solidFill>
                <a:latin typeface="黑体" panose="02010609060101010101" pitchFamily="49" charset="-122"/>
                <a:ea typeface="黑体" panose="02010609060101010101" pitchFamily="49" charset="-122"/>
              </a:rPr>
              <a:t>七、汇总纳税情况表单</a:t>
            </a:r>
            <a:endParaRPr lang="en-US" altLang="zh-CN" dirty="0">
              <a:solidFill>
                <a:srgbClr val="272727"/>
              </a:solidFill>
              <a:latin typeface="黑体" panose="02010609060101010101" pitchFamily="49" charset="-122"/>
              <a:ea typeface="黑体" panose="02010609060101010101" pitchFamily="49" charset="-122"/>
            </a:endParaRPr>
          </a:p>
        </p:txBody>
      </p:sp>
      <p:graphicFrame>
        <p:nvGraphicFramePr>
          <p:cNvPr id="27744" name="Group 96"/>
          <p:cNvGraphicFramePr>
            <a:graphicFrameLocks noGrp="1"/>
          </p:cNvGraphicFramePr>
          <p:nvPr>
            <p:custDataLst>
              <p:tags r:id="rId5"/>
            </p:custDataLst>
          </p:nvPr>
        </p:nvGraphicFramePr>
        <p:xfrm>
          <a:off x="6076950" y="4381500"/>
          <a:ext cx="6007100" cy="1052830"/>
        </p:xfrm>
        <a:graphic>
          <a:graphicData uri="http://schemas.openxmlformats.org/drawingml/2006/table">
            <a:tbl>
              <a:tblPr/>
              <a:tblGrid>
                <a:gridCol w="763588"/>
                <a:gridCol w="5243512"/>
              </a:tblGrid>
              <a:tr h="5797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表单编号</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表单名称</a:t>
                      </a:r>
                      <a:endParaRPr kumimoji="0" lang="zh-CN" altLang="en-US" sz="1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A109000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跨地区经营汇总纳税企业年度分摊企业所得税明细表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rPr>
                        <a:t>A109010</a:t>
                      </a:r>
                      <a:endParaRPr kumimoji="0" lang="zh-CN" altLang="zh-CN" sz="12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508000" algn="l"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企业所得税汇总纳税分支机构所得税分配表</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42876" marR="428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bl>
          </a:graphicData>
        </a:graphic>
      </p:graphicFrame>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933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基础信息表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3" name="文本框 2"/>
          <p:cNvSpPr txBox="1"/>
          <p:nvPr/>
        </p:nvSpPr>
        <p:spPr>
          <a:xfrm>
            <a:off x="4061460" y="3244850"/>
            <a:ext cx="4069080" cy="368300"/>
          </a:xfrm>
          <a:prstGeom prst="rect">
            <a:avLst/>
          </a:prstGeom>
          <a:noFill/>
        </p:spPr>
        <p:txBody>
          <a:bodyPr wrap="none" rtlCol="0" anchor="t">
            <a:spAutoFit/>
          </a:bodyPr>
          <a:lstStyle/>
          <a:p>
            <a:r>
              <a:rPr lang="zh-CN" altLang="en-US">
                <a:solidFill>
                  <a:srgbClr val="BEE2F0"/>
                </a:solidFill>
                <a:sym typeface="+mn-ea"/>
              </a:rPr>
              <a:t>企业所得税申报表填报要点及注意事项</a:t>
            </a:r>
            <a:endParaRPr lang="zh-CN" altLang="en-US"/>
          </a:p>
        </p:txBody>
      </p:sp>
      <p:pic>
        <p:nvPicPr>
          <p:cNvPr id="61445" name="图片 3" descr="基础信息表新"/>
          <p:cNvPicPr>
            <a:picLocks noChangeAspect="1"/>
          </p:cNvPicPr>
          <p:nvPr>
            <p:custDataLst>
              <p:tags r:id="rId2"/>
            </p:custDataLst>
          </p:nvPr>
        </p:nvPicPr>
        <p:blipFill>
          <a:blip r:embed="rId3" cstate="print"/>
          <a:stretch>
            <a:fillRect/>
          </a:stretch>
        </p:blipFill>
        <p:spPr>
          <a:xfrm>
            <a:off x="1044575" y="1597660"/>
            <a:ext cx="10548620" cy="5260975"/>
          </a:xfrm>
          <a:prstGeom prst="rect">
            <a:avLst/>
          </a:prstGeom>
          <a:noFill/>
          <a:ln w="9525">
            <a:noFill/>
          </a:ln>
        </p:spPr>
      </p:pic>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933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基础信息表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383871" y="1847377"/>
            <a:ext cx="9547225" cy="2306955"/>
          </a:xfrm>
          <a:prstGeom prst="rect">
            <a:avLst/>
          </a:prstGeom>
          <a:noFill/>
          <a:ln w="9525">
            <a:noFill/>
          </a:ln>
        </p:spPr>
        <p:txBody>
          <a:bodyPr wrap="square" anchor="t">
            <a:spAutoFit/>
          </a:bodyPr>
          <a:lstStyle/>
          <a:p>
            <a:pPr algn="l" fontAlgn="auto">
              <a:lnSpc>
                <a:spcPct val="100000"/>
              </a:lnSpc>
              <a:buClrTx/>
              <a:buSzTx/>
              <a:buFontTx/>
            </a:pPr>
            <a:r>
              <a:rPr lang="en-US" altLang="zh-CN">
                <a:ea typeface="宋体" panose="02010600030101010101" pitchFamily="2" charset="-122"/>
                <a:sym typeface="+mn-ea"/>
              </a:rPr>
              <a:t>1.</a:t>
            </a:r>
            <a:r>
              <a:rPr lang="zh-CN" altLang="en-US">
                <a:ea typeface="宋体" panose="02010600030101010101" pitchFamily="2" charset="-122"/>
                <a:sym typeface="+mn-ea"/>
              </a:rPr>
              <a:t>年度申报的基础信息划分为三类：（1）基本经营情况（必填项目）；（2）有关涉税事项情况（存在或者发生下列事项时必填）；（3）主要股东及分红情况（必填项目）。纳税人在填报时应能够清晰掌握需要填报的事项。</a:t>
            </a:r>
            <a:endParaRPr lang="zh-CN" altLang="en-US">
              <a:ea typeface="宋体" panose="02010600030101010101" pitchFamily="2" charset="-122"/>
              <a:sym typeface="+mn-ea"/>
            </a:endParaRPr>
          </a:p>
          <a:p>
            <a:pPr algn="l" fontAlgn="auto">
              <a:lnSpc>
                <a:spcPct val="100000"/>
              </a:lnSpc>
            </a:pPr>
            <a:r>
              <a:rPr lang="en-US" altLang="zh-CN">
                <a:ea typeface="宋体" panose="02010600030101010101" pitchFamily="2" charset="-122"/>
                <a:sym typeface="+mn-ea"/>
              </a:rPr>
              <a:t>2.</a:t>
            </a:r>
            <a:r>
              <a:rPr lang="zh-CN" altLang="en-US">
                <a:ea typeface="宋体" panose="02010600030101010101" pitchFamily="2" charset="-122"/>
                <a:sym typeface="+mn-ea"/>
              </a:rPr>
              <a:t>为了简化小型微利企业的填写，充分考虑不同类型纳税人申报和税收管理的要求。</a:t>
            </a:r>
            <a:endParaRPr lang="zh-CN" altLang="en-US">
              <a:ea typeface="宋体" panose="02010600030101010101" pitchFamily="2" charset="-122"/>
            </a:endParaRPr>
          </a:p>
          <a:p>
            <a:pPr algn="l" fontAlgn="auto">
              <a:lnSpc>
                <a:spcPct val="100000"/>
              </a:lnSpc>
            </a:pPr>
            <a:r>
              <a:rPr lang="zh-CN" altLang="en-US">
                <a:ea typeface="宋体" panose="02010600030101010101" pitchFamily="2" charset="-122"/>
                <a:sym typeface="+mn-ea"/>
              </a:rPr>
              <a:t>      “基本经营情况”为小型微利企业</a:t>
            </a:r>
            <a:r>
              <a:rPr lang="zh-CN" altLang="en-US" b="1">
                <a:ea typeface="宋体" panose="02010600030101010101" pitchFamily="2" charset="-122"/>
                <a:sym typeface="+mn-ea"/>
              </a:rPr>
              <a:t>必填项目</a:t>
            </a:r>
            <a:r>
              <a:rPr lang="zh-CN" altLang="en-US">
                <a:ea typeface="宋体" panose="02010600030101010101" pitchFamily="2" charset="-122"/>
                <a:sym typeface="+mn-ea"/>
              </a:rPr>
              <a:t>（其中资产总额及人数会根据前期季报数据自动填列）；</a:t>
            </a:r>
            <a:endParaRPr lang="zh-CN" altLang="en-US">
              <a:ea typeface="宋体" panose="02010600030101010101" pitchFamily="2" charset="-122"/>
            </a:endParaRPr>
          </a:p>
          <a:p>
            <a:pPr algn="l" fontAlgn="auto">
              <a:lnSpc>
                <a:spcPct val="100000"/>
              </a:lnSpc>
            </a:pPr>
            <a:r>
              <a:rPr lang="zh-CN" altLang="en-US">
                <a:ea typeface="宋体" panose="02010600030101010101" pitchFamily="2" charset="-122"/>
                <a:sym typeface="+mn-ea"/>
              </a:rPr>
              <a:t>      “主要股东及分红情况”为小型微利企业</a:t>
            </a:r>
            <a:r>
              <a:rPr lang="zh-CN" altLang="en-US" b="1">
                <a:ea typeface="宋体" panose="02010600030101010101" pitchFamily="2" charset="-122"/>
                <a:sym typeface="+mn-ea"/>
              </a:rPr>
              <a:t>免填项目</a:t>
            </a:r>
            <a:r>
              <a:rPr lang="zh-CN" altLang="en-US">
                <a:ea typeface="宋体" panose="02010600030101010101" pitchFamily="2" charset="-122"/>
                <a:sym typeface="+mn-ea"/>
              </a:rPr>
              <a:t>；</a:t>
            </a:r>
            <a:endParaRPr lang="zh-CN" altLang="en-US">
              <a:ea typeface="宋体" panose="02010600030101010101" pitchFamily="2" charset="-122"/>
            </a:endParaRPr>
          </a:p>
          <a:p>
            <a:pPr algn="l" fontAlgn="auto">
              <a:lnSpc>
                <a:spcPct val="100000"/>
              </a:lnSpc>
            </a:pPr>
            <a:r>
              <a:rPr lang="zh-CN" altLang="en-US">
                <a:ea typeface="宋体" panose="02010600030101010101" pitchFamily="2" charset="-122"/>
                <a:sym typeface="+mn-ea"/>
              </a:rPr>
              <a:t>      “有关涉税事项情况”为选填项目，小型微利企业</a:t>
            </a:r>
            <a:r>
              <a:rPr lang="zh-CN" altLang="en-US" b="1">
                <a:ea typeface="宋体" panose="02010600030101010101" pitchFamily="2" charset="-122"/>
                <a:sym typeface="+mn-ea"/>
              </a:rPr>
              <a:t>发生相关事项时必须填报</a:t>
            </a:r>
            <a:r>
              <a:rPr lang="zh-CN" altLang="en-US">
                <a:ea typeface="宋体" panose="02010600030101010101" pitchFamily="2" charset="-122"/>
                <a:sym typeface="+mn-ea"/>
              </a:rPr>
              <a:t>。</a:t>
            </a:r>
            <a:endParaRPr lang="zh-CN" altLang="en-US" sz="180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17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主表</a:t>
            </a:r>
            <a:endParaRPr lang="en-US" altLang="zh-CN"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3" name="文本框 2"/>
          <p:cNvSpPr txBox="1"/>
          <p:nvPr/>
        </p:nvSpPr>
        <p:spPr>
          <a:xfrm>
            <a:off x="4061460" y="3244850"/>
            <a:ext cx="4069080" cy="368300"/>
          </a:xfrm>
          <a:prstGeom prst="rect">
            <a:avLst/>
          </a:prstGeom>
          <a:noFill/>
        </p:spPr>
        <p:txBody>
          <a:bodyPr wrap="none" rtlCol="0" anchor="t">
            <a:spAutoFit/>
          </a:bodyPr>
          <a:lstStyle/>
          <a:p>
            <a:r>
              <a:rPr lang="zh-CN" altLang="en-US">
                <a:solidFill>
                  <a:srgbClr val="BEE2F0"/>
                </a:solidFill>
                <a:sym typeface="+mn-ea"/>
              </a:rPr>
              <a:t>企业所得税申报表填报要点及注意事项</a:t>
            </a:r>
            <a:endParaRPr lang="zh-CN" altLang="en-US"/>
          </a:p>
        </p:txBody>
      </p:sp>
      <p:graphicFrame>
        <p:nvGraphicFramePr>
          <p:cNvPr id="117978" name="Group 218"/>
          <p:cNvGraphicFramePr>
            <a:graphicFrameLocks noGrp="1"/>
          </p:cNvGraphicFramePr>
          <p:nvPr>
            <p:custDataLst>
              <p:tags r:id="rId2"/>
            </p:custDataLst>
          </p:nvPr>
        </p:nvGraphicFramePr>
        <p:xfrm>
          <a:off x="648335" y="1717675"/>
          <a:ext cx="5518150" cy="5140325"/>
        </p:xfrm>
        <a:graphic>
          <a:graphicData uri="http://schemas.openxmlformats.org/drawingml/2006/table">
            <a:tbl>
              <a:tblPr/>
              <a:tblGrid>
                <a:gridCol w="340995"/>
                <a:gridCol w="339725"/>
                <a:gridCol w="3634105"/>
                <a:gridCol w="1203325"/>
              </a:tblGrid>
              <a:tr h="3848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行次</a:t>
                      </a:r>
                      <a:endPar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类别</a:t>
                      </a:r>
                      <a:endPar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项</a:t>
                      </a:r>
                      <a:r>
                        <a:rPr kumimoji="0" 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目</a:t>
                      </a:r>
                      <a:endPar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金</a:t>
                      </a:r>
                      <a:r>
                        <a:rPr kumimoji="0" 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额</a:t>
                      </a:r>
                      <a:endPar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利润总额计算</a:t>
                      </a:r>
                      <a:endPar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一、营业收入</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A101010\101020\103000)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减：营业成本</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A102010\102020\103000)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减：税金及附加</a:t>
                      </a:r>
                      <a:endPar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减：销售费用</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A104000)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5</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减：管理费用</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A104000)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6</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减：财务费用</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A104000)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7</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减：资产减值损失</a:t>
                      </a:r>
                      <a:endPar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8</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加：公允价值变动收益</a:t>
                      </a:r>
                      <a:endPar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9</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加：投资收益</a:t>
                      </a:r>
                      <a:endPar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10</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二、营业利润</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(1-2-3-4-5-6-7+8+9)</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11</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加：营业外收入</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A101010\101020\103000)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12</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减：营业外支出</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A102010\102020\103000)</a:t>
                      </a:r>
                      <a:endParaRPr kumimoji="0" lang="zh-CN"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13</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三、利润总额（</a:t>
                      </a:r>
                      <a:r>
                        <a:rPr kumimoji="0" lang="en-US" altLang="zh-CN"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10+11-12</a:t>
                      </a:r>
                      <a:r>
                        <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14</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0">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应纳税所得额计算</a:t>
                      </a:r>
                      <a:endParaRPr kumimoji="0" lang="zh-CN" altLang="en-US" sz="12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减：境外所得（填写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A108010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15</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加：纳税调整增加额（填写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A105000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16</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减：纳税调整减少额（填写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A105000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17</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减：免税、减计收入及加计扣除（填写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A107010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18</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加：境外应税所得抵减境内亏损（填写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19</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四、纳税调整后所得（</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13-14+15-16-17+18</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20</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减：所得减免（填写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A107020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21</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减：弥补以前年度亏损（填写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A106000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22</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减：抵扣应纳税所得额（填写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A107030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070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23</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五、应纳税所得额（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19-20-21-22</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graphicFrame>
        <p:nvGraphicFramePr>
          <p:cNvPr id="117979" name="Group 219"/>
          <p:cNvGraphicFramePr>
            <a:graphicFrameLocks noGrp="1"/>
          </p:cNvGraphicFramePr>
          <p:nvPr>
            <p:custDataLst>
              <p:tags r:id="rId3"/>
            </p:custDataLst>
          </p:nvPr>
        </p:nvGraphicFramePr>
        <p:xfrm>
          <a:off x="6536055" y="1717675"/>
          <a:ext cx="5306695" cy="4004945"/>
        </p:xfrm>
        <a:graphic>
          <a:graphicData uri="http://schemas.openxmlformats.org/drawingml/2006/table">
            <a:tbl>
              <a:tblPr/>
              <a:tblGrid>
                <a:gridCol w="327660"/>
                <a:gridCol w="327025"/>
                <a:gridCol w="3784600"/>
                <a:gridCol w="867410"/>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24</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bg2"/>
                          </a:solidFill>
                          <a:effectLst/>
                          <a:latin typeface="Arial" panose="020B0604020202020204" pitchFamily="34" charset="0"/>
                          <a:ea typeface="微软雅黑" panose="020B0503020204020204" pitchFamily="34" charset="-122"/>
                        </a:rPr>
                        <a:t>应纳税额计算</a:t>
                      </a:r>
                      <a:endParaRPr kumimoji="0" lang="zh-CN" altLang="en-US" sz="1200" b="1" i="0" u="none" strike="noStrike" cap="none" normalizeH="0" baseline="0">
                        <a:ln>
                          <a:noFill/>
                        </a:ln>
                        <a:solidFill>
                          <a:schemeClr val="bg2"/>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税率（</a:t>
                      </a: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25%</a:t>
                      </a: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endParaRPr kumimoji="0" lang="zh-CN" altLang="en-US"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06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25</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六、应纳所得税额（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23</a:t>
                      </a:r>
                      <a:r>
                        <a:rPr kumimoji="0" lang="zh-CN"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24</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7876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26</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减：减免所得税额（填写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A107040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8003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27</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减：抵免所得税额（填写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A107050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8003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28</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七、应纳税额（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25-26-27</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8003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29</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加：境外所得应纳所得税额（填写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30</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减：境外所得抵免所得税额（填写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31</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八、实际应纳所得税额（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28+29-30</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8003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32</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减：本年累计实际已缴纳的所得税</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33</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九、本年应补（退）所得税额（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31-32</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670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34</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其中：总机构分摊本年应补（退）所得税额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A109000)</a:t>
                      </a:r>
                      <a:endParaRPr kumimoji="0" lang="zh-CN"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3670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35</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252730" marR="0" lvl="0" indent="38100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财政集中分配本年应补（退）所得税额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A109000)</a:t>
                      </a:r>
                      <a:endParaRPr kumimoji="0" lang="zh-CN"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4737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36</a:t>
                      </a:r>
                      <a:endParaRPr kumimoji="0" lang="en-US" altLang="zh-CN" sz="12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243205" marR="0" lvl="0" indent="382905"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总机构主体生产经营部门分摊本年应补（退）所得税额</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A109000)</a:t>
                      </a:r>
                      <a:endParaRPr kumimoji="0" lang="zh-CN" altLang="zh-CN"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2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bl>
          </a:graphicData>
        </a:graphic>
      </p:graphicFrame>
      <p:sp>
        <p:nvSpPr>
          <p:cNvPr id="4" name="页脚占位符 3"/>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17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主表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383871" y="1847377"/>
            <a:ext cx="9547225" cy="4661535"/>
          </a:xfrm>
          <a:prstGeom prst="rect">
            <a:avLst/>
          </a:prstGeom>
          <a:noFill/>
          <a:ln w="9525">
            <a:noFill/>
          </a:ln>
        </p:spPr>
        <p:txBody>
          <a:bodyPr wrap="square" anchor="t">
            <a:spAutoFit/>
          </a:bodyPr>
          <a:lstStyle/>
          <a:p>
            <a:pPr algn="just" fontAlgn="auto">
              <a:lnSpc>
                <a:spcPct val="150000"/>
              </a:lnSpc>
              <a:buClrTx/>
              <a:buSzTx/>
              <a:buFontTx/>
            </a:pPr>
            <a:r>
              <a:rPr dirty="0">
                <a:ea typeface="微软雅黑" panose="020B0503020204020204" pitchFamily="34" charset="-122"/>
                <a:sym typeface="+mn-ea"/>
              </a:rPr>
              <a:t>主表按照间接计算企业所得税的过程设计；</a:t>
            </a:r>
            <a:endParaRPr dirty="0">
              <a:ea typeface="微软雅黑" panose="020B0503020204020204" pitchFamily="34" charset="-122"/>
            </a:endParaRPr>
          </a:p>
          <a:p>
            <a:pPr algn="just" eaLnBrk="1" fontAlgn="auto" hangingPunct="1">
              <a:lnSpc>
                <a:spcPct val="150000"/>
              </a:lnSpc>
              <a:spcBef>
                <a:spcPts val="0"/>
              </a:spcBef>
              <a:buClrTx/>
              <a:buSzTx/>
              <a:buFontTx/>
            </a:pPr>
            <a:r>
              <a:rPr dirty="0">
                <a:ea typeface="微软雅黑" panose="020B0503020204020204" pitchFamily="34" charset="-122"/>
                <a:sym typeface="+mn-ea"/>
              </a:rPr>
              <a:t>划分利润总额、应纳税所得额、应纳税额三个计算部分，其中利润总额计算参照利润表填报。</a:t>
            </a:r>
            <a:endParaRPr lang="zh-CN" altLang="en-US">
              <a:ea typeface="宋体" panose="02010600030101010101" pitchFamily="2" charset="-122"/>
              <a:sym typeface="+mn-ea"/>
            </a:endParaRPr>
          </a:p>
          <a:p>
            <a:pPr algn="just" eaLnBrk="1" hangingPunct="1">
              <a:lnSpc>
                <a:spcPct val="150000"/>
              </a:lnSpc>
            </a:pPr>
            <a:r>
              <a:rPr lang="en-US" dirty="0" smtClean="0">
                <a:ea typeface="微软雅黑" panose="020B0503020204020204" pitchFamily="34" charset="-122"/>
                <a:sym typeface="+mn-ea"/>
              </a:rPr>
              <a:t>   </a:t>
            </a:r>
            <a:r>
              <a:rPr dirty="0" smtClean="0">
                <a:ea typeface="微软雅黑" panose="020B0503020204020204" pitchFamily="34" charset="-122"/>
                <a:sym typeface="+mn-ea"/>
              </a:rPr>
              <a:t>第</a:t>
            </a:r>
            <a:r>
              <a:rPr dirty="0">
                <a:ea typeface="微软雅黑" panose="020B0503020204020204" pitchFamily="34" charset="-122"/>
                <a:sym typeface="+mn-ea"/>
              </a:rPr>
              <a:t>1-13行参照国家统一会计制度规定填写。</a:t>
            </a:r>
            <a:r>
              <a:rPr dirty="0" err="1" smtClean="0">
                <a:ea typeface="微软雅黑" panose="020B0503020204020204" pitchFamily="34" charset="-122"/>
                <a:sym typeface="+mn-ea"/>
              </a:rPr>
              <a:t>本部分未设</a:t>
            </a:r>
            <a:r>
              <a:rPr lang="en-US" dirty="0" smtClean="0">
                <a:ea typeface="微软雅黑" panose="020B0503020204020204" pitchFamily="34" charset="-122"/>
                <a:sym typeface="+mn-ea"/>
              </a:rPr>
              <a:t> </a:t>
            </a:r>
            <a:r>
              <a:rPr dirty="0" smtClean="0">
                <a:ea typeface="微软雅黑" panose="020B0503020204020204" pitchFamily="34" charset="-122"/>
                <a:sym typeface="+mn-ea"/>
              </a:rPr>
              <a:t>“</a:t>
            </a:r>
            <a:r>
              <a:rPr dirty="0" err="1">
                <a:ea typeface="微软雅黑" panose="020B0503020204020204" pitchFamily="34" charset="-122"/>
                <a:sym typeface="+mn-ea"/>
              </a:rPr>
              <a:t>研发费用</a:t>
            </a:r>
            <a:r>
              <a:rPr dirty="0">
                <a:ea typeface="微软雅黑" panose="020B0503020204020204" pitchFamily="34" charset="-122"/>
                <a:sym typeface="+mn-ea"/>
              </a:rPr>
              <a:t>”“</a:t>
            </a:r>
            <a:r>
              <a:rPr dirty="0" err="1">
                <a:ea typeface="微软雅黑" panose="020B0503020204020204" pitchFamily="34" charset="-122"/>
                <a:sym typeface="+mn-ea"/>
              </a:rPr>
              <a:t>其他收益</a:t>
            </a:r>
            <a:r>
              <a:rPr dirty="0">
                <a:ea typeface="微软雅黑" panose="020B0503020204020204" pitchFamily="34" charset="-122"/>
                <a:sym typeface="+mn-ea"/>
              </a:rPr>
              <a:t>”“资产处置收益”等项目，对于</a:t>
            </a:r>
            <a:r>
              <a:rPr dirty="0">
                <a:solidFill>
                  <a:srgbClr val="FF0000"/>
                </a:solidFill>
                <a:ea typeface="微软雅黑" panose="020B0503020204020204" pitchFamily="34" charset="-122"/>
                <a:sym typeface="+mn-ea"/>
              </a:rPr>
              <a:t>已执行《财政部关于修订印发2019年度一般企业财务报表格式的通知》（财会〔2019〕6号）</a:t>
            </a:r>
            <a:r>
              <a:rPr dirty="0">
                <a:ea typeface="微软雅黑" panose="020B0503020204020204" pitchFamily="34" charset="-122"/>
                <a:sym typeface="+mn-ea"/>
              </a:rPr>
              <a:t>的纳税人，在《利润表》中归集的“研发费用”通过《期间费用明细表》（A104000）第19行“十九、研究费用”的管理费用相应列次填报；在《利润表》中归集的“其他收益”“</a:t>
            </a:r>
            <a:r>
              <a:rPr dirty="0" err="1">
                <a:ea typeface="微软雅黑" panose="020B0503020204020204" pitchFamily="34" charset="-122"/>
                <a:sym typeface="+mn-ea"/>
              </a:rPr>
              <a:t>资产处置收益</a:t>
            </a:r>
            <a:r>
              <a:rPr dirty="0">
                <a:ea typeface="微软雅黑" panose="020B0503020204020204" pitchFamily="34" charset="-122"/>
                <a:sym typeface="+mn-ea"/>
              </a:rPr>
              <a:t>”“</a:t>
            </a:r>
            <a:r>
              <a:rPr dirty="0" err="1">
                <a:ea typeface="微软雅黑" panose="020B0503020204020204" pitchFamily="34" charset="-122"/>
                <a:sym typeface="+mn-ea"/>
              </a:rPr>
              <a:t>信用减值损失</a:t>
            </a:r>
            <a:r>
              <a:rPr dirty="0">
                <a:ea typeface="微软雅黑" panose="020B0503020204020204" pitchFamily="34" charset="-122"/>
                <a:sym typeface="+mn-ea"/>
              </a:rPr>
              <a:t>”“</a:t>
            </a:r>
            <a:r>
              <a:rPr dirty="0" err="1">
                <a:ea typeface="微软雅黑" panose="020B0503020204020204" pitchFamily="34" charset="-122"/>
                <a:sym typeface="+mn-ea"/>
              </a:rPr>
              <a:t>净敞口套期收益”</a:t>
            </a:r>
            <a:r>
              <a:rPr dirty="0" err="1" smtClean="0">
                <a:ea typeface="微软雅黑" panose="020B0503020204020204" pitchFamily="34" charset="-122"/>
                <a:sym typeface="+mn-ea"/>
              </a:rPr>
              <a:t>项目则无需填报</a:t>
            </a:r>
            <a:r>
              <a:rPr lang="zh-CN" altLang="en-US" dirty="0" smtClean="0">
                <a:ea typeface="微软雅黑" panose="020B0503020204020204" pitchFamily="34" charset="-122"/>
                <a:sym typeface="+mn-ea"/>
              </a:rPr>
              <a:t>。</a:t>
            </a:r>
            <a:endParaRPr lang="en-US" altLang="zh-CN" dirty="0" smtClean="0">
              <a:ea typeface="微软雅黑" panose="020B0503020204020204" pitchFamily="34" charset="-122"/>
            </a:endParaRPr>
          </a:p>
          <a:p>
            <a:pPr algn="just" eaLnBrk="1" hangingPunct="1">
              <a:lnSpc>
                <a:spcPct val="150000"/>
              </a:lnSpc>
            </a:pPr>
            <a:r>
              <a:rPr lang="en-US" b="1" dirty="0" smtClean="0">
                <a:solidFill>
                  <a:srgbClr val="0070C0"/>
                </a:solidFill>
                <a:ea typeface="微软雅黑" panose="020B0503020204020204" pitchFamily="34" charset="-122"/>
                <a:sym typeface="+mn-ea"/>
              </a:rPr>
              <a:t>       </a:t>
            </a:r>
            <a:r>
              <a:rPr b="1" dirty="0" smtClean="0">
                <a:solidFill>
                  <a:srgbClr val="0070C0"/>
                </a:solidFill>
                <a:ea typeface="微软雅黑" panose="020B0503020204020204" pitchFamily="34" charset="-122"/>
                <a:sym typeface="+mn-ea"/>
              </a:rPr>
              <a:t>第</a:t>
            </a:r>
            <a:r>
              <a:rPr b="1" dirty="0">
                <a:solidFill>
                  <a:srgbClr val="0070C0"/>
                </a:solidFill>
                <a:ea typeface="微软雅黑" panose="020B0503020204020204" pitchFamily="34" charset="-122"/>
                <a:sym typeface="+mn-ea"/>
              </a:rPr>
              <a:t>10行“二、营业利润”不执行“第10行＝第1-2-3-4-5-6-7+8+9行”的表内关系，按照《利润表》“</a:t>
            </a:r>
            <a:r>
              <a:rPr b="1" dirty="0" err="1">
                <a:solidFill>
                  <a:srgbClr val="0070C0"/>
                </a:solidFill>
                <a:ea typeface="微软雅黑" panose="020B0503020204020204" pitchFamily="34" charset="-122"/>
                <a:sym typeface="+mn-ea"/>
              </a:rPr>
              <a:t>营业利润”项目直接填报</a:t>
            </a:r>
            <a:r>
              <a:rPr b="1" dirty="0">
                <a:solidFill>
                  <a:srgbClr val="0070C0"/>
                </a:solidFill>
                <a:ea typeface="微软雅黑" panose="020B0503020204020204" pitchFamily="34" charset="-122"/>
                <a:sym typeface="+mn-ea"/>
              </a:rPr>
              <a:t>。</a:t>
            </a:r>
            <a:endParaRPr b="1" dirty="0">
              <a:solidFill>
                <a:srgbClr val="0070C0"/>
              </a:solidFill>
              <a:ea typeface="微软雅黑" panose="020B0503020204020204" pitchFamily="34" charset="-122"/>
              <a:sym typeface="+mn-ea"/>
            </a:endParaRPr>
          </a:p>
          <a:p>
            <a:pPr algn="just" eaLnBrk="1" hangingPunct="1">
              <a:lnSpc>
                <a:spcPct val="150000"/>
              </a:lnSpc>
            </a:pPr>
            <a:r>
              <a:rPr b="1" dirty="0">
                <a:solidFill>
                  <a:srgbClr val="0070C0"/>
                </a:solidFill>
                <a:ea typeface="微软雅黑" panose="020B0503020204020204" pitchFamily="34" charset="-122"/>
              </a:rPr>
              <a:t>       </a:t>
            </a:r>
            <a:r>
              <a:rPr lang="zh-CN" b="1" dirty="0">
                <a:solidFill>
                  <a:srgbClr val="0070C0"/>
                </a:solidFill>
                <a:ea typeface="微软雅黑" panose="020B0503020204020204" pitchFamily="34" charset="-122"/>
              </a:rPr>
              <a:t>最终的利润总额应当与利润表中的利润总额数据一致。</a:t>
            </a:r>
            <a:endParaRPr b="1" dirty="0">
              <a:solidFill>
                <a:srgbClr val="0070C0"/>
              </a:solidFill>
              <a:ea typeface="微软雅黑" panose="020B0503020204020204" pitchFamily="34" charset="-122"/>
            </a:endParaRPr>
          </a:p>
          <a:p>
            <a:pPr eaLnBrk="1" fontAlgn="auto" hangingPunct="1">
              <a:lnSpc>
                <a:spcPct val="150000"/>
              </a:lnSpc>
              <a:spcBef>
                <a:spcPts val="0"/>
              </a:spcBef>
              <a:spcAft>
                <a:spcPts val="0"/>
              </a:spcAft>
              <a:defRPr/>
            </a:pPr>
            <a:endParaRPr lang="zh-CN" altLang="en-US" sz="180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4" name="文本框 3"/>
          <p:cNvSpPr txBox="1"/>
          <p:nvPr/>
        </p:nvSpPr>
        <p:spPr>
          <a:xfrm>
            <a:off x="1383665" y="1033145"/>
            <a:ext cx="7687310" cy="368300"/>
          </a:xfrm>
          <a:prstGeom prst="rect">
            <a:avLst/>
          </a:prstGeom>
          <a:noFill/>
        </p:spPr>
        <p:txBody>
          <a:bodyPr wrap="square" rtlCol="0">
            <a:spAutoFit/>
          </a:bodyPr>
          <a:lstStyle/>
          <a:p>
            <a:r>
              <a:rPr lang="en-US" altLang="zh-CN" dirty="0" smtClean="0">
                <a:solidFill>
                  <a:srgbClr val="3CA7D2"/>
                </a:solidFill>
                <a:sym typeface="+mn-ea"/>
              </a:rPr>
              <a:t>2.符合条件的扶贫捐赠据实税前扣除</a:t>
            </a:r>
            <a:endParaRPr lang="en-US" altLang="zh-CN" dirty="0" smtClean="0">
              <a:solidFill>
                <a:srgbClr val="3CA7D2"/>
              </a:solidFill>
              <a:sym typeface="+mn-ea"/>
            </a:endParaRPr>
          </a:p>
        </p:txBody>
      </p:sp>
      <p:sp>
        <p:nvSpPr>
          <p:cNvPr id="5" name="文本框 4"/>
          <p:cNvSpPr txBox="1"/>
          <p:nvPr/>
        </p:nvSpPr>
        <p:spPr>
          <a:xfrm>
            <a:off x="570230" y="1813560"/>
            <a:ext cx="10333990" cy="3046988"/>
          </a:xfrm>
          <a:prstGeom prst="rect">
            <a:avLst/>
          </a:prstGeom>
          <a:noFill/>
        </p:spPr>
        <p:txBody>
          <a:bodyPr wrap="square" rtlCol="0">
            <a:spAutoFit/>
          </a:bodyPr>
          <a:lstStyle/>
          <a:p>
            <a:r>
              <a:rPr lang="zh-CN" altLang="en-US" sz="2800" b="1" dirty="0" smtClean="0">
                <a:sym typeface="+mn-ea"/>
              </a:rPr>
              <a:t>文件名称</a:t>
            </a:r>
            <a:r>
              <a:rPr lang="zh-CN" altLang="en-US" sz="2800" dirty="0" smtClean="0">
                <a:sym typeface="+mn-ea"/>
              </a:rPr>
              <a:t>：</a:t>
            </a:r>
            <a:r>
              <a:rPr lang="en-US" altLang="en-US" sz="2400" dirty="0" smtClean="0">
                <a:sym typeface="+mn-ea"/>
              </a:rPr>
              <a:t>《</a:t>
            </a:r>
            <a:r>
              <a:rPr lang="en-US" altLang="en-US" sz="2400" dirty="0" err="1" smtClean="0">
                <a:sym typeface="+mn-ea"/>
              </a:rPr>
              <a:t>财政部</a:t>
            </a:r>
            <a:r>
              <a:rPr lang="en-US" altLang="en-US" sz="2400" dirty="0" smtClean="0">
                <a:sym typeface="+mn-ea"/>
              </a:rPr>
              <a:t> </a:t>
            </a:r>
            <a:r>
              <a:rPr lang="en-US" altLang="en-US" sz="2400" dirty="0" err="1" smtClean="0">
                <a:sym typeface="+mn-ea"/>
              </a:rPr>
              <a:t>税务总局</a:t>
            </a:r>
            <a:r>
              <a:rPr lang="en-US" altLang="en-US" sz="2400" dirty="0" smtClean="0">
                <a:sym typeface="+mn-ea"/>
              </a:rPr>
              <a:t> </a:t>
            </a:r>
            <a:r>
              <a:rPr lang="en-US" altLang="en-US" sz="2400" dirty="0" err="1" smtClean="0">
                <a:sym typeface="+mn-ea"/>
              </a:rPr>
              <a:t>国务院扶贫办关于企业扶贫捐赠所得税税前扣除政策的公告</a:t>
            </a:r>
            <a:r>
              <a:rPr lang="en-US" altLang="en-US" sz="2400" dirty="0" smtClean="0">
                <a:sym typeface="+mn-ea"/>
              </a:rPr>
              <a:t>》（</a:t>
            </a:r>
            <a:r>
              <a:rPr lang="en-US" altLang="en-US" sz="2400" dirty="0" err="1" smtClean="0">
                <a:sym typeface="+mn-ea"/>
              </a:rPr>
              <a:t>财政部</a:t>
            </a:r>
            <a:r>
              <a:rPr lang="en-US" altLang="en-US" sz="2400" dirty="0" smtClean="0">
                <a:sym typeface="+mn-ea"/>
              </a:rPr>
              <a:t> </a:t>
            </a:r>
            <a:r>
              <a:rPr lang="en-US" altLang="en-US" sz="2400" dirty="0" err="1" smtClean="0">
                <a:sym typeface="+mn-ea"/>
              </a:rPr>
              <a:t>税务总局</a:t>
            </a:r>
            <a:r>
              <a:rPr lang="en-US" altLang="en-US" sz="2400" dirty="0" smtClean="0">
                <a:sym typeface="+mn-ea"/>
              </a:rPr>
              <a:t> 国务院扶贫办公告2019年第49号）</a:t>
            </a:r>
            <a:r>
              <a:rPr lang="zh-CN" altLang="en-US" sz="2400" dirty="0" smtClean="0">
                <a:sym typeface="+mn-ea"/>
              </a:rPr>
              <a:t>；</a:t>
            </a:r>
            <a:endParaRPr lang="zh-CN" altLang="en-US" sz="2400" dirty="0" smtClean="0">
              <a:sym typeface="+mn-ea"/>
            </a:endParaRPr>
          </a:p>
          <a:p>
            <a:r>
              <a:rPr lang="zh-CN" altLang="en-US" sz="2800" b="1" dirty="0" smtClean="0">
                <a:sym typeface="+mn-ea"/>
              </a:rPr>
              <a:t>发布时间：</a:t>
            </a:r>
            <a:r>
              <a:rPr lang="en-US" altLang="en-US" sz="2400" dirty="0" smtClean="0">
                <a:sym typeface="+mn-ea"/>
              </a:rPr>
              <a:t>2019</a:t>
            </a:r>
            <a:r>
              <a:rPr lang="zh-CN" altLang="en-US" sz="2400" dirty="0" smtClean="0">
                <a:sym typeface="+mn-ea"/>
              </a:rPr>
              <a:t>年</a:t>
            </a:r>
            <a:r>
              <a:rPr lang="en-US" altLang="en-US" sz="2400" dirty="0" smtClean="0">
                <a:sym typeface="+mn-ea"/>
              </a:rPr>
              <a:t>4</a:t>
            </a:r>
            <a:r>
              <a:rPr lang="zh-CN" altLang="en-US" sz="2400" dirty="0" smtClean="0">
                <a:sym typeface="+mn-ea"/>
              </a:rPr>
              <a:t>月</a:t>
            </a:r>
            <a:r>
              <a:rPr lang="en-US" altLang="en-US" sz="2400" dirty="0" smtClean="0">
                <a:sym typeface="+mn-ea"/>
              </a:rPr>
              <a:t>2</a:t>
            </a:r>
            <a:r>
              <a:rPr lang="zh-CN" altLang="en-US" sz="2400" dirty="0" smtClean="0">
                <a:sym typeface="+mn-ea"/>
              </a:rPr>
              <a:t>日；</a:t>
            </a:r>
            <a:endParaRPr lang="zh-CN" altLang="en-US" sz="2400" dirty="0" smtClean="0">
              <a:sym typeface="+mn-ea"/>
            </a:endParaRPr>
          </a:p>
          <a:p>
            <a:r>
              <a:rPr lang="zh-CN" altLang="en-US" sz="2800" b="1" dirty="0" smtClean="0">
                <a:sym typeface="+mn-ea"/>
              </a:rPr>
              <a:t>政策要点：</a:t>
            </a:r>
            <a:r>
              <a:rPr lang="zh-CN" altLang="en-US" sz="2400" dirty="0" smtClean="0">
                <a:sym typeface="+mn-ea"/>
              </a:rPr>
              <a:t>自</a:t>
            </a:r>
            <a:r>
              <a:rPr lang="en-US" altLang="en-US" sz="2400" dirty="0" smtClean="0">
                <a:sym typeface="+mn-ea"/>
              </a:rPr>
              <a:t>2019</a:t>
            </a:r>
            <a:r>
              <a:rPr lang="zh-CN" altLang="en-US" sz="2400" dirty="0" smtClean="0">
                <a:sym typeface="+mn-ea"/>
              </a:rPr>
              <a:t>年至</a:t>
            </a:r>
            <a:r>
              <a:rPr lang="en-US" altLang="en-US" sz="2400" dirty="0" smtClean="0">
                <a:sym typeface="+mn-ea"/>
              </a:rPr>
              <a:t>2022</a:t>
            </a:r>
            <a:r>
              <a:rPr lang="zh-CN" altLang="en-US" sz="2400" dirty="0" smtClean="0">
                <a:sym typeface="+mn-ea"/>
              </a:rPr>
              <a:t>年，企业通过公益性社会组织或者县级（含县级）以上人民政府及其组成部门和直属机构，用于目标脱贫地区的扶贫捐赠支出，准予在计算企业所得税应纳税所得额时据实扣除</a:t>
            </a:r>
            <a:r>
              <a:rPr lang="zh-CN" altLang="en-US" sz="2800" dirty="0" smtClean="0">
                <a:sym typeface="+mn-ea"/>
              </a:rPr>
              <a:t>。</a:t>
            </a:r>
            <a:endParaRPr lang="zh-CN" altLang="en-US" sz="2800" dirty="0"/>
          </a:p>
          <a:p>
            <a:endParaRPr lang="zh-CN" altLang="en-US" sz="2800" dirty="0"/>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advClick="0" advTm="3000">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933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纳税调整表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graphicFrame>
        <p:nvGraphicFramePr>
          <p:cNvPr id="4" name="表格 3"/>
          <p:cNvGraphicFramePr/>
          <p:nvPr>
            <p:custDataLst>
              <p:tags r:id="rId2"/>
            </p:custDataLst>
          </p:nvPr>
        </p:nvGraphicFramePr>
        <p:xfrm>
          <a:off x="464457" y="1623060"/>
          <a:ext cx="5357857" cy="4991100"/>
        </p:xfrm>
        <a:graphic>
          <a:graphicData uri="http://schemas.openxmlformats.org/drawingml/2006/table">
            <a:tbl>
              <a:tblPr firstRow="1" bandRow="1">
                <a:tableStyleId>{5C22544A-7EE6-4342-B048-85BDC9FD1C3A}</a:tableStyleId>
              </a:tblPr>
              <a:tblGrid>
                <a:gridCol w="363574"/>
                <a:gridCol w="3047283"/>
                <a:gridCol w="464457"/>
                <a:gridCol w="551543"/>
                <a:gridCol w="444616"/>
                <a:gridCol w="486384"/>
              </a:tblGrid>
              <a:tr h="180340">
                <a:tc>
                  <a:txBody>
                    <a:bodyPr/>
                    <a:lstStyle/>
                    <a:p>
                      <a:pPr indent="0" algn="ctr">
                        <a:buNone/>
                      </a:pPr>
                      <a:r>
                        <a:rPr lang="zh-CN" sz="800" b="1" dirty="0">
                          <a:solidFill>
                            <a:schemeClr val="bg2"/>
                          </a:solidFill>
                          <a:latin typeface="微软雅黑" panose="020B0503020204020204" pitchFamily="34" charset="-122"/>
                          <a:ea typeface="微软雅黑" panose="020B0503020204020204" pitchFamily="34" charset="-122"/>
                        </a:rPr>
                        <a:t>行次</a:t>
                      </a:r>
                      <a:endParaRPr lang="zh-CN" altLang="en-US" sz="800" b="1" dirty="0">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项目</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800" b="1">
                          <a:solidFill>
                            <a:schemeClr val="bg2"/>
                          </a:solidFill>
                          <a:latin typeface="微软雅黑" panose="020B0503020204020204" pitchFamily="34" charset="-122"/>
                          <a:ea typeface="微软雅黑" panose="020B0503020204020204" pitchFamily="34" charset="-122"/>
                        </a:rPr>
                        <a:t>账载金额</a:t>
                      </a:r>
                      <a:endParaRPr lang="zh-CN"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800" b="1">
                          <a:solidFill>
                            <a:schemeClr val="bg2"/>
                          </a:solidFill>
                          <a:latin typeface="微软雅黑" panose="020B0503020204020204" pitchFamily="34" charset="-122"/>
                          <a:ea typeface="微软雅黑" panose="020B0503020204020204" pitchFamily="34" charset="-122"/>
                        </a:rPr>
                        <a:t>税收金额</a:t>
                      </a:r>
                      <a:endParaRPr lang="zh-CN"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800" b="1">
                          <a:solidFill>
                            <a:schemeClr val="bg2"/>
                          </a:solidFill>
                          <a:latin typeface="微软雅黑" panose="020B0503020204020204" pitchFamily="34" charset="-122"/>
                          <a:ea typeface="微软雅黑" panose="020B0503020204020204" pitchFamily="34" charset="-122"/>
                        </a:rPr>
                        <a:t>调增金额</a:t>
                      </a:r>
                      <a:endParaRPr lang="zh-CN"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800" b="1">
                          <a:solidFill>
                            <a:schemeClr val="bg2"/>
                          </a:solidFill>
                          <a:latin typeface="微软雅黑" panose="020B0503020204020204" pitchFamily="34" charset="-122"/>
                          <a:ea typeface="微软雅黑" panose="020B0503020204020204" pitchFamily="34" charset="-122"/>
                        </a:rPr>
                        <a:t>调减金额</a:t>
                      </a:r>
                      <a:endParaRPr lang="zh-CN"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0">
                <a:tc>
                  <a:txBody>
                    <a:bodyPr/>
                    <a:lstStyle/>
                    <a:p>
                      <a:pPr indent="0">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1</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2</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3</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4</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一、收入类调整项目（2+3+…8+10+11）</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（一）视同销售收入（填写A105010）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（二）未按权责发生制原则确认的收入（填写A105020）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（三）投资收益（填写A105030）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156845">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5</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（四）按权益法核算长期股权投资对初始投资成本调整确认收益</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6</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（五）交易性金融资产初始投资调整</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7</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（六）公允价值变动净损益</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8</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（七）不征税收入</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9</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其中：专项用途财政性资金（填写A105040）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10</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（八）销售折扣、折让和退回</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11</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（九）其他</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12</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二、扣除类调整项目（13+14+…24+26+27+28+29+30）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13</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（一）视同销售成本（填写A105010）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14</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（二）职工薪酬（填写A105050）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15</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（三）业务招待费支出</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16</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（四）广告费和业务宣传费支出（填写A105060）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17</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（五）捐赠支出（填写A105070）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18</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（六）利息支出</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19</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（七）罚金、罚款和被没收财物的损失</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20</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（八）税收滞纳金、加收利息</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21</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（九）赞助支出</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22</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（十）与未实现融资收益相关在当期确认的财务费用</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23</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（十一）佣金和手续费支出</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24</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（十二）不征税收入用于支出所形成的费用</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15621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25</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其中：专项用途财政性资金用于支出所形成的费用（填写A105040）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dirty="0">
                          <a:solidFill>
                            <a:srgbClr val="000000"/>
                          </a:solidFill>
                          <a:latin typeface="微软雅黑" panose="020B0503020204020204" pitchFamily="34" charset="-122"/>
                          <a:ea typeface="微软雅黑" panose="020B0503020204020204" pitchFamily="34" charset="-122"/>
                        </a:rPr>
                        <a:t>*</a:t>
                      </a:r>
                      <a:endParaRPr lang="en-US" altLang="en-US" sz="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bl>
          </a:graphicData>
        </a:graphic>
      </p:graphicFrame>
      <p:graphicFrame>
        <p:nvGraphicFramePr>
          <p:cNvPr id="3" name="表格 2"/>
          <p:cNvGraphicFramePr/>
          <p:nvPr>
            <p:custDataLst>
              <p:tags r:id="rId3"/>
            </p:custDataLst>
          </p:nvPr>
        </p:nvGraphicFramePr>
        <p:xfrm>
          <a:off x="6376035" y="1959483"/>
          <a:ext cx="4903470" cy="3728720"/>
        </p:xfrm>
        <a:graphic>
          <a:graphicData uri="http://schemas.openxmlformats.org/drawingml/2006/table">
            <a:tbl>
              <a:tblPr firstRow="1" bandRow="1">
                <a:tableStyleId>{5C22544A-7EE6-4342-B048-85BDC9FD1C3A}</a:tableStyleId>
              </a:tblPr>
              <a:tblGrid>
                <a:gridCol w="332740"/>
                <a:gridCol w="2595154"/>
                <a:gridCol w="386171"/>
                <a:gridCol w="517525"/>
                <a:gridCol w="626745"/>
                <a:gridCol w="445135"/>
              </a:tblGrid>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26</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（十三）跨期扣除项目</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27</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（十四）与取得收入无关的支出</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28</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（十五）境外所得分摊的共同支出</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29</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（十六）党组织工作经费</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30</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（十七）其他</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31</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三、资产类调整项目（32+33+34+35）</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32</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（一）资产折旧、摊销（填写A105080）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33</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（二）资产减值准备金</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18034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34</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（三）资产损失（填写A105090）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18034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35</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zh-CN" sz="800" b="0">
                          <a:solidFill>
                            <a:srgbClr val="000000"/>
                          </a:solidFill>
                          <a:latin typeface="微软雅黑" panose="020B0503020204020204" pitchFamily="34" charset="-122"/>
                          <a:ea typeface="微软雅黑" panose="020B0503020204020204" pitchFamily="34" charset="-122"/>
                        </a:rPr>
                        <a:t>（四）其他</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36</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四、特殊事项调整项目（37+38+…+42）</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37</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（一）企业重组及递延纳税事项（填写A105100）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38</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（二）政策性搬迁（填写A105110）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39</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marL="254000"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（三）特殊行业准备金（填写A105120）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15621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40</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（四）房地产开发企业特定业务计算的纳税调整额(填写A105010)</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41</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zh-CN" sz="800" b="0">
                          <a:solidFill>
                            <a:srgbClr val="000000"/>
                          </a:solidFill>
                          <a:latin typeface="微软雅黑" panose="020B0503020204020204" pitchFamily="34" charset="-122"/>
                          <a:ea typeface="微软雅黑" panose="020B0503020204020204" pitchFamily="34" charset="-122"/>
                        </a:rPr>
                        <a:t>（五）合伙企业法人合伙人应分得的应纳税所得额</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42</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zh-CN" sz="800" b="0">
                          <a:solidFill>
                            <a:srgbClr val="000000"/>
                          </a:solidFill>
                          <a:latin typeface="微软雅黑" panose="020B0503020204020204" pitchFamily="34" charset="-122"/>
                          <a:ea typeface="微软雅黑" panose="020B0503020204020204" pitchFamily="34" charset="-122"/>
                        </a:rPr>
                        <a:t>（六）其他</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43</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zh-CN" sz="800" b="0">
                          <a:solidFill>
                            <a:srgbClr val="000000"/>
                          </a:solidFill>
                          <a:latin typeface="微软雅黑" panose="020B0503020204020204" pitchFamily="34" charset="-122"/>
                          <a:ea typeface="微软雅黑" panose="020B0503020204020204" pitchFamily="34" charset="-122"/>
                        </a:rPr>
                        <a:t>五、特别纳税调整应税所得</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44</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zh-CN" sz="800" b="0">
                          <a:solidFill>
                            <a:srgbClr val="000000"/>
                          </a:solidFill>
                          <a:latin typeface="微软雅黑" panose="020B0503020204020204" pitchFamily="34" charset="-122"/>
                          <a:ea typeface="微软雅黑" panose="020B0503020204020204" pitchFamily="34" charset="-122"/>
                        </a:rPr>
                        <a:t>六、其他</a:t>
                      </a:r>
                      <a:endParaRPr lang="zh-CN"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0">
                <a:tc>
                  <a:txBody>
                    <a:bodyPr/>
                    <a:lstStyle/>
                    <a:p>
                      <a:pPr indent="0" algn="ctr">
                        <a:buNone/>
                      </a:pPr>
                      <a:r>
                        <a:rPr lang="en-US" sz="800" b="1">
                          <a:solidFill>
                            <a:schemeClr val="bg2"/>
                          </a:solidFill>
                          <a:latin typeface="微软雅黑" panose="020B0503020204020204" pitchFamily="34" charset="-122"/>
                          <a:ea typeface="微软雅黑" panose="020B0503020204020204" pitchFamily="34" charset="-122"/>
                        </a:rPr>
                        <a:t>45</a:t>
                      </a:r>
                      <a:endParaRPr lang="en-US" altLang="en-US" sz="8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合计（1+12+31+36+43+44）</a:t>
                      </a:r>
                      <a:endParaRPr lang="en-US" altLang="en-US" sz="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a:solidFill>
                            <a:srgbClr val="000000"/>
                          </a:solidFill>
                          <a:latin typeface="微软雅黑" panose="020B0503020204020204" pitchFamily="34" charset="-122"/>
                          <a:ea typeface="微软雅黑" panose="020B0503020204020204" pitchFamily="34" charset="-122"/>
                        </a:rPr>
                        <a:t> -   </a:t>
                      </a:r>
                      <a:endParaRPr lang="en-US" altLang="en-US" sz="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r>
                        <a:rPr lang="en-US" sz="800" b="0" dirty="0">
                          <a:solidFill>
                            <a:srgbClr val="000000"/>
                          </a:solidFill>
                          <a:latin typeface="微软雅黑" panose="020B0503020204020204" pitchFamily="34" charset="-122"/>
                          <a:ea typeface="微软雅黑" panose="020B0503020204020204" pitchFamily="34" charset="-122"/>
                        </a:rPr>
                        <a:t> -   </a:t>
                      </a:r>
                      <a:endParaRPr lang="en-US" altLang="en-US" sz="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bl>
          </a:graphicData>
        </a:graphic>
      </p:graphicFrame>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5933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纳税调整表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383871" y="1701327"/>
            <a:ext cx="9547225" cy="5077460"/>
          </a:xfrm>
          <a:prstGeom prst="rect">
            <a:avLst/>
          </a:prstGeom>
          <a:noFill/>
          <a:ln w="9525">
            <a:noFill/>
          </a:ln>
        </p:spPr>
        <p:txBody>
          <a:bodyPr wrap="square" anchor="t">
            <a:spAutoFit/>
          </a:bodyPr>
          <a:lstStyle/>
          <a:p>
            <a:pPr>
              <a:lnSpc>
                <a:spcPct val="150000"/>
              </a:lnSpc>
            </a:pPr>
            <a:r>
              <a:rPr lang="en-US" altLang="zh-CN" dirty="0">
                <a:sym typeface="+mn-ea"/>
              </a:rPr>
              <a:t>    </a:t>
            </a:r>
            <a:r>
              <a:rPr lang="zh-CN" altLang="zh-CN" dirty="0">
                <a:sym typeface="+mn-ea"/>
              </a:rPr>
              <a:t>按照税收和会计规定的差异又可将纳税调整事项划分为</a:t>
            </a:r>
            <a:r>
              <a:rPr lang="zh-CN" altLang="zh-CN" b="1" dirty="0">
                <a:solidFill>
                  <a:srgbClr val="0070C0"/>
                </a:solidFill>
                <a:sym typeface="+mn-ea"/>
              </a:rPr>
              <a:t>永久性差异事项</a:t>
            </a:r>
            <a:r>
              <a:rPr lang="zh-CN" altLang="zh-CN" dirty="0">
                <a:sym typeface="+mn-ea"/>
              </a:rPr>
              <a:t>和</a:t>
            </a:r>
            <a:r>
              <a:rPr lang="zh-CN" altLang="zh-CN" b="1" dirty="0">
                <a:solidFill>
                  <a:srgbClr val="FF0000"/>
                </a:solidFill>
                <a:sym typeface="+mn-ea"/>
              </a:rPr>
              <a:t>时间性差异事项</a:t>
            </a:r>
            <a:r>
              <a:rPr lang="zh-CN" altLang="zh-CN" dirty="0">
                <a:sym typeface="+mn-ea"/>
              </a:rPr>
              <a:t>。</a:t>
            </a:r>
            <a:endParaRPr lang="en-US" altLang="zh-CN" dirty="0"/>
          </a:p>
          <a:p>
            <a:pPr>
              <a:lnSpc>
                <a:spcPct val="150000"/>
              </a:lnSpc>
            </a:pPr>
            <a:r>
              <a:rPr lang="en-US" altLang="zh-CN" b="1" dirty="0">
                <a:sym typeface="+mn-ea"/>
              </a:rPr>
              <a:t>    </a:t>
            </a:r>
            <a:r>
              <a:rPr lang="en-US" altLang="zh-CN" b="1" dirty="0" smtClean="0">
                <a:sym typeface="+mn-ea"/>
              </a:rPr>
              <a:t>    </a:t>
            </a:r>
            <a:r>
              <a:rPr lang="zh-CN" altLang="zh-CN" b="1" dirty="0" smtClean="0">
                <a:solidFill>
                  <a:srgbClr val="0070C0"/>
                </a:solidFill>
                <a:sym typeface="+mn-ea"/>
              </a:rPr>
              <a:t>永久性</a:t>
            </a:r>
            <a:r>
              <a:rPr lang="zh-CN" altLang="zh-CN" b="1" dirty="0">
                <a:solidFill>
                  <a:srgbClr val="0070C0"/>
                </a:solidFill>
                <a:sym typeface="+mn-ea"/>
              </a:rPr>
              <a:t>差异</a:t>
            </a:r>
            <a:r>
              <a:rPr lang="zh-CN" altLang="zh-CN" dirty="0">
                <a:sym typeface="+mn-ea"/>
              </a:rPr>
              <a:t>是会计利润和应纳税所得额之间的计算口径规定不同而产生的差异，这种差异在当期产生，按照税法规定进行纳税调整后，不能在以后各期转回。</a:t>
            </a:r>
            <a:r>
              <a:rPr lang="zh-CN" altLang="zh-CN" b="1" dirty="0">
                <a:solidFill>
                  <a:srgbClr val="0070C0"/>
                </a:solidFill>
                <a:sym typeface="+mn-ea"/>
              </a:rPr>
              <a:t>永久性差异事项通常是费用类、损失类事项</a:t>
            </a:r>
            <a:r>
              <a:rPr lang="zh-CN" altLang="zh-CN" dirty="0">
                <a:sym typeface="+mn-ea"/>
              </a:rPr>
              <a:t>，通常情况下会计核算时已经进行了扣除，但税法不允许全部或部分在税前扣除，需要进行纳税调增处理，如业务招待费、税收滞纳金、加收利息、赞助支出、与收入无关的其他支出等。</a:t>
            </a:r>
            <a:endParaRPr lang="en-US" altLang="zh-CN" dirty="0"/>
          </a:p>
          <a:p>
            <a:pPr>
              <a:lnSpc>
                <a:spcPct val="150000"/>
              </a:lnSpc>
            </a:pPr>
            <a:r>
              <a:rPr lang="en-US" altLang="zh-CN" b="1" dirty="0">
                <a:solidFill>
                  <a:srgbClr val="FF0000"/>
                </a:solidFill>
                <a:sym typeface="+mn-ea"/>
              </a:rPr>
              <a:t>    </a:t>
            </a:r>
            <a:r>
              <a:rPr lang="en-US" altLang="zh-CN" b="1" dirty="0" smtClean="0">
                <a:solidFill>
                  <a:srgbClr val="FF0000"/>
                </a:solidFill>
                <a:sym typeface="+mn-ea"/>
              </a:rPr>
              <a:t>    </a:t>
            </a:r>
            <a:r>
              <a:rPr lang="zh-CN" altLang="zh-CN" b="1" dirty="0" smtClean="0">
                <a:solidFill>
                  <a:srgbClr val="FF0000"/>
                </a:solidFill>
                <a:sym typeface="+mn-ea"/>
              </a:rPr>
              <a:t>时间性</a:t>
            </a:r>
            <a:r>
              <a:rPr lang="zh-CN" altLang="zh-CN" b="1" dirty="0">
                <a:solidFill>
                  <a:srgbClr val="FF0000"/>
                </a:solidFill>
                <a:sym typeface="+mn-ea"/>
              </a:rPr>
              <a:t>差异</a:t>
            </a:r>
            <a:r>
              <a:rPr lang="zh-CN" altLang="zh-CN" dirty="0">
                <a:sym typeface="+mn-ea"/>
              </a:rPr>
              <a:t>是会计利润和应纳税所得之间计算口径一致但确认时间不同而产生的差异，这种差异在产生后，按税法规定需要在当期进行调整，但可以在以后一期或若干期内转回，最终使得整个纳税期间税前会计利润和应纳税所得额一致。</a:t>
            </a:r>
            <a:r>
              <a:rPr lang="zh-CN" altLang="zh-CN" b="1" dirty="0">
                <a:solidFill>
                  <a:srgbClr val="FF0000"/>
                </a:solidFill>
                <a:sym typeface="+mn-ea"/>
              </a:rPr>
              <a:t>时间性差异通常在收入类、资产类事项比较常见</a:t>
            </a:r>
            <a:r>
              <a:rPr lang="zh-CN" altLang="zh-CN" dirty="0">
                <a:sym typeface="+mn-ea"/>
              </a:rPr>
              <a:t>，资产类事项在资产存续期间其费用可全部扣除，但存续期间各期间可税前扣除的金额与会计处理存在差异需要进行调整，如会计核算加速计提固定资产折旧；收入类事项一般包括确认收入期限或金额的差异及递延纳税事项。</a:t>
            </a:r>
            <a:endParaRPr lang="zh-CN" altLang="en-US" sz="180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84555" y="889635"/>
            <a:ext cx="8805545" cy="59182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823722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企业所得税申报表填报要点及注意事项-职工薪酬支出及纳税调整明细表</a:t>
            </a:r>
            <a:endParaRPr lang="en-US" altLang="zh-CN"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graphicFrame>
        <p:nvGraphicFramePr>
          <p:cNvPr id="6" name="表格 5"/>
          <p:cNvGraphicFramePr/>
          <p:nvPr>
            <p:custDataLst>
              <p:tags r:id="rId2"/>
            </p:custDataLst>
          </p:nvPr>
        </p:nvGraphicFramePr>
        <p:xfrm>
          <a:off x="1111885" y="1701165"/>
          <a:ext cx="9968183" cy="4465320"/>
        </p:xfrm>
        <a:graphic>
          <a:graphicData uri="http://schemas.openxmlformats.org/drawingml/2006/table">
            <a:tbl>
              <a:tblPr firstRow="1" bandRow="1">
                <a:tableStyleId>{5940675A-B579-460E-94D1-54222C63F5DA}</a:tableStyleId>
              </a:tblPr>
              <a:tblGrid>
                <a:gridCol w="478679"/>
                <a:gridCol w="3540597"/>
                <a:gridCol w="775649"/>
                <a:gridCol w="707170"/>
                <a:gridCol w="830569"/>
                <a:gridCol w="1097707"/>
                <a:gridCol w="614960"/>
                <a:gridCol w="864470"/>
                <a:gridCol w="1058382"/>
              </a:tblGrid>
              <a:tr h="548640">
                <a:tc rowSpan="2">
                  <a:txBody>
                    <a:bodyPr/>
                    <a:lstStyle/>
                    <a:p>
                      <a:pPr indent="0">
                        <a:buNone/>
                      </a:pPr>
                      <a:r>
                        <a:rPr lang="en-US" sz="1200" b="1" dirty="0" err="1">
                          <a:solidFill>
                            <a:schemeClr val="bg1"/>
                          </a:solidFill>
                          <a:latin typeface="微软雅黑" panose="020B0503020204020204" pitchFamily="34" charset="-122"/>
                          <a:ea typeface="微软雅黑" panose="020B0503020204020204" pitchFamily="34" charset="-122"/>
                          <a:cs typeface="宋体" panose="02010600030101010101" pitchFamily="2" charset="-122"/>
                        </a:rPr>
                        <a:t>行次</a:t>
                      </a:r>
                      <a:endParaRPr lang="en-US" altLang="en-US" sz="12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rowSpan="2">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项目</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dirty="0" err="1"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账载</a:t>
                      </a:r>
                      <a:r>
                        <a:rPr lang="en-US" sz="12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en-US" sz="1200" b="1" dirty="0" err="1"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金额</a:t>
                      </a:r>
                      <a:endParaRPr lang="en-US" altLang="en-US" sz="12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实际发生额</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税收规定扣除率</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以前年度累计结转扣除额</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dirty="0" err="1"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税收</a:t>
                      </a:r>
                      <a:r>
                        <a:rPr lang="en-US" sz="1200" b="1"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en-US" sz="1200" b="1" dirty="0" err="1"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金额</a:t>
                      </a:r>
                      <a:endParaRPr lang="en-US" altLang="en-US" sz="12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纳税调整金额</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累计结转以后年度扣除额</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r>
              <a:tr h="273685">
                <a:tc vMerge="1">
                  <a:tcP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6（1-5）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7（2+4-5）</a:t>
                      </a:r>
                      <a:endParaRPr lang="en-US"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一、工资薪金支出</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2</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dirty="0" smtClean="0">
                          <a:latin typeface="微软雅黑" panose="020B0503020204020204" pitchFamily="34" charset="-122"/>
                          <a:ea typeface="微软雅黑" panose="020B0503020204020204" pitchFamily="34" charset="-122"/>
                          <a:cs typeface="宋体" panose="02010600030101010101" pitchFamily="2" charset="-122"/>
                        </a:rPr>
                        <a:t>       </a:t>
                      </a:r>
                      <a:r>
                        <a:rPr lang="en-US" sz="1200" b="0" dirty="0" err="1" smtClean="0">
                          <a:latin typeface="微软雅黑" panose="020B0503020204020204" pitchFamily="34" charset="-122"/>
                          <a:ea typeface="微软雅黑" panose="020B0503020204020204" pitchFamily="34" charset="-122"/>
                          <a:cs typeface="宋体" panose="02010600030101010101" pitchFamily="2" charset="-122"/>
                        </a:rPr>
                        <a:t>其中</a:t>
                      </a:r>
                      <a:r>
                        <a:rPr lang="en-US" sz="1200" b="0" dirty="0" err="1">
                          <a:latin typeface="微软雅黑" panose="020B0503020204020204" pitchFamily="34" charset="-122"/>
                          <a:ea typeface="微软雅黑" panose="020B0503020204020204" pitchFamily="34" charset="-122"/>
                          <a:cs typeface="宋体" panose="02010600030101010101" pitchFamily="2" charset="-122"/>
                        </a:rPr>
                        <a:t>：股权激励</a:t>
                      </a:r>
                      <a:endParaRPr lang="en-US" altLang="en-US" sz="1200" b="0" dirty="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二、职工福利费支出</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274320">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三、职工教育经费支出</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358140">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5</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dirty="0" smtClean="0">
                          <a:latin typeface="微软雅黑" panose="020B0503020204020204" pitchFamily="34" charset="-122"/>
                          <a:ea typeface="微软雅黑" panose="020B0503020204020204" pitchFamily="34" charset="-122"/>
                          <a:cs typeface="宋体" panose="02010600030101010101" pitchFamily="2" charset="-122"/>
                        </a:rPr>
                        <a:t>      </a:t>
                      </a:r>
                      <a:r>
                        <a:rPr lang="en-US" sz="1200" b="0" dirty="0" err="1" smtClean="0">
                          <a:latin typeface="微软雅黑" panose="020B0503020204020204" pitchFamily="34" charset="-122"/>
                          <a:ea typeface="微软雅黑" panose="020B0503020204020204" pitchFamily="34" charset="-122"/>
                          <a:cs typeface="宋体" panose="02010600030101010101" pitchFamily="2" charset="-122"/>
                        </a:rPr>
                        <a:t>其中</a:t>
                      </a:r>
                      <a:r>
                        <a:rPr lang="en-US" sz="1200" b="0" dirty="0" err="1">
                          <a:latin typeface="微软雅黑" panose="020B0503020204020204" pitchFamily="34" charset="-122"/>
                          <a:ea typeface="微软雅黑" panose="020B0503020204020204" pitchFamily="34" charset="-122"/>
                          <a:cs typeface="宋体" panose="02010600030101010101" pitchFamily="2" charset="-122"/>
                        </a:rPr>
                        <a:t>：按税收规定比例扣除的职工教育经费</a:t>
                      </a:r>
                      <a:endParaRPr lang="en-US" altLang="en-US" sz="1200" b="0" dirty="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6</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dirty="0" smtClean="0">
                          <a:latin typeface="微软雅黑" panose="020B0503020204020204" pitchFamily="34" charset="-122"/>
                          <a:ea typeface="微软雅黑" panose="020B0503020204020204" pitchFamily="34" charset="-122"/>
                          <a:cs typeface="宋体" panose="02010600030101010101" pitchFamily="2" charset="-122"/>
                        </a:rPr>
                        <a:t>               </a:t>
                      </a:r>
                      <a:r>
                        <a:rPr lang="en-US" sz="1200" b="0" dirty="0" err="1" smtClean="0">
                          <a:latin typeface="微软雅黑" panose="020B0503020204020204" pitchFamily="34" charset="-122"/>
                          <a:ea typeface="微软雅黑" panose="020B0503020204020204" pitchFamily="34" charset="-122"/>
                          <a:cs typeface="宋体" panose="02010600030101010101" pitchFamily="2" charset="-122"/>
                        </a:rPr>
                        <a:t>按税收规定全额扣除的职工培训费用</a:t>
                      </a:r>
                      <a:endParaRPr lang="en-US" altLang="en-US" sz="1200" b="0" dirty="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7</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四、工会经费支出</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8</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五、各类基本社会保障性缴款</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9</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六、住房公积金</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10</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七、补充养老保险</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11</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八、补充医疗保险</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12</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宋体" panose="02010600030101010101" pitchFamily="2" charset="-122"/>
                        </a:rPr>
                        <a:t>九、其他</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273685">
                <a:tc>
                  <a:txBody>
                    <a:bodyPr/>
                    <a:lstStyle/>
                    <a:p>
                      <a:pPr indent="0" algn="ctr">
                        <a:buNone/>
                      </a:pPr>
                      <a:r>
                        <a:rPr 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rPr>
                        <a:t>13</a:t>
                      </a:r>
                      <a:endParaRPr lang="en-US" altLang="en-US" sz="1200" b="1">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200" b="0">
                          <a:latin typeface="微软雅黑" panose="020B0503020204020204" pitchFamily="34" charset="-122"/>
                          <a:ea typeface="微软雅黑" panose="020B0503020204020204" pitchFamily="34" charset="-122"/>
                          <a:cs typeface="微软雅黑" panose="020B0503020204020204" pitchFamily="34" charset="-122"/>
                        </a:rPr>
                        <a:t>合计（1+3+4+7+8+9+10+11+12）</a:t>
                      </a:r>
                      <a:endParaRPr lang="en-US"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200" b="0" dirty="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5" y="890270"/>
            <a:ext cx="8837930" cy="59182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823722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企业所得税申报表填报要点及注意事项-职工薪酬支出及纳税调整明细表</a:t>
            </a:r>
            <a:endParaRPr lang="en-US" altLang="zh-CN"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383871" y="1847377"/>
            <a:ext cx="9547225" cy="1753235"/>
          </a:xfrm>
          <a:prstGeom prst="rect">
            <a:avLst/>
          </a:prstGeom>
          <a:noFill/>
          <a:ln w="9525">
            <a:noFill/>
          </a:ln>
        </p:spPr>
        <p:txBody>
          <a:bodyPr wrap="square" anchor="t">
            <a:spAutoFit/>
          </a:bodyPr>
          <a:lstStyle/>
          <a:p>
            <a:pPr>
              <a:lnSpc>
                <a:spcPct val="150000"/>
              </a:lnSpc>
            </a:pPr>
            <a:r>
              <a:rPr lang="en-US" dirty="0" smtClean="0">
                <a:sym typeface="+mn-ea"/>
              </a:rPr>
              <a:t>  </a:t>
            </a:r>
            <a:r>
              <a:rPr dirty="0" smtClean="0">
                <a:sym typeface="+mn-ea"/>
              </a:rPr>
              <a:t>本表反映纳税人发生的职工薪酬</a:t>
            </a:r>
            <a:r>
              <a:rPr dirty="0">
                <a:sym typeface="+mn-ea"/>
              </a:rPr>
              <a:t>（包括工资薪金、职工福利费、职工教育经费、工会经费、各类基本社会保障性缴款、住房公积金、补充养老保险、补充医疗保险等支出）情况，以及由于会计处理与税收规定不一致，需要进行纳税调整的项目和金额情况</a:t>
            </a:r>
            <a:r>
              <a:rPr dirty="0" smtClean="0">
                <a:sym typeface="+mn-ea"/>
              </a:rPr>
              <a:t>。</a:t>
            </a:r>
            <a:endParaRPr lang="en-US" dirty="0" smtClean="0"/>
          </a:p>
          <a:p>
            <a:pPr>
              <a:lnSpc>
                <a:spcPct val="150000"/>
              </a:lnSpc>
            </a:pPr>
            <a:r>
              <a:rPr lang="en-US" dirty="0" smtClean="0">
                <a:solidFill>
                  <a:srgbClr val="0070C0"/>
                </a:solidFill>
                <a:sym typeface="+mn-ea"/>
              </a:rPr>
              <a:t>         </a:t>
            </a:r>
            <a:r>
              <a:rPr b="1" dirty="0" err="1" smtClean="0">
                <a:solidFill>
                  <a:srgbClr val="0070C0"/>
                </a:solidFill>
                <a:sym typeface="+mn-ea"/>
              </a:rPr>
              <a:t>纳税人只要发生相关职工薪酬支出</a:t>
            </a:r>
            <a:r>
              <a:rPr b="1" dirty="0" err="1">
                <a:solidFill>
                  <a:srgbClr val="0070C0"/>
                </a:solidFill>
                <a:sym typeface="+mn-ea"/>
              </a:rPr>
              <a:t>，不论是否纳税调整，均需填报本表</a:t>
            </a:r>
            <a:r>
              <a:rPr b="1" dirty="0">
                <a:solidFill>
                  <a:srgbClr val="0070C0"/>
                </a:solidFill>
                <a:sym typeface="+mn-ea"/>
              </a:rPr>
              <a:t>。</a:t>
            </a:r>
            <a:endParaRPr lang="zh-CN" altLang="en-US" sz="180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644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弥补亏损明细表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graphicFrame>
        <p:nvGraphicFramePr>
          <p:cNvPr id="4" name="表格 3"/>
          <p:cNvGraphicFramePr/>
          <p:nvPr>
            <p:custDataLst>
              <p:tags r:id="rId2"/>
            </p:custDataLst>
          </p:nvPr>
        </p:nvGraphicFramePr>
        <p:xfrm>
          <a:off x="246837" y="1675005"/>
          <a:ext cx="11531874" cy="5021580"/>
        </p:xfrm>
        <a:graphic>
          <a:graphicData uri="http://schemas.openxmlformats.org/drawingml/2006/table">
            <a:tbl>
              <a:tblPr firstRow="1" bandRow="1">
                <a:tableStyleId>{5C22544A-7EE6-4342-B048-85BDC9FD1C3A}</a:tableStyleId>
              </a:tblPr>
              <a:tblGrid>
                <a:gridCol w="408940"/>
                <a:gridCol w="1064260"/>
                <a:gridCol w="730250"/>
                <a:gridCol w="547688"/>
                <a:gridCol w="997585"/>
                <a:gridCol w="810577"/>
                <a:gridCol w="858520"/>
                <a:gridCol w="539115"/>
                <a:gridCol w="458470"/>
                <a:gridCol w="708660"/>
                <a:gridCol w="994410"/>
                <a:gridCol w="1058863"/>
                <a:gridCol w="2354536"/>
              </a:tblGrid>
              <a:tr h="458348">
                <a:tc rowSpan="3">
                  <a:txBody>
                    <a:bodyPr/>
                    <a:lstStyle/>
                    <a:p>
                      <a:pPr indent="0" algn="ctr">
                        <a:buNone/>
                      </a:pPr>
                      <a:r>
                        <a:rPr lang="zh-CN" sz="1600" b="1" dirty="0">
                          <a:solidFill>
                            <a:schemeClr val="bg2"/>
                          </a:solidFill>
                          <a:latin typeface="微软雅黑" panose="020B0503020204020204" pitchFamily="34" charset="-122"/>
                          <a:ea typeface="微软雅黑" panose="020B0503020204020204" pitchFamily="34" charset="-122"/>
                        </a:rPr>
                        <a:t>行次</a:t>
                      </a:r>
                      <a:endParaRPr lang="zh-CN" altLang="en-US" sz="1600" b="1" dirty="0">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rowSpan="3">
                  <a:txBody>
                    <a:bodyPr/>
                    <a:lstStyle/>
                    <a:p>
                      <a:pPr indent="0" algn="ctr">
                        <a:buNone/>
                      </a:pPr>
                      <a:r>
                        <a:rPr lang="zh-CN" sz="1600" b="1" dirty="0">
                          <a:solidFill>
                            <a:schemeClr val="bg2"/>
                          </a:solidFill>
                          <a:latin typeface="微软雅黑" panose="020B0503020204020204" pitchFamily="34" charset="-122"/>
                          <a:ea typeface="微软雅黑" panose="020B0503020204020204" pitchFamily="34" charset="-122"/>
                        </a:rPr>
                        <a:t>项目</a:t>
                      </a:r>
                      <a:endParaRPr lang="zh-CN" altLang="en-US" sz="1600" b="1" dirty="0">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年度</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当年境内所得额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分立转出的亏损额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grid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合并、分立转入</a:t>
                      </a:r>
                      <a:endParaRPr lang="zh-CN" sz="1600" b="1">
                        <a:solidFill>
                          <a:schemeClr val="bg2"/>
                        </a:solidFill>
                        <a:latin typeface="微软雅黑" panose="020B0503020204020204" pitchFamily="34" charset="-122"/>
                        <a:ea typeface="微软雅黑" panose="020B0503020204020204" pitchFamily="34" charset="-122"/>
                      </a:endParaRPr>
                    </a:p>
                    <a:p>
                      <a:pPr indent="0" algn="ctr">
                        <a:buNone/>
                      </a:pPr>
                      <a:r>
                        <a:rPr lang="zh-CN" sz="1600" b="1">
                          <a:solidFill>
                            <a:schemeClr val="bg2"/>
                          </a:solidFill>
                          <a:latin typeface="微软雅黑" panose="020B0503020204020204" pitchFamily="34" charset="-122"/>
                          <a:ea typeface="微软雅黑" panose="020B0503020204020204" pitchFamily="34" charset="-122"/>
                        </a:rPr>
                        <a:t>的亏损额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hMerge="1">
                  <a:tcPr>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弥补亏损企业类型</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当年亏损额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当年待弥补的亏损额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grid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用本年度所得额弥补的以前年度亏损额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hMerge="1">
                  <a:tcPr>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tcPr>
                </a:tc>
                <a:tc rowSpan="2">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当年可结转以后年度弥补的亏损额</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493603">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可弥补年限5年</a:t>
                      </a:r>
                      <a:endParaRPr lang="zh-CN" altLang="en-US" sz="16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可弥补年限10年</a:t>
                      </a:r>
                      <a:endParaRPr lang="zh-CN" altLang="en-US" sz="16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使用境内所得弥补</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1">
                          <a:solidFill>
                            <a:schemeClr val="bg2"/>
                          </a:solidFill>
                          <a:latin typeface="微软雅黑" panose="020B0503020204020204" pitchFamily="34" charset="-122"/>
                          <a:ea typeface="微软雅黑" panose="020B0503020204020204" pitchFamily="34" charset="-122"/>
                        </a:rPr>
                        <a:t>使用境外所得弥补</a:t>
                      </a:r>
                      <a:endParaRPr lang="zh-CN"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vMerge="1">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r>
              <a:tr h="25369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2</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3</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4</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5</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6</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7</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8</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9</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10</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11</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前十年度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2</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前九年度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r>
              <a:tr h="30226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3</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前八年度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4</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前七年度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5</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前六年度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6</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前五年度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7</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前四年度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8</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前三年度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9</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前二年度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10</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前一年度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7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11</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1600" b="0">
                          <a:solidFill>
                            <a:srgbClr val="000000"/>
                          </a:solidFill>
                          <a:latin typeface="微软雅黑" panose="020B0503020204020204" pitchFamily="34" charset="-122"/>
                          <a:ea typeface="微软雅黑" panose="020B0503020204020204" pitchFamily="34" charset="-122"/>
                        </a:rPr>
                        <a:t>本年度</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ct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lgn="r">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c>
                  <a:txBody>
                    <a:bodyPr/>
                    <a:lstStyle/>
                    <a:p>
                      <a:pPr indent="0">
                        <a:buNone/>
                      </a:pP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65000"/>
                      </a:schemeClr>
                    </a:solidFill>
                  </a:tcPr>
                </a:tc>
              </a:tr>
              <a:tr h="253690">
                <a:tc>
                  <a:txBody>
                    <a:bodyPr/>
                    <a:lstStyle/>
                    <a:p>
                      <a:pPr indent="0" algn="ctr">
                        <a:buNone/>
                      </a:pPr>
                      <a:r>
                        <a:rPr lang="en-US" sz="1600" b="1">
                          <a:solidFill>
                            <a:schemeClr val="bg2"/>
                          </a:solidFill>
                          <a:latin typeface="微软雅黑" panose="020B0503020204020204" pitchFamily="34" charset="-122"/>
                          <a:ea typeface="微软雅黑" panose="020B0503020204020204" pitchFamily="34" charset="-122"/>
                        </a:rPr>
                        <a:t>12</a:t>
                      </a:r>
                      <a:endParaRPr lang="en-US" altLang="en-US" sz="16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1"/>
                    </a:solidFill>
                  </a:tcPr>
                </a:tc>
                <a:tc gridSpan="11">
                  <a:txBody>
                    <a:bodyPr/>
                    <a:lstStyle/>
                    <a:p>
                      <a:pPr indent="0">
                        <a:buNone/>
                      </a:pPr>
                      <a:r>
                        <a:rPr lang="zh-CN" sz="1600" b="0">
                          <a:solidFill>
                            <a:srgbClr val="000000"/>
                          </a:solidFill>
                          <a:latin typeface="微软雅黑" panose="020B0503020204020204" pitchFamily="34" charset="-122"/>
                          <a:ea typeface="微软雅黑" panose="020B0503020204020204" pitchFamily="34" charset="-122"/>
                        </a:rPr>
                        <a:t>可结转以后年度弥补的亏损额合计</a:t>
                      </a:r>
                      <a:endParaRPr lang="zh-CN"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75000"/>
                      </a:schemeClr>
                    </a:solidFill>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a:txBody>
                    <a:bodyPr/>
                    <a:lstStyle/>
                    <a:p>
                      <a:pPr indent="0" algn="ctr">
                        <a:buNone/>
                      </a:pPr>
                      <a:endParaRPr lang="en-US" altLang="en-US" sz="16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bg2">
                        <a:lumMod val="75000"/>
                      </a:schemeClr>
                    </a:solidFill>
                  </a:tcPr>
                </a:tc>
              </a:tr>
            </a:tbl>
          </a:graphicData>
        </a:graphic>
      </p:graphicFrame>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6441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弥补亏损明细表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383871" y="1847377"/>
            <a:ext cx="9547225" cy="2584450"/>
          </a:xfrm>
          <a:prstGeom prst="rect">
            <a:avLst/>
          </a:prstGeom>
          <a:noFill/>
          <a:ln w="9525">
            <a:noFill/>
          </a:ln>
        </p:spPr>
        <p:txBody>
          <a:bodyPr wrap="square" anchor="t">
            <a:spAutoFit/>
          </a:bodyPr>
          <a:lstStyle/>
          <a:p>
            <a:pPr algn="l">
              <a:lnSpc>
                <a:spcPct val="150000"/>
              </a:lnSpc>
              <a:buClrTx/>
              <a:buSzTx/>
              <a:buFontTx/>
            </a:pPr>
            <a:r>
              <a:rPr lang="zh-CN" altLang="en-US">
                <a:ea typeface="宋体" panose="02010600030101010101" pitchFamily="2" charset="-122"/>
                <a:sym typeface="+mn-ea"/>
              </a:rPr>
              <a:t>本表适用于发生弥补亏损、亏损结转等事项的纳税人填报。</a:t>
            </a:r>
            <a:endParaRPr lang="zh-CN" altLang="en-US">
              <a:ea typeface="宋体" panose="02010600030101010101" pitchFamily="2" charset="-122"/>
            </a:endParaRPr>
          </a:p>
          <a:p>
            <a:pPr algn="l">
              <a:lnSpc>
                <a:spcPct val="150000"/>
              </a:lnSpc>
              <a:buClrTx/>
              <a:buSzTx/>
              <a:buFontTx/>
            </a:pPr>
            <a:r>
              <a:rPr lang="zh-CN" altLang="en-US">
                <a:ea typeface="宋体" panose="02010600030101010101" pitchFamily="2" charset="-122"/>
                <a:sym typeface="+mn-ea"/>
              </a:rPr>
              <a:t>        纳税人应当根据税法、《财政部 税务总局关于延长高新技术企业和科技型中小企业亏损结转年限的通知》（财税〔2018〕76号）、《国家税务总局关于延长高新技术企业和科技型中小企业亏损结转弥补年限有关企业所得税处理问题的公告》（国家税务总局公告2018年第45号）等相关规定，填报本表。</a:t>
            </a:r>
            <a:endParaRPr lang="zh-CN" altLang="en-US">
              <a:ea typeface="宋体" panose="02010600030101010101" pitchFamily="2" charset="-122"/>
              <a:sym typeface="+mn-ea"/>
            </a:endParaRPr>
          </a:p>
          <a:p>
            <a:pPr algn="l">
              <a:lnSpc>
                <a:spcPct val="150000"/>
              </a:lnSpc>
              <a:buClrTx/>
              <a:buSzTx/>
              <a:buFontTx/>
            </a:pPr>
            <a:r>
              <a:rPr lang="zh-CN" altLang="en-US" sz="1800">
                <a:ea typeface="宋体" panose="02010600030101010101" pitchFamily="2" charset="-122"/>
                <a:sym typeface="微软雅黑" panose="020B0503020204020204" pitchFamily="34" charset="-122"/>
              </a:rPr>
              <a:t> 如果在更正前期申报表时使用了当期可弥补亏损，请及时更正后续的年报表至最近一期年报。</a:t>
            </a:r>
            <a:endParaRPr lang="zh-CN" altLang="en-US" sz="180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7457440" cy="398780"/>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减免所得税额优惠明细表</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pic>
        <p:nvPicPr>
          <p:cNvPr id="10" name="图片 9"/>
          <p:cNvPicPr>
            <a:picLocks noChangeAspect="1"/>
          </p:cNvPicPr>
          <p:nvPr/>
        </p:nvPicPr>
        <p:blipFill>
          <a:blip r:embed="rId2" cstate="print"/>
          <a:stretch>
            <a:fillRect/>
          </a:stretch>
        </p:blipFill>
        <p:spPr>
          <a:xfrm>
            <a:off x="2485390" y="1701165"/>
            <a:ext cx="5878830" cy="4977765"/>
          </a:xfrm>
          <a:prstGeom prst="rect">
            <a:avLst/>
          </a:prstGeom>
        </p:spPr>
      </p:pic>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7457440" cy="706755"/>
          </a:xfrm>
          <a:prstGeom prst="rect">
            <a:avLst/>
          </a:prstGeom>
        </p:spPr>
        <p:txBody>
          <a:bodyPr wrap="none">
            <a:spAutoFit/>
          </a:bodyPr>
          <a:lstStyle/>
          <a:p>
            <a:pPr algn="l"/>
            <a:r>
              <a:rPr lang="zh-CN" altLang="en-US" sz="2000">
                <a:solidFill>
                  <a:srgbClr val="3CA7D2"/>
                </a:solidFill>
                <a:sym typeface="+mn-ea"/>
              </a:rPr>
              <a:t>企业所得税申报表填报要点及注意事项</a:t>
            </a:r>
            <a:r>
              <a:rPr lang="en-US" altLang="zh-CN" sz="2000">
                <a:solidFill>
                  <a:srgbClr val="3CA7D2"/>
                </a:solidFill>
                <a:sym typeface="+mn-ea"/>
              </a:rPr>
              <a:t>-</a:t>
            </a:r>
            <a:r>
              <a:rPr lang="zh-CN" altLang="en-US" sz="2000">
                <a:solidFill>
                  <a:srgbClr val="3CA7D2"/>
                </a:solidFill>
                <a:ea typeface="宋体" panose="02010600030101010101" pitchFamily="2" charset="-122"/>
                <a:sym typeface="+mn-ea"/>
              </a:rPr>
              <a:t>减免所得税额优惠明细表</a:t>
            </a:r>
            <a:endParaRPr lang="zh-CN" altLang="en-US" sz="2000" b="1" dirty="0" smtClean="0">
              <a:solidFill>
                <a:srgbClr val="3CA7D2"/>
              </a:solidFill>
              <a:ea typeface="宋体" panose="02010600030101010101" pitchFamily="2" charset="-122"/>
              <a:cs typeface="+mn-ea"/>
              <a:sym typeface="+mn-ea"/>
            </a:endParaRPr>
          </a:p>
          <a:p>
            <a:pPr algn="l"/>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三</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383871" y="1847377"/>
            <a:ext cx="9547225" cy="1337945"/>
          </a:xfrm>
          <a:prstGeom prst="rect">
            <a:avLst/>
          </a:prstGeom>
          <a:noFill/>
          <a:ln w="9525">
            <a:noFill/>
          </a:ln>
        </p:spPr>
        <p:txBody>
          <a:bodyPr wrap="square" anchor="t">
            <a:spAutoFit/>
          </a:bodyPr>
          <a:lstStyle/>
          <a:p>
            <a:pPr algn="l">
              <a:lnSpc>
                <a:spcPct val="150000"/>
              </a:lnSpc>
              <a:buClrTx/>
              <a:buSzTx/>
              <a:buFontTx/>
            </a:pPr>
            <a:r>
              <a:rPr lang="zh-CN" altLang="en-US">
                <a:ea typeface="宋体" panose="02010600030101010101" pitchFamily="2" charset="-122"/>
                <a:sym typeface="+mn-ea"/>
              </a:rPr>
              <a:t>    本表适用于享受减免所得税优惠政策的纳税人填报。纳税人根据税法和相关税收政策规定，填报本年享受减免所得税优惠情况。</a:t>
            </a:r>
            <a:endParaRPr lang="zh-CN" altLang="en-US">
              <a:ea typeface="宋体" panose="02010600030101010101" pitchFamily="2" charset="-122"/>
              <a:sym typeface="+mn-ea"/>
            </a:endParaRPr>
          </a:p>
          <a:p>
            <a:pPr algn="l">
              <a:lnSpc>
                <a:spcPct val="150000"/>
              </a:lnSpc>
              <a:buClrTx/>
              <a:buSzTx/>
              <a:buFontTx/>
            </a:pPr>
            <a:r>
              <a:rPr lang="zh-CN" altLang="en-US" sz="1800">
                <a:ea typeface="宋体" panose="02010600030101010101" pitchFamily="2" charset="-122"/>
                <a:sym typeface="微软雅黑" panose="020B0503020204020204" pitchFamily="34" charset="-122"/>
              </a:rPr>
              <a:t>     小微企业享受税收优惠为符合条件自动计算，填报时仍需要打开相应报表并保存。</a:t>
            </a:r>
            <a:endParaRPr lang="zh-CN" altLang="en-US" sz="180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207660" y="2051425"/>
            <a:ext cx="4823512" cy="1371600"/>
            <a:chOff x="1371600" y="3048000"/>
            <a:chExt cx="4229100" cy="1371600"/>
          </a:xfrm>
        </p:grpSpPr>
        <p:sp>
          <p:nvSpPr>
            <p:cNvPr id="6" name="矩形: 圆角 5"/>
            <p:cNvSpPr/>
            <p:nvPr/>
          </p:nvSpPr>
          <p:spPr>
            <a:xfrm>
              <a:off x="1586555" y="3362325"/>
              <a:ext cx="4014145" cy="742950"/>
            </a:xfrm>
            <a:prstGeom prst="roundRect">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371600" y="3048000"/>
              <a:ext cx="1371600" cy="1371600"/>
            </a:xfrm>
            <a:prstGeom prst="ellipse">
              <a:avLst/>
            </a:prstGeom>
            <a:solidFill>
              <a:srgbClr val="3CA7D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pic>
        <p:nvPicPr>
          <p:cNvPr id="10" name="图片 9" descr="纳税人学堂0714.jpg"/>
          <p:cNvPicPr>
            <a:picLocks noChangeAspect="1"/>
          </p:cNvPicPr>
          <p:nvPr/>
        </p:nvPicPr>
        <p:blipFill>
          <a:blip r:embed="rId2" cstate="print">
            <a:clrChange>
              <a:clrFrom>
                <a:srgbClr val="FFFFFF"/>
              </a:clrFrom>
              <a:clrTo>
                <a:srgbClr val="FFFFFF">
                  <a:alpha val="0"/>
                </a:srgbClr>
              </a:clrTo>
            </a:clrChange>
          </a:blip>
          <a:srcRect r="53628"/>
          <a:stretch>
            <a:fillRect/>
          </a:stretch>
        </p:blipFill>
        <p:spPr>
          <a:xfrm>
            <a:off x="757855" y="1820848"/>
            <a:ext cx="2649646" cy="3500796"/>
          </a:xfrm>
          <a:prstGeom prst="rect">
            <a:avLst/>
          </a:prstGeom>
        </p:spPr>
      </p:pic>
      <p:sp>
        <p:nvSpPr>
          <p:cNvPr id="12" name="PA-102220"/>
          <p:cNvSpPr txBox="1"/>
          <p:nvPr>
            <p:custDataLst>
              <p:tags r:id="rId3"/>
            </p:custDataLst>
          </p:nvPr>
        </p:nvSpPr>
        <p:spPr>
          <a:xfrm>
            <a:off x="5772241" y="2365738"/>
            <a:ext cx="3454400" cy="706755"/>
          </a:xfrm>
          <a:prstGeom prst="rect">
            <a:avLst/>
          </a:prstGeom>
          <a:noFill/>
        </p:spPr>
        <p:txBody>
          <a:bodyPr wrap="square" rtlCol="0">
            <a:spAutoFit/>
          </a:bodyPr>
          <a:lstStyle/>
          <a:p>
            <a:r>
              <a:rPr lang="zh-CN" altLang="en-US" sz="2000">
                <a:solidFill>
                  <a:srgbClr val="BEE2F0"/>
                </a:solidFill>
                <a:sym typeface="+mn-ea"/>
              </a:rPr>
              <a:t>企业所得税汇算清缴特别提醒事项</a:t>
            </a:r>
            <a:endParaRPr kumimoji="1" lang="zh-CN" altLang="en-US" sz="2000" b="1" spc="300" dirty="0">
              <a:solidFill>
                <a:schemeClr val="bg1"/>
              </a:solidFill>
              <a:cs typeface="+mn-ea"/>
              <a:sym typeface="+mn-lt"/>
            </a:endParaRPr>
          </a:p>
        </p:txBody>
      </p:sp>
      <p:sp>
        <p:nvSpPr>
          <p:cNvPr id="13" name="文本框 12"/>
          <p:cNvSpPr txBox="1"/>
          <p:nvPr/>
        </p:nvSpPr>
        <p:spPr>
          <a:xfrm>
            <a:off x="4665476" y="2403543"/>
            <a:ext cx="649169" cy="829945"/>
          </a:xfrm>
          <a:prstGeom prst="rect">
            <a:avLst/>
          </a:prstGeom>
          <a:noFill/>
        </p:spPr>
        <p:txBody>
          <a:bodyPr wrap="square" rtlCol="0">
            <a:spAutoFit/>
          </a:bodyPr>
          <a:lstStyle/>
          <a:p>
            <a:pPr algn="ctr"/>
            <a:r>
              <a:rPr lang="zh-CN" altLang="en-US" sz="4800" dirty="0">
                <a:solidFill>
                  <a:schemeClr val="bg1"/>
                </a:solidFill>
                <a:cs typeface="+mn-ea"/>
                <a:sym typeface="+mn-lt"/>
              </a:rPr>
              <a:t>四</a:t>
            </a:r>
            <a:endParaRPr lang="zh-CN" altLang="en-US" sz="4800" dirty="0">
              <a:solidFill>
                <a:schemeClr val="bg1"/>
              </a:solidFill>
              <a:cs typeface="+mn-ea"/>
              <a:sym typeface="+mn-lt"/>
            </a:endParaRPr>
          </a:p>
        </p:txBody>
      </p:sp>
      <p:sp>
        <p:nvSpPr>
          <p:cNvPr id="2" name="页脚占位符 1"/>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383857" y="986351"/>
            <a:ext cx="3992880" cy="398780"/>
          </a:xfrm>
          <a:prstGeom prst="rect">
            <a:avLst/>
          </a:prstGeom>
        </p:spPr>
        <p:txBody>
          <a:bodyPr wrap="none">
            <a:spAutoFit/>
          </a:bodyPr>
          <a:lstStyle/>
          <a:p>
            <a:pPr algn="l"/>
            <a:r>
              <a:rPr lang="zh-CN" altLang="en-US" sz="2000">
                <a:solidFill>
                  <a:srgbClr val="3CA7D2"/>
                </a:solidFill>
                <a:sym typeface="+mn-ea"/>
              </a:rPr>
              <a:t>企业所得税汇算清缴特别提醒事项</a:t>
            </a:r>
            <a:endParaRPr lang="zh-CN" altLang="en-US" sz="2000" b="1" dirty="0" smtClean="0">
              <a:solidFill>
                <a:srgbClr val="3CA7D2"/>
              </a:solidFill>
              <a:ea typeface="宋体" panose="02010600030101010101" pitchFamily="2" charset="-122"/>
              <a:cs typeface="+mn-ea"/>
              <a:sym typeface="+mn-ea"/>
            </a:endParaRPr>
          </a:p>
        </p:txBody>
      </p:sp>
      <p:sp>
        <p:nvSpPr>
          <p:cNvPr id="2" name="文本框 1"/>
          <p:cNvSpPr txBox="1"/>
          <p:nvPr/>
        </p:nvSpPr>
        <p:spPr>
          <a:xfrm>
            <a:off x="725690" y="1017411"/>
            <a:ext cx="318782" cy="398780"/>
          </a:xfrm>
          <a:prstGeom prst="rect">
            <a:avLst/>
          </a:prstGeom>
          <a:noFill/>
        </p:spPr>
        <p:txBody>
          <a:bodyPr wrap="square" rtlCol="0">
            <a:spAutoFit/>
          </a:bodyPr>
          <a:lstStyle/>
          <a:p>
            <a:r>
              <a:rPr lang="zh-CN" altLang="en-US" sz="2000" b="1" dirty="0">
                <a:solidFill>
                  <a:schemeClr val="bg1"/>
                </a:solidFill>
                <a:cs typeface="+mn-ea"/>
              </a:rPr>
              <a:t>四</a:t>
            </a:r>
            <a:endParaRPr lang="zh-CN" altLang="en-US" sz="2000" b="1" dirty="0">
              <a:solidFill>
                <a:schemeClr val="bg1"/>
              </a:solidFill>
              <a:cs typeface="+mn-ea"/>
            </a:endParaRPr>
          </a:p>
        </p:txBody>
      </p:sp>
      <p:sp>
        <p:nvSpPr>
          <p:cNvPr id="16" name="文本框 9"/>
          <p:cNvSpPr txBox="1"/>
          <p:nvPr/>
        </p:nvSpPr>
        <p:spPr>
          <a:xfrm flipH="1">
            <a:off x="535892" y="1701139"/>
            <a:ext cx="9622558" cy="523220"/>
          </a:xfrm>
          <a:prstGeom prst="rect">
            <a:avLst/>
          </a:prstGeom>
          <a:noFill/>
        </p:spPr>
        <p:txBody>
          <a:bodyPr wrap="square" rtlCol="0">
            <a:spAutoFit/>
          </a:bodyPr>
          <a:lstStyle/>
          <a:p>
            <a:endParaRPr lang="zh-CN" altLang="en-US" sz="2800" dirty="0" smtClean="0"/>
          </a:p>
        </p:txBody>
      </p:sp>
      <p:sp>
        <p:nvSpPr>
          <p:cNvPr id="49162" name="文本框 16"/>
          <p:cNvSpPr txBox="1"/>
          <p:nvPr/>
        </p:nvSpPr>
        <p:spPr>
          <a:xfrm>
            <a:off x="1435306" y="2224567"/>
            <a:ext cx="9547225" cy="1814830"/>
          </a:xfrm>
          <a:prstGeom prst="rect">
            <a:avLst/>
          </a:prstGeom>
          <a:noFill/>
          <a:ln w="9525">
            <a:noFill/>
          </a:ln>
        </p:spPr>
        <p:txBody>
          <a:bodyPr wrap="square" anchor="t">
            <a:spAutoFit/>
          </a:bodyPr>
          <a:lstStyle/>
          <a:p>
            <a:pPr algn="l">
              <a:buClrTx/>
              <a:buSzTx/>
              <a:buFontTx/>
            </a:pPr>
            <a:r>
              <a:rPr lang="en-US" altLang="zh-CN" dirty="0">
                <a:ea typeface="宋体" panose="02010600030101010101" pitchFamily="2" charset="-122"/>
                <a:sym typeface="+mn-ea"/>
              </a:rPr>
              <a:t>  </a:t>
            </a:r>
            <a:r>
              <a:rPr lang="en-US" altLang="zh-CN" sz="2800" dirty="0">
                <a:ea typeface="宋体" panose="02010600030101010101" pitchFamily="2" charset="-122"/>
                <a:sym typeface="+mn-ea"/>
              </a:rPr>
              <a:t>    </a:t>
            </a:r>
            <a:r>
              <a:rPr lang="en-US" altLang="zh-CN" sz="2800" dirty="0" smtClean="0">
                <a:ea typeface="宋体" panose="02010600030101010101" pitchFamily="2" charset="-122"/>
                <a:sym typeface="+mn-ea"/>
              </a:rPr>
              <a:t>  </a:t>
            </a:r>
            <a:r>
              <a:rPr lang="zh-CN" altLang="en-US" sz="2800" dirty="0">
                <a:ea typeface="宋体" panose="02010600030101010101" pitchFamily="2" charset="-122"/>
                <a:sym typeface="+mn-ea"/>
              </a:rPr>
              <a:t>1.软件、集成电路企业优惠资料报送；</a:t>
            </a:r>
            <a:endParaRPr lang="zh-CN" altLang="en-US" sz="2800" dirty="0">
              <a:ea typeface="宋体" panose="02010600030101010101" pitchFamily="2" charset="-122"/>
            </a:endParaRPr>
          </a:p>
          <a:p>
            <a:pPr algn="l">
              <a:buClrTx/>
              <a:buSzTx/>
              <a:buFontTx/>
            </a:pPr>
            <a:r>
              <a:rPr lang="zh-CN" altLang="en-US" sz="2800" dirty="0">
                <a:ea typeface="宋体" panose="02010600030101010101" pitchFamily="2" charset="-122"/>
                <a:sym typeface="+mn-ea"/>
              </a:rPr>
              <a:t>       2.申报表“其他”栏次的填写；</a:t>
            </a:r>
            <a:endParaRPr lang="zh-CN" altLang="en-US" sz="2800" dirty="0">
              <a:ea typeface="宋体" panose="02010600030101010101" pitchFamily="2" charset="-122"/>
            </a:endParaRPr>
          </a:p>
          <a:p>
            <a:pPr algn="l">
              <a:buClrTx/>
              <a:buSzTx/>
              <a:buFontTx/>
            </a:pPr>
            <a:r>
              <a:rPr lang="zh-CN" altLang="en-US" sz="2800" dirty="0">
                <a:ea typeface="宋体" panose="02010600030101010101" pitchFamily="2" charset="-122"/>
                <a:sym typeface="+mn-ea"/>
              </a:rPr>
              <a:t>       3.“非接触办税”注意事项。</a:t>
            </a:r>
            <a:endParaRPr lang="zh-CN" altLang="en-US" sz="2800" dirty="0">
              <a:ea typeface="宋体" panose="02010600030101010101" pitchFamily="2" charset="-122"/>
            </a:endParaRPr>
          </a:p>
          <a:p>
            <a:pPr algn="l">
              <a:buClrTx/>
              <a:buSzTx/>
              <a:buFontTx/>
            </a:pPr>
            <a:r>
              <a:rPr lang="zh-CN" altLang="en-US" sz="2800" dirty="0">
                <a:ea typeface="宋体" panose="02010600030101010101" pitchFamily="2" charset="-122"/>
                <a:sym typeface="+mn-ea"/>
              </a:rPr>
              <a:t>     </a:t>
            </a:r>
            <a:endParaRPr lang="zh-CN" altLang="en-US" sz="2800" dirty="0">
              <a:ea typeface="宋体" panose="02010600030101010101" pitchFamily="2" charset="-122"/>
              <a:sym typeface="微软雅黑" panose="020B0503020204020204" pitchFamily="34" charset="-122"/>
            </a:endParaRPr>
          </a:p>
        </p:txBody>
      </p:sp>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3" name="文本框 2"/>
          <p:cNvSpPr txBox="1"/>
          <p:nvPr/>
        </p:nvSpPr>
        <p:spPr>
          <a:xfrm>
            <a:off x="1444625" y="988060"/>
            <a:ext cx="6970395" cy="368300"/>
          </a:xfrm>
          <a:prstGeom prst="rect">
            <a:avLst/>
          </a:prstGeom>
          <a:noFill/>
        </p:spPr>
        <p:txBody>
          <a:bodyPr wrap="square" rtlCol="0">
            <a:spAutoFit/>
          </a:bodyPr>
          <a:lstStyle/>
          <a:p>
            <a:r>
              <a:rPr lang="en-US" altLang="zh-CN" dirty="0" smtClean="0">
                <a:solidFill>
                  <a:srgbClr val="3CA7D2"/>
                </a:solidFill>
                <a:sym typeface="+mn-ea"/>
              </a:rPr>
              <a:t>3.固定资产加速折旧优惠政策适用范围扩大</a:t>
            </a:r>
            <a:endParaRPr lang="en-US" altLang="zh-CN" dirty="0" smtClean="0">
              <a:solidFill>
                <a:srgbClr val="3CA7D2"/>
              </a:solidFill>
              <a:sym typeface="+mn-ea"/>
            </a:endParaRPr>
          </a:p>
        </p:txBody>
      </p:sp>
      <p:sp>
        <p:nvSpPr>
          <p:cNvPr id="4" name="文本框 3"/>
          <p:cNvSpPr txBox="1"/>
          <p:nvPr/>
        </p:nvSpPr>
        <p:spPr>
          <a:xfrm>
            <a:off x="897890" y="1728470"/>
            <a:ext cx="9375140" cy="2185214"/>
          </a:xfrm>
          <a:prstGeom prst="rect">
            <a:avLst/>
          </a:prstGeom>
          <a:noFill/>
        </p:spPr>
        <p:txBody>
          <a:bodyPr wrap="square" rtlCol="0">
            <a:spAutoFit/>
          </a:bodyPr>
          <a:lstStyle/>
          <a:p>
            <a:r>
              <a:rPr lang="zh-CN" altLang="en-US" sz="2800" b="1" dirty="0" smtClean="0">
                <a:sym typeface="+mn-ea"/>
              </a:rPr>
              <a:t>文件名称：</a:t>
            </a:r>
            <a:r>
              <a:rPr lang="en-US" altLang="en-US" sz="2400" dirty="0" smtClean="0">
                <a:sym typeface="+mn-ea"/>
              </a:rPr>
              <a:t>《</a:t>
            </a:r>
            <a:r>
              <a:rPr lang="en-US" altLang="en-US" sz="2400" dirty="0" err="1" smtClean="0">
                <a:sym typeface="+mn-ea"/>
              </a:rPr>
              <a:t>财政部</a:t>
            </a:r>
            <a:r>
              <a:rPr lang="en-US" altLang="en-US" sz="2400" dirty="0" smtClean="0">
                <a:sym typeface="+mn-ea"/>
              </a:rPr>
              <a:t> </a:t>
            </a:r>
            <a:r>
              <a:rPr lang="en-US" altLang="en-US" sz="2400" dirty="0" err="1" smtClean="0">
                <a:sym typeface="+mn-ea"/>
              </a:rPr>
              <a:t>税务总局关于扩大固定资产加速折旧优惠政策适用范围的公告</a:t>
            </a:r>
            <a:r>
              <a:rPr lang="en-US" altLang="en-US" sz="2400" dirty="0" smtClean="0">
                <a:sym typeface="+mn-ea"/>
              </a:rPr>
              <a:t>》（</a:t>
            </a:r>
            <a:r>
              <a:rPr lang="en-US" altLang="en-US" sz="2400" dirty="0" err="1" smtClean="0">
                <a:sym typeface="+mn-ea"/>
              </a:rPr>
              <a:t>财政部</a:t>
            </a:r>
            <a:r>
              <a:rPr lang="en-US" altLang="en-US" sz="2400" dirty="0" smtClean="0">
                <a:sym typeface="+mn-ea"/>
              </a:rPr>
              <a:t> 税务总局公告2019年第66号）</a:t>
            </a:r>
            <a:r>
              <a:rPr lang="zh-CN" altLang="en-US" sz="2400" dirty="0" smtClean="0">
                <a:sym typeface="+mn-ea"/>
              </a:rPr>
              <a:t>；</a:t>
            </a:r>
            <a:endParaRPr lang="zh-CN" altLang="en-US" sz="2400" dirty="0" smtClean="0">
              <a:sym typeface="+mn-ea"/>
            </a:endParaRPr>
          </a:p>
          <a:p>
            <a:r>
              <a:rPr lang="zh-CN" altLang="en-US" sz="2800" b="1" dirty="0" smtClean="0">
                <a:sym typeface="+mn-ea"/>
              </a:rPr>
              <a:t>发布时间：</a:t>
            </a:r>
            <a:r>
              <a:rPr lang="en-US" altLang="en-US" sz="2400" dirty="0" smtClean="0">
                <a:sym typeface="+mn-ea"/>
              </a:rPr>
              <a:t>2019</a:t>
            </a:r>
            <a:r>
              <a:rPr lang="zh-CN" altLang="en-US" sz="2400" dirty="0" smtClean="0">
                <a:sym typeface="+mn-ea"/>
              </a:rPr>
              <a:t>年</a:t>
            </a:r>
            <a:r>
              <a:rPr lang="en-US" altLang="en-US" sz="2400" dirty="0" smtClean="0">
                <a:sym typeface="+mn-ea"/>
              </a:rPr>
              <a:t>4</a:t>
            </a:r>
            <a:r>
              <a:rPr lang="zh-CN" altLang="en-US" sz="2400" dirty="0" smtClean="0">
                <a:sym typeface="+mn-ea"/>
              </a:rPr>
              <a:t>月</a:t>
            </a:r>
            <a:r>
              <a:rPr lang="en-US" altLang="en-US" sz="2400" dirty="0" smtClean="0">
                <a:sym typeface="+mn-ea"/>
              </a:rPr>
              <a:t>23</a:t>
            </a:r>
            <a:r>
              <a:rPr lang="zh-CN" altLang="en-US" sz="2400" dirty="0" smtClean="0">
                <a:sym typeface="+mn-ea"/>
              </a:rPr>
              <a:t>日；</a:t>
            </a:r>
            <a:endParaRPr lang="zh-CN" altLang="en-US" sz="2400" dirty="0" smtClean="0">
              <a:sym typeface="+mn-ea"/>
            </a:endParaRPr>
          </a:p>
          <a:p>
            <a:r>
              <a:rPr lang="zh-CN" altLang="en-US" sz="2800" b="1" dirty="0" smtClean="0">
                <a:sym typeface="+mn-ea"/>
              </a:rPr>
              <a:t>政策要点：</a:t>
            </a:r>
            <a:r>
              <a:rPr lang="zh-CN" altLang="en-US" sz="2400" dirty="0" smtClean="0">
                <a:sym typeface="+mn-ea"/>
              </a:rPr>
              <a:t>自</a:t>
            </a:r>
            <a:r>
              <a:rPr lang="en-US" altLang="en-US" sz="2400" dirty="0" smtClean="0">
                <a:sym typeface="+mn-ea"/>
              </a:rPr>
              <a:t>2019</a:t>
            </a:r>
            <a:r>
              <a:rPr lang="zh-CN" altLang="en-US" sz="2400" dirty="0" smtClean="0">
                <a:sym typeface="+mn-ea"/>
              </a:rPr>
              <a:t>年起，适用固定资产加速折旧优惠的行业范围，扩大至全部制造业领域。</a:t>
            </a:r>
            <a:endParaRPr lang="zh-CN" altLang="en-US" sz="2400" dirty="0">
              <a:sym typeface="+mn-ea"/>
            </a:endParaRPr>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advClick="0" advTm="3000">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2"/>
          <p:cNvPicPr>
            <a:picLocks noChangeAspect="1"/>
          </p:cNvPicPr>
          <p:nvPr/>
        </p:nvPicPr>
        <p:blipFill>
          <a:blip r:embed="rId1" cstate="print"/>
          <a:stretch>
            <a:fillRect/>
          </a:stretch>
        </p:blipFill>
        <p:spPr>
          <a:xfrm>
            <a:off x="54669" y="146133"/>
            <a:ext cx="693671" cy="529818"/>
          </a:xfrm>
          <a:prstGeom prst="rect">
            <a:avLst/>
          </a:prstGeom>
        </p:spPr>
      </p:pic>
      <p:pic>
        <p:nvPicPr>
          <p:cNvPr id="1026" name="Picture 2" descr="G:\JPEG图像.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7" y="1456888"/>
            <a:ext cx="3429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微信图片_20181209210740.jpg"/>
          <p:cNvPicPr>
            <a:picLocks noChangeAspect="1" noChangeArrowheads="1"/>
          </p:cNvPicPr>
          <p:nvPr/>
        </p:nvPicPr>
        <p:blipFill>
          <a:blip r:embed="rId3" cstate="print"/>
          <a:srcRect/>
          <a:stretch>
            <a:fillRect/>
          </a:stretch>
        </p:blipFill>
        <p:spPr bwMode="auto">
          <a:xfrm>
            <a:off x="7846060" y="1456690"/>
            <a:ext cx="3519805" cy="4089400"/>
          </a:xfrm>
          <a:prstGeom prst="rect">
            <a:avLst/>
          </a:prstGeom>
          <a:noFill/>
        </p:spPr>
      </p:pic>
      <p:pic>
        <p:nvPicPr>
          <p:cNvPr id="6" name="Picture 2" descr="C:\Users\Administrator\Desktop\微信图片_20181209210836.jpg"/>
          <p:cNvPicPr>
            <a:picLocks noChangeAspect="1" noChangeArrowheads="1"/>
          </p:cNvPicPr>
          <p:nvPr/>
        </p:nvPicPr>
        <p:blipFill>
          <a:blip r:embed="rId4" cstate="print"/>
          <a:srcRect/>
          <a:stretch>
            <a:fillRect/>
          </a:stretch>
        </p:blipFill>
        <p:spPr bwMode="auto">
          <a:xfrm>
            <a:off x="3718560" y="1456690"/>
            <a:ext cx="3613785" cy="3980815"/>
          </a:xfrm>
          <a:prstGeom prst="rect">
            <a:avLst/>
          </a:prstGeom>
          <a:noFill/>
        </p:spPr>
      </p:pic>
      <p:sp>
        <p:nvSpPr>
          <p:cNvPr id="2" name="页脚占位符 1"/>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69933"/>
          <a:stretch>
            <a:fillRect/>
          </a:stretch>
        </p:blipFill>
        <p:spPr>
          <a:xfrm>
            <a:off x="-14514" y="4169949"/>
            <a:ext cx="12192000" cy="2358571"/>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60261"/>
          <a:stretch>
            <a:fillRect/>
          </a:stretch>
        </p:blipFill>
        <p:spPr>
          <a:xfrm>
            <a:off x="0" y="5010020"/>
            <a:ext cx="12192000" cy="1847980"/>
          </a:xfrm>
          <a:prstGeom prst="rect">
            <a:avLst/>
          </a:prstGeom>
        </p:spPr>
      </p:pic>
      <p:sp>
        <p:nvSpPr>
          <p:cNvPr id="14" name="TextBox 19"/>
          <p:cNvSpPr txBox="1"/>
          <p:nvPr/>
        </p:nvSpPr>
        <p:spPr>
          <a:xfrm>
            <a:off x="733516" y="180209"/>
            <a:ext cx="53479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成都高新技术产业开发区税务局</a:t>
            </a:r>
            <a:endParaRPr kumimoji="0" lang="zh-CN" altLang="en-US" sz="2400" b="1" i="0" u="none" strike="noStrike" kern="1600" cap="none" spc="30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22" name="图片 21" descr="2"/>
          <p:cNvPicPr>
            <a:picLocks noChangeAspect="1"/>
          </p:cNvPicPr>
          <p:nvPr/>
        </p:nvPicPr>
        <p:blipFill>
          <a:blip r:embed="rId3" cstate="print"/>
          <a:stretch>
            <a:fillRect/>
          </a:stretch>
        </p:blipFill>
        <p:spPr>
          <a:xfrm>
            <a:off x="54669" y="146133"/>
            <a:ext cx="693671" cy="529818"/>
          </a:xfrm>
          <a:prstGeom prst="rect">
            <a:avLst/>
          </a:prstGeom>
        </p:spPr>
      </p:pic>
      <p:sp>
        <p:nvSpPr>
          <p:cNvPr id="2" name="文本框 1"/>
          <p:cNvSpPr txBox="1"/>
          <p:nvPr/>
        </p:nvSpPr>
        <p:spPr>
          <a:xfrm>
            <a:off x="978795" y="1501367"/>
            <a:ext cx="10925168" cy="1477328"/>
          </a:xfrm>
          <a:prstGeom prst="rect">
            <a:avLst/>
          </a:prstGeom>
          <a:noFill/>
        </p:spPr>
        <p:txBody>
          <a:bodyPr wrap="square" rtlCol="0">
            <a:spAutoFit/>
          </a:bodyPr>
          <a:lstStyle/>
          <a:p>
            <a:pPr algn="ctr"/>
            <a:r>
              <a:rPr lang="zh-CN" altLang="en-US" sz="9000" kern="3000" spc="2000" dirty="0">
                <a:latin typeface="华文琥珀" panose="02010800040101010101" pitchFamily="2" charset="-122"/>
                <a:ea typeface="华文琥珀" panose="02010800040101010101" pitchFamily="2" charset="-122"/>
              </a:rPr>
              <a:t>感谢聆听！</a:t>
            </a:r>
            <a:endParaRPr lang="zh-CN" altLang="en-US" sz="9000" kern="3000" spc="2000" dirty="0">
              <a:latin typeface="华文琥珀" panose="02010800040101010101" pitchFamily="2" charset="-122"/>
              <a:ea typeface="华文琥珀" panose="02010800040101010101" pitchFamily="2" charset="-122"/>
            </a:endParaRPr>
          </a:p>
        </p:txBody>
      </p:sp>
      <p:pic>
        <p:nvPicPr>
          <p:cNvPr id="21" name="图片 20" descr="纳税人学堂0714.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816127" y="3762105"/>
            <a:ext cx="4427660" cy="3125804"/>
          </a:xfrm>
          <a:prstGeom prst="rect">
            <a:avLst/>
          </a:prstGeom>
        </p:spPr>
      </p:pic>
      <p:sp>
        <p:nvSpPr>
          <p:cNvPr id="3" name="页脚占位符 2"/>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44625" y="988060"/>
            <a:ext cx="6970395" cy="368300"/>
          </a:xfrm>
          <a:prstGeom prst="rect">
            <a:avLst/>
          </a:prstGeom>
          <a:noFill/>
        </p:spPr>
        <p:txBody>
          <a:bodyPr wrap="square" rtlCol="0">
            <a:spAutoFit/>
          </a:bodyPr>
          <a:lstStyle/>
          <a:p>
            <a:r>
              <a:rPr lang="en-US" altLang="zh-CN" dirty="0" smtClean="0">
                <a:solidFill>
                  <a:srgbClr val="3CA7D2"/>
                </a:solidFill>
                <a:sym typeface="+mn-ea"/>
              </a:rPr>
              <a:t>3.固定资产加速折旧优惠政策适用范围扩大</a:t>
            </a:r>
            <a:endParaRPr lang="en-US" altLang="zh-CN" dirty="0" smtClean="0">
              <a:solidFill>
                <a:srgbClr val="3CA7D2"/>
              </a:solidFill>
              <a:sym typeface="+mn-ea"/>
            </a:endParaRPr>
          </a:p>
        </p:txBody>
      </p:sp>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383665" y="1033145"/>
            <a:ext cx="6970395" cy="368300"/>
          </a:xfrm>
          <a:prstGeom prst="rect">
            <a:avLst/>
          </a:prstGeom>
          <a:noFill/>
        </p:spPr>
        <p:txBody>
          <a:bodyPr wrap="square" rtlCol="0">
            <a:spAutoFit/>
          </a:bodyPr>
          <a:lstStyle/>
          <a:p>
            <a:pPr algn="l">
              <a:buClrTx/>
              <a:buSzTx/>
              <a:buFontTx/>
            </a:pPr>
            <a:r>
              <a:rPr lang="en-US" altLang="zh-CN" dirty="0" smtClean="0">
                <a:solidFill>
                  <a:srgbClr val="3CA7D2"/>
                </a:solidFill>
                <a:sym typeface="+mn-ea"/>
              </a:rPr>
              <a:t>4.集成电路设计和软件产业企业所得税优惠政策</a:t>
            </a:r>
            <a:endParaRPr lang="en-US" altLang="zh-CN" dirty="0" smtClean="0">
              <a:solidFill>
                <a:srgbClr val="3CA7D2"/>
              </a:solidFill>
              <a:sym typeface="+mn-ea"/>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5" name="文本框 4"/>
          <p:cNvSpPr txBox="1"/>
          <p:nvPr/>
        </p:nvSpPr>
        <p:spPr>
          <a:xfrm>
            <a:off x="716280" y="1934845"/>
            <a:ext cx="10163810" cy="3354765"/>
          </a:xfrm>
          <a:prstGeom prst="rect">
            <a:avLst/>
          </a:prstGeom>
          <a:noFill/>
        </p:spPr>
        <p:txBody>
          <a:bodyPr wrap="square" rtlCol="0">
            <a:spAutoFit/>
          </a:bodyPr>
          <a:lstStyle/>
          <a:p>
            <a:r>
              <a:rPr lang="zh-CN" altLang="en-US" sz="2800" b="1" dirty="0" smtClean="0">
                <a:sym typeface="+mn-ea"/>
              </a:rPr>
              <a:t>文件名称：</a:t>
            </a:r>
            <a:r>
              <a:rPr lang="en-US" altLang="en-US" sz="2400" dirty="0" smtClean="0">
                <a:sym typeface="+mn-ea"/>
              </a:rPr>
              <a:t>《</a:t>
            </a:r>
            <a:r>
              <a:rPr lang="en-US" altLang="en-US" sz="2400" dirty="0" err="1" smtClean="0">
                <a:sym typeface="+mn-ea"/>
              </a:rPr>
              <a:t>财政部</a:t>
            </a:r>
            <a:r>
              <a:rPr lang="en-US" altLang="en-US" sz="2400" dirty="0" smtClean="0">
                <a:sym typeface="+mn-ea"/>
              </a:rPr>
              <a:t> </a:t>
            </a:r>
            <a:r>
              <a:rPr lang="en-US" altLang="en-US" sz="2400" dirty="0" err="1" smtClean="0">
                <a:sym typeface="+mn-ea"/>
              </a:rPr>
              <a:t>国家税务总局关于集成电路设计和软件产业企业所得税政策的公告</a:t>
            </a:r>
            <a:r>
              <a:rPr lang="en-US" altLang="en-US" sz="2400" dirty="0" smtClean="0">
                <a:sym typeface="+mn-ea"/>
              </a:rPr>
              <a:t>》（</a:t>
            </a:r>
            <a:r>
              <a:rPr lang="en-US" altLang="en-US" sz="2400" dirty="0" err="1" smtClean="0">
                <a:sym typeface="+mn-ea"/>
              </a:rPr>
              <a:t>财政部</a:t>
            </a:r>
            <a:r>
              <a:rPr lang="en-US" altLang="en-US" sz="2400" dirty="0" smtClean="0">
                <a:sym typeface="+mn-ea"/>
              </a:rPr>
              <a:t> 税务总局公告2019年第68号）</a:t>
            </a:r>
            <a:r>
              <a:rPr lang="zh-CN" altLang="en-US" sz="2400" dirty="0" smtClean="0">
                <a:sym typeface="+mn-ea"/>
              </a:rPr>
              <a:t>；</a:t>
            </a:r>
            <a:endParaRPr lang="zh-CN" altLang="en-US" sz="2400" dirty="0" smtClean="0">
              <a:sym typeface="+mn-ea"/>
            </a:endParaRPr>
          </a:p>
          <a:p>
            <a:r>
              <a:rPr lang="zh-CN" altLang="en-US" sz="2800" b="1" dirty="0" smtClean="0">
                <a:sym typeface="+mn-ea"/>
              </a:rPr>
              <a:t>发布时间：</a:t>
            </a:r>
            <a:r>
              <a:rPr lang="en-US" altLang="en-US" sz="2400" dirty="0" smtClean="0">
                <a:sym typeface="+mn-ea"/>
              </a:rPr>
              <a:t>2019</a:t>
            </a:r>
            <a:r>
              <a:rPr lang="zh-CN" altLang="en-US" sz="2400" dirty="0" smtClean="0">
                <a:sym typeface="+mn-ea"/>
              </a:rPr>
              <a:t>年</a:t>
            </a:r>
            <a:r>
              <a:rPr lang="en-US" altLang="en-US" sz="2400" dirty="0" smtClean="0">
                <a:sym typeface="+mn-ea"/>
              </a:rPr>
              <a:t>5</a:t>
            </a:r>
            <a:r>
              <a:rPr lang="zh-CN" altLang="en-US" sz="2400" dirty="0" smtClean="0">
                <a:sym typeface="+mn-ea"/>
              </a:rPr>
              <a:t>月</a:t>
            </a:r>
            <a:r>
              <a:rPr lang="en-US" altLang="en-US" sz="2400" dirty="0" smtClean="0">
                <a:sym typeface="+mn-ea"/>
              </a:rPr>
              <a:t>17</a:t>
            </a:r>
            <a:r>
              <a:rPr lang="zh-CN" altLang="en-US" sz="2400" dirty="0" smtClean="0">
                <a:sym typeface="+mn-ea"/>
              </a:rPr>
              <a:t>日；</a:t>
            </a:r>
            <a:endParaRPr lang="zh-CN" altLang="en-US" sz="2400" dirty="0" smtClean="0">
              <a:sym typeface="+mn-ea"/>
            </a:endParaRPr>
          </a:p>
          <a:p>
            <a:r>
              <a:rPr lang="zh-CN" altLang="en-US" sz="2800" b="1" dirty="0" smtClean="0">
                <a:sym typeface="+mn-ea"/>
              </a:rPr>
              <a:t>政策要点：</a:t>
            </a:r>
            <a:r>
              <a:rPr lang="zh-CN" altLang="en-US" sz="2400" dirty="0" smtClean="0">
                <a:sym typeface="+mn-ea"/>
              </a:rPr>
              <a:t>依法成立且符合条件的集成电路设计企业和软件企业，税收优惠延长至</a:t>
            </a:r>
            <a:r>
              <a:rPr lang="en-US" altLang="en-US" sz="2400" dirty="0" smtClean="0">
                <a:sym typeface="+mn-ea"/>
              </a:rPr>
              <a:t>2018</a:t>
            </a:r>
            <a:r>
              <a:rPr lang="zh-CN" altLang="en-US" sz="2400" dirty="0" smtClean="0">
                <a:sym typeface="+mn-ea"/>
              </a:rPr>
              <a:t>年</a:t>
            </a:r>
            <a:r>
              <a:rPr lang="en-US" altLang="en-US" sz="2400" dirty="0" smtClean="0">
                <a:sym typeface="+mn-ea"/>
              </a:rPr>
              <a:t>12</a:t>
            </a:r>
            <a:r>
              <a:rPr lang="zh-CN" altLang="en-US" sz="2400" dirty="0" smtClean="0">
                <a:sym typeface="+mn-ea"/>
              </a:rPr>
              <a:t>月</a:t>
            </a:r>
            <a:r>
              <a:rPr lang="en-US" altLang="en-US" sz="2400" dirty="0" smtClean="0">
                <a:sym typeface="+mn-ea"/>
              </a:rPr>
              <a:t>31</a:t>
            </a:r>
            <a:r>
              <a:rPr lang="zh-CN" altLang="en-US" sz="2400" dirty="0" smtClean="0">
                <a:sym typeface="+mn-ea"/>
              </a:rPr>
              <a:t>日。（原有政策的延续）</a:t>
            </a:r>
            <a:endParaRPr lang="en-US" altLang="zh-CN" sz="2400" dirty="0" smtClean="0">
              <a:sym typeface="+mn-ea"/>
            </a:endParaRPr>
          </a:p>
          <a:p>
            <a:r>
              <a:rPr lang="zh-CN" altLang="en-US" sz="2400" dirty="0" smtClean="0">
                <a:sym typeface="+mn-ea"/>
              </a:rPr>
              <a:t>即要求享受该项优惠的企业在</a:t>
            </a:r>
            <a:r>
              <a:rPr lang="en-US" altLang="zh-CN" sz="2400" dirty="0" smtClean="0">
                <a:sym typeface="+mn-ea"/>
              </a:rPr>
              <a:t>2018</a:t>
            </a:r>
            <a:r>
              <a:rPr lang="zh-CN" altLang="en-US" sz="2400" dirty="0" smtClean="0">
                <a:sym typeface="+mn-ea"/>
              </a:rPr>
              <a:t>年</a:t>
            </a:r>
            <a:r>
              <a:rPr lang="en-US" altLang="zh-CN" sz="2400" dirty="0" smtClean="0">
                <a:sym typeface="+mn-ea"/>
              </a:rPr>
              <a:t>12</a:t>
            </a:r>
            <a:r>
              <a:rPr lang="zh-CN" altLang="en-US" sz="2400" dirty="0" smtClean="0">
                <a:sym typeface="+mn-ea"/>
              </a:rPr>
              <a:t>月</a:t>
            </a:r>
            <a:r>
              <a:rPr lang="en-US" altLang="zh-CN" sz="2400" dirty="0" smtClean="0">
                <a:sym typeface="+mn-ea"/>
              </a:rPr>
              <a:t>31</a:t>
            </a:r>
            <a:r>
              <a:rPr lang="zh-CN" altLang="en-US" sz="2400" dirty="0" smtClean="0">
                <a:sym typeface="+mn-ea"/>
              </a:rPr>
              <a:t>日前实现盈利，这里的盈利指的是税收口径的盈利（应纳税所得额大于</a:t>
            </a:r>
            <a:r>
              <a:rPr lang="en-US" altLang="zh-CN" sz="2400" dirty="0" smtClean="0">
                <a:sym typeface="+mn-ea"/>
              </a:rPr>
              <a:t>0</a:t>
            </a:r>
            <a:r>
              <a:rPr lang="zh-CN" altLang="en-US" sz="2400" dirty="0" smtClean="0">
                <a:sym typeface="+mn-ea"/>
              </a:rPr>
              <a:t>）</a:t>
            </a:r>
            <a:endParaRPr lang="zh-CN" altLang="en-US" sz="2400" dirty="0">
              <a:sym typeface="+mn-ea"/>
            </a:endParaRPr>
          </a:p>
          <a:p>
            <a:endParaRPr lang="zh-CN" altLang="en-US" sz="2800" dirty="0"/>
          </a:p>
        </p:txBody>
      </p:sp>
      <p:sp>
        <p:nvSpPr>
          <p:cNvPr id="6" name="页脚占位符 5"/>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advClick="0"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pattFill prst="lgGrid">
          <a:fgClr>
            <a:srgbClr val="BEE2F0"/>
          </a:fgClr>
          <a:bgClr>
            <a:srgbClr val="9FD4E9"/>
          </a:bgClr>
        </a:pattFill>
        <a:effectLst/>
      </p:bgPr>
    </p:bg>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2" name="文本框 1"/>
          <p:cNvSpPr txBox="1"/>
          <p:nvPr/>
        </p:nvSpPr>
        <p:spPr>
          <a:xfrm>
            <a:off x="1456690" y="1000125"/>
            <a:ext cx="7529195" cy="368300"/>
          </a:xfrm>
          <a:prstGeom prst="rect">
            <a:avLst/>
          </a:prstGeom>
          <a:noFill/>
        </p:spPr>
        <p:txBody>
          <a:bodyPr wrap="square" rtlCol="0">
            <a:spAutoFit/>
          </a:bodyPr>
          <a:lstStyle/>
          <a:p>
            <a:r>
              <a:rPr lang="en-US" altLang="zh-CN" dirty="0" smtClean="0">
                <a:solidFill>
                  <a:srgbClr val="3CA7D2"/>
                </a:solidFill>
                <a:sym typeface="+mn-ea"/>
              </a:rPr>
              <a:t>5.省内总分机构汇总纳税办法</a:t>
            </a:r>
            <a:endParaRPr lang="en-US" altLang="zh-CN" dirty="0" smtClean="0">
              <a:solidFill>
                <a:srgbClr val="3CA7D2"/>
              </a:solidFill>
              <a:sym typeface="+mn-ea"/>
            </a:endParaRPr>
          </a:p>
        </p:txBody>
      </p:sp>
      <p:sp>
        <p:nvSpPr>
          <p:cNvPr id="3" name="文本框 2"/>
          <p:cNvSpPr txBox="1"/>
          <p:nvPr/>
        </p:nvSpPr>
        <p:spPr>
          <a:xfrm>
            <a:off x="497205" y="1886585"/>
            <a:ext cx="10783570" cy="3354765"/>
          </a:xfrm>
          <a:prstGeom prst="rect">
            <a:avLst/>
          </a:prstGeom>
          <a:noFill/>
        </p:spPr>
        <p:txBody>
          <a:bodyPr wrap="square" rtlCol="0">
            <a:spAutoFit/>
          </a:bodyPr>
          <a:lstStyle/>
          <a:p>
            <a:r>
              <a:rPr lang="zh-CN" altLang="en-US" sz="2800" b="1" dirty="0" smtClean="0">
                <a:sym typeface="+mn-ea"/>
              </a:rPr>
              <a:t>文件名称：</a:t>
            </a:r>
            <a:r>
              <a:rPr lang="en-US" altLang="zh-CN" sz="2400" dirty="0" smtClean="0">
                <a:sym typeface="+mn-ea"/>
              </a:rPr>
              <a:t>《</a:t>
            </a:r>
            <a:r>
              <a:rPr lang="zh-CN" altLang="en-US" sz="2400" dirty="0" smtClean="0">
                <a:sym typeface="+mn-ea"/>
              </a:rPr>
              <a:t>国家税务总局四川省税务局关于印发</a:t>
            </a:r>
            <a:r>
              <a:rPr lang="en-US" altLang="en-US" sz="2400" dirty="0" smtClean="0">
                <a:sym typeface="+mn-ea"/>
              </a:rPr>
              <a:t>&lt;</a:t>
            </a:r>
            <a:r>
              <a:rPr lang="zh-CN" altLang="en-US" sz="2400" dirty="0" smtClean="0">
                <a:sym typeface="+mn-ea"/>
              </a:rPr>
              <a:t>四川省省内跨地区总分机构企业所得税征收管理办法</a:t>
            </a:r>
            <a:r>
              <a:rPr lang="en-US" altLang="en-US" sz="2400" dirty="0" smtClean="0">
                <a:sym typeface="+mn-ea"/>
              </a:rPr>
              <a:t>&gt;</a:t>
            </a:r>
            <a:r>
              <a:rPr lang="zh-CN" altLang="en-US" sz="2400" dirty="0" smtClean="0">
                <a:sym typeface="+mn-ea"/>
              </a:rPr>
              <a:t>的公告</a:t>
            </a:r>
            <a:r>
              <a:rPr lang="en-US" altLang="zh-CN" sz="2400" dirty="0" smtClean="0">
                <a:sym typeface="+mn-ea"/>
              </a:rPr>
              <a:t>》</a:t>
            </a:r>
            <a:r>
              <a:rPr lang="en-US" altLang="en-US" sz="2400" dirty="0" smtClean="0">
                <a:sym typeface="+mn-ea"/>
              </a:rPr>
              <a:t> (</a:t>
            </a:r>
            <a:r>
              <a:rPr lang="zh-CN" altLang="en-US" sz="2400" dirty="0" smtClean="0">
                <a:sym typeface="+mn-ea"/>
              </a:rPr>
              <a:t>国家税务总局四川省税务局公告</a:t>
            </a:r>
            <a:r>
              <a:rPr lang="en-US" altLang="en-US" sz="2400" dirty="0" smtClean="0">
                <a:sym typeface="+mn-ea"/>
              </a:rPr>
              <a:t> 2019</a:t>
            </a:r>
            <a:r>
              <a:rPr lang="zh-CN" altLang="en-US" sz="2400" dirty="0" smtClean="0">
                <a:sym typeface="+mn-ea"/>
              </a:rPr>
              <a:t>年第</a:t>
            </a:r>
            <a:r>
              <a:rPr lang="en-US" altLang="en-US" sz="2400" dirty="0" smtClean="0">
                <a:sym typeface="+mn-ea"/>
              </a:rPr>
              <a:t>3</a:t>
            </a:r>
            <a:r>
              <a:rPr lang="zh-CN" altLang="en-US" sz="2400" dirty="0" smtClean="0">
                <a:sym typeface="+mn-ea"/>
              </a:rPr>
              <a:t>号</a:t>
            </a:r>
            <a:r>
              <a:rPr lang="en-US" altLang="en-US" sz="2400" dirty="0" smtClean="0">
                <a:sym typeface="+mn-ea"/>
              </a:rPr>
              <a:t>)</a:t>
            </a:r>
            <a:endParaRPr lang="zh-CN" altLang="en-US" sz="2400" dirty="0" smtClean="0">
              <a:sym typeface="+mn-ea"/>
            </a:endParaRPr>
          </a:p>
          <a:p>
            <a:r>
              <a:rPr lang="zh-CN" altLang="en-US" sz="2800" b="1" dirty="0" smtClean="0">
                <a:sym typeface="+mn-ea"/>
              </a:rPr>
              <a:t>发布时间：</a:t>
            </a:r>
            <a:r>
              <a:rPr lang="en-US" altLang="en-US" sz="2400" dirty="0" smtClean="0">
                <a:sym typeface="+mn-ea"/>
              </a:rPr>
              <a:t>2019</a:t>
            </a:r>
            <a:r>
              <a:rPr lang="zh-CN" altLang="en-US" sz="2400" dirty="0" smtClean="0">
                <a:sym typeface="+mn-ea"/>
              </a:rPr>
              <a:t>年</a:t>
            </a:r>
            <a:r>
              <a:rPr lang="en-US" altLang="en-US" sz="2400" dirty="0" smtClean="0">
                <a:sym typeface="+mn-ea"/>
              </a:rPr>
              <a:t>3</a:t>
            </a:r>
            <a:r>
              <a:rPr lang="zh-CN" altLang="en-US" sz="2400" dirty="0" smtClean="0">
                <a:sym typeface="+mn-ea"/>
              </a:rPr>
              <a:t>月</a:t>
            </a:r>
            <a:r>
              <a:rPr lang="en-US" altLang="en-US" sz="2400" dirty="0" smtClean="0">
                <a:sym typeface="+mn-ea"/>
              </a:rPr>
              <a:t>28</a:t>
            </a:r>
            <a:r>
              <a:rPr lang="zh-CN" altLang="en-US" sz="2400" dirty="0" smtClean="0">
                <a:sym typeface="+mn-ea"/>
              </a:rPr>
              <a:t>日</a:t>
            </a:r>
            <a:endParaRPr lang="zh-CN" altLang="en-US" sz="2400" dirty="0" smtClean="0">
              <a:sym typeface="+mn-ea"/>
            </a:endParaRPr>
          </a:p>
          <a:p>
            <a:r>
              <a:rPr lang="zh-CN" altLang="en-US" sz="2800" b="1" dirty="0" smtClean="0">
                <a:sym typeface="+mn-ea"/>
              </a:rPr>
              <a:t>政策要点：</a:t>
            </a:r>
            <a:r>
              <a:rPr lang="zh-CN" altLang="en-US" sz="2400" dirty="0" smtClean="0">
                <a:sym typeface="+mn-ea"/>
              </a:rPr>
              <a:t>自</a:t>
            </a:r>
            <a:r>
              <a:rPr lang="en-US" altLang="en-US" sz="2400" dirty="0" smtClean="0">
                <a:sym typeface="+mn-ea"/>
              </a:rPr>
              <a:t>2019</a:t>
            </a:r>
            <a:r>
              <a:rPr lang="zh-CN" altLang="en-US" sz="2400" dirty="0" smtClean="0">
                <a:sym typeface="+mn-ea"/>
              </a:rPr>
              <a:t>年</a:t>
            </a:r>
            <a:r>
              <a:rPr lang="en-US" altLang="en-US" sz="2400" dirty="0" smtClean="0">
                <a:sym typeface="+mn-ea"/>
              </a:rPr>
              <a:t>1</a:t>
            </a:r>
            <a:r>
              <a:rPr lang="zh-CN" altLang="en-US" sz="2400" dirty="0" smtClean="0">
                <a:sym typeface="+mn-ea"/>
              </a:rPr>
              <a:t>月</a:t>
            </a:r>
            <a:r>
              <a:rPr lang="en-US" altLang="en-US" sz="2400" dirty="0" smtClean="0">
                <a:sym typeface="+mn-ea"/>
              </a:rPr>
              <a:t>1</a:t>
            </a:r>
            <a:r>
              <a:rPr lang="zh-CN" altLang="en-US" sz="2400" dirty="0" smtClean="0">
                <a:sym typeface="+mn-ea"/>
              </a:rPr>
              <a:t>日起，①除列名企业外，省内跨地区总分机构企业分支机构不在就地缴纳企业所得税，改为汇总缴纳企业所得税；②列名企业仍采取就地预缴方式。</a:t>
            </a:r>
            <a:endParaRPr lang="zh-CN" altLang="en-US" sz="2400" dirty="0">
              <a:sym typeface="+mn-ea"/>
            </a:endParaRPr>
          </a:p>
          <a:p>
            <a:endParaRPr lang="zh-CN" altLang="en-US" sz="2800" dirty="0"/>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overrideClrMapping bg1="lt1" tx1="dk1" bg2="lt2" tx2="dk2" accent1="accent1" accent2="accent2" accent3="accent3" accent4="accent4" accent5="accent5" accent6="accent6" hlink="hlink" folHlink="folHlink"/>
  </p:clrMapOvr>
  <p:transition spd="slow" advClick="0" advTm="3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六边形 16"/>
          <p:cNvSpPr/>
          <p:nvPr/>
        </p:nvSpPr>
        <p:spPr>
          <a:xfrm>
            <a:off x="895989" y="890571"/>
            <a:ext cx="8560912" cy="591670"/>
          </a:xfrm>
          <a:prstGeom prst="hexagon">
            <a:avLst/>
          </a:prstGeom>
          <a:solidFill>
            <a:schemeClr val="bg1"/>
          </a:solidFill>
          <a:ln w="38100">
            <a:solidFill>
              <a:srgbClr val="3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菱形 17"/>
          <p:cNvSpPr/>
          <p:nvPr/>
        </p:nvSpPr>
        <p:spPr>
          <a:xfrm>
            <a:off x="536001" y="796125"/>
            <a:ext cx="847856" cy="842682"/>
          </a:xfrm>
          <a:prstGeom prst="diamond">
            <a:avLst/>
          </a:prstGeom>
          <a:solidFill>
            <a:srgbClr val="3CA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03580" y="960120"/>
            <a:ext cx="680085" cy="521970"/>
          </a:xfrm>
          <a:prstGeom prst="rect">
            <a:avLst/>
          </a:prstGeom>
          <a:noFill/>
        </p:spPr>
        <p:txBody>
          <a:bodyPr wrap="square" rtlCol="0">
            <a:spAutoFit/>
          </a:bodyPr>
          <a:lstStyle/>
          <a:p>
            <a:r>
              <a:rPr lang="zh-CN" altLang="en-US" sz="2800">
                <a:solidFill>
                  <a:srgbClr val="BEE2F0"/>
                </a:solidFill>
              </a:rPr>
              <a:t>一</a:t>
            </a:r>
            <a:endParaRPr lang="zh-CN" altLang="en-US" sz="2800">
              <a:solidFill>
                <a:srgbClr val="BEE2F0"/>
              </a:solidFill>
            </a:endParaRPr>
          </a:p>
        </p:txBody>
      </p:sp>
      <p:sp>
        <p:nvSpPr>
          <p:cNvPr id="2" name="文本框 1"/>
          <p:cNvSpPr txBox="1"/>
          <p:nvPr/>
        </p:nvSpPr>
        <p:spPr>
          <a:xfrm>
            <a:off x="1383030" y="1002030"/>
            <a:ext cx="8074025" cy="369332"/>
          </a:xfrm>
          <a:prstGeom prst="rect">
            <a:avLst/>
          </a:prstGeom>
          <a:noFill/>
        </p:spPr>
        <p:txBody>
          <a:bodyPr wrap="square" rtlCol="0">
            <a:spAutoFit/>
          </a:bodyPr>
          <a:lstStyle/>
          <a:p>
            <a:r>
              <a:rPr lang="en-US" altLang="zh-CN" dirty="0" smtClean="0">
                <a:solidFill>
                  <a:srgbClr val="3CA7D2"/>
                </a:solidFill>
                <a:sym typeface="+mn-ea"/>
              </a:rPr>
              <a:t>6.</a:t>
            </a:r>
            <a:r>
              <a:rPr lang="zh-CN" altLang="en-US" dirty="0" smtClean="0">
                <a:solidFill>
                  <a:srgbClr val="3CA7D2"/>
                </a:solidFill>
                <a:sym typeface="+mn-ea"/>
              </a:rPr>
              <a:t>养老、托育、家政等社区家庭服务业企业所得税减计收入政策</a:t>
            </a:r>
            <a:endParaRPr lang="en-US" altLang="zh-CN" dirty="0" smtClean="0">
              <a:solidFill>
                <a:srgbClr val="3CA7D2"/>
              </a:solidFill>
              <a:sym typeface="+mn-ea"/>
            </a:endParaRPr>
          </a:p>
        </p:txBody>
      </p:sp>
      <p:sp>
        <p:nvSpPr>
          <p:cNvPr id="3" name="文本框 2"/>
          <p:cNvSpPr txBox="1"/>
          <p:nvPr/>
        </p:nvSpPr>
        <p:spPr>
          <a:xfrm>
            <a:off x="535940" y="1765300"/>
            <a:ext cx="10783570" cy="2899255"/>
          </a:xfrm>
          <a:prstGeom prst="rect">
            <a:avLst/>
          </a:prstGeom>
          <a:noFill/>
        </p:spPr>
        <p:txBody>
          <a:bodyPr wrap="square" rtlCol="0">
            <a:spAutoFit/>
          </a:bodyPr>
          <a:lstStyle/>
          <a:p>
            <a:pPr>
              <a:lnSpc>
                <a:spcPct val="120000"/>
              </a:lnSpc>
            </a:pPr>
            <a:r>
              <a:rPr lang="zh-CN" altLang="en-US" sz="2400" b="1" dirty="0" smtClean="0">
                <a:sym typeface="+mn-ea"/>
              </a:rPr>
              <a:t>文件名称：</a:t>
            </a:r>
            <a:r>
              <a:rPr lang="en-US" altLang="en-US" sz="2400" dirty="0" smtClean="0">
                <a:sym typeface="+mn-ea"/>
              </a:rPr>
              <a:t>《</a:t>
            </a:r>
            <a:r>
              <a:rPr lang="en-US" altLang="en-US" sz="2400" dirty="0" err="1" smtClean="0">
                <a:sym typeface="+mn-ea"/>
              </a:rPr>
              <a:t>财政部</a:t>
            </a:r>
            <a:r>
              <a:rPr lang="en-US" altLang="en-US" sz="2400" dirty="0" smtClean="0">
                <a:sym typeface="+mn-ea"/>
              </a:rPr>
              <a:t> </a:t>
            </a:r>
            <a:r>
              <a:rPr lang="en-US" altLang="en-US" sz="2400" dirty="0" err="1" smtClean="0">
                <a:sym typeface="+mn-ea"/>
              </a:rPr>
              <a:t>税务总局</a:t>
            </a:r>
            <a:r>
              <a:rPr lang="en-US" altLang="en-US" sz="2400" dirty="0" smtClean="0">
                <a:sym typeface="+mn-ea"/>
              </a:rPr>
              <a:t> </a:t>
            </a:r>
            <a:r>
              <a:rPr lang="en-US" altLang="en-US" sz="2400" dirty="0" err="1" smtClean="0">
                <a:sym typeface="+mn-ea"/>
              </a:rPr>
              <a:t>发展改革委</a:t>
            </a:r>
            <a:r>
              <a:rPr lang="en-US" altLang="en-US" sz="2400" dirty="0" smtClean="0">
                <a:sym typeface="+mn-ea"/>
              </a:rPr>
              <a:t> </a:t>
            </a:r>
            <a:r>
              <a:rPr lang="en-US" altLang="en-US" sz="2400" dirty="0" err="1" smtClean="0">
                <a:sym typeface="+mn-ea"/>
              </a:rPr>
              <a:t>民政部</a:t>
            </a:r>
            <a:r>
              <a:rPr lang="en-US" altLang="en-US" sz="2400" dirty="0" smtClean="0">
                <a:sym typeface="+mn-ea"/>
              </a:rPr>
              <a:t> </a:t>
            </a:r>
            <a:r>
              <a:rPr lang="en-US" altLang="en-US" sz="2400" dirty="0" err="1" smtClean="0">
                <a:sym typeface="+mn-ea"/>
              </a:rPr>
              <a:t>商务部</a:t>
            </a:r>
            <a:r>
              <a:rPr lang="en-US" altLang="en-US" sz="2400" dirty="0" smtClean="0">
                <a:sym typeface="+mn-ea"/>
              </a:rPr>
              <a:t> </a:t>
            </a:r>
            <a:r>
              <a:rPr lang="en-US" altLang="en-US" sz="2400" dirty="0" err="1" smtClean="0">
                <a:sym typeface="+mn-ea"/>
              </a:rPr>
              <a:t>卫生健康委</a:t>
            </a:r>
            <a:endParaRPr lang="en-US" altLang="en-US" sz="2400" dirty="0" smtClean="0">
              <a:sym typeface="+mn-ea"/>
            </a:endParaRPr>
          </a:p>
          <a:p>
            <a:pPr>
              <a:lnSpc>
                <a:spcPct val="120000"/>
              </a:lnSpc>
            </a:pPr>
            <a:r>
              <a:rPr lang="en-US" altLang="en-US" sz="2400" dirty="0" err="1" smtClean="0">
                <a:sym typeface="+mn-ea"/>
              </a:rPr>
              <a:t>关于养老、托育、家政等社区家庭服务业税费优惠政策的公告</a:t>
            </a:r>
            <a:r>
              <a:rPr lang="en-US" altLang="en-US" sz="2400" dirty="0" smtClean="0">
                <a:sym typeface="+mn-ea"/>
              </a:rPr>
              <a:t>》（财政部公告2019年第76号）</a:t>
            </a:r>
            <a:endParaRPr lang="en-US" altLang="en-US" sz="2400" dirty="0" smtClean="0">
              <a:sym typeface="+mn-ea"/>
            </a:endParaRPr>
          </a:p>
          <a:p>
            <a:pPr algn="l">
              <a:buClrTx/>
              <a:buSzTx/>
              <a:buFontTx/>
            </a:pPr>
            <a:r>
              <a:rPr lang="zh-CN" altLang="en-US" sz="2400" b="1" dirty="0" smtClean="0">
                <a:sym typeface="+mn-ea"/>
              </a:rPr>
              <a:t>政策发布时间：</a:t>
            </a:r>
            <a:r>
              <a:rPr lang="en-US" altLang="zh-CN" sz="2400" dirty="0" smtClean="0">
                <a:sym typeface="+mn-ea"/>
              </a:rPr>
              <a:t>2019</a:t>
            </a:r>
            <a:r>
              <a:rPr lang="zh-CN" altLang="en-US" sz="2400" dirty="0" smtClean="0">
                <a:sym typeface="+mn-ea"/>
              </a:rPr>
              <a:t>年</a:t>
            </a:r>
            <a:r>
              <a:rPr lang="en-US" altLang="zh-CN" sz="2400" dirty="0" smtClean="0">
                <a:sym typeface="+mn-ea"/>
              </a:rPr>
              <a:t>06</a:t>
            </a:r>
            <a:r>
              <a:rPr lang="zh-CN" altLang="en-US" sz="2400" dirty="0" smtClean="0">
                <a:sym typeface="+mn-ea"/>
              </a:rPr>
              <a:t>月</a:t>
            </a:r>
            <a:r>
              <a:rPr lang="en-US" altLang="zh-CN" sz="2400" dirty="0" smtClean="0">
                <a:sym typeface="+mn-ea"/>
              </a:rPr>
              <a:t>28</a:t>
            </a:r>
            <a:r>
              <a:rPr lang="zh-CN" altLang="en-US" sz="2400" dirty="0" smtClean="0">
                <a:sym typeface="+mn-ea"/>
              </a:rPr>
              <a:t>日</a:t>
            </a:r>
            <a:endParaRPr lang="zh-CN" altLang="en-US" sz="2400" dirty="0" smtClean="0">
              <a:sym typeface="+mn-ea"/>
            </a:endParaRPr>
          </a:p>
          <a:p>
            <a:r>
              <a:rPr lang="zh-CN" altLang="en-US" sz="2400" b="1" dirty="0" smtClean="0">
                <a:sym typeface="+mn-ea"/>
              </a:rPr>
              <a:t>政策要点：</a:t>
            </a:r>
            <a:r>
              <a:rPr lang="en-US" sz="2400" dirty="0" smtClean="0">
                <a:latin typeface="微软雅黑" panose="020B0503020204020204" pitchFamily="34" charset="-122"/>
                <a:sym typeface="+mn-ea"/>
              </a:rPr>
              <a:t> 自2019年6月1日起执行至2025年12月31日，为社区提供养老、托育、家政等服务的机构，提供社区养老、托育、家政服务取得的收入，在计算应纳税所得额时，减按90%计入收入总额。</a:t>
            </a:r>
            <a:endParaRPr lang="zh-CN" altLang="en-US" sz="2400" dirty="0" smtClean="0">
              <a:sym typeface="+mn-ea"/>
            </a:endParaRPr>
          </a:p>
        </p:txBody>
      </p:sp>
      <p:sp>
        <p:nvSpPr>
          <p:cNvPr id="5" name="页脚占位符 4"/>
          <p:cNvSpPr>
            <a:spLocks noGrp="1"/>
          </p:cNvSpPr>
          <p:nvPr>
            <p:ph type="ftr" sz="quarter" idx="11"/>
          </p:nvPr>
        </p:nvSpPr>
        <p:spPr/>
        <p:txBody>
          <a:bodyPr/>
          <a:p>
            <a:r>
              <a:rPr lang="zh-CN" altLang="en-US"/>
              <a:t>财税-www.caishui.org</a:t>
            </a:r>
            <a:endParaRPr lang="zh-CN" altLang="en-US"/>
          </a:p>
        </p:txBody>
      </p:sp>
    </p:spTree>
  </p:cSld>
  <p:clrMapOvr>
    <a:masterClrMapping/>
  </p:clrMapOvr>
  <p:transition spd="slow" advClick="0" advTm="3000">
    <p:wipe/>
  </p:transition>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KSO_WM_UNIT_TABLE_BEAUTIFY" val="smartTable{b24401b3-7e6b-4006-a0ef-586b9e30757f}"/>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KSO_WM_UNIT_TABLE_BEAUTIFY" val="smartTable{6ee71840-77da-4c69-882d-fc5b28e7f1e1}"/>
</p:tagLst>
</file>

<file path=ppt/tags/tag13.xml><?xml version="1.0" encoding="utf-8"?>
<p:tagLst xmlns:p="http://schemas.openxmlformats.org/presentationml/2006/main">
  <p:tag name="KSO_WM_UNIT_TABLE_BEAUTIFY" val="smartTable{14931c97-c255-40d9-89cf-0afca3e11f08}"/>
</p:tagLst>
</file>

<file path=ppt/tags/tag14.xml><?xml version="1.0" encoding="utf-8"?>
<p:tagLst xmlns:p="http://schemas.openxmlformats.org/presentationml/2006/main">
  <p:tag name="KSO_WM_UNIT_TABLE_BEAUTIFY" val="smartTable{744e7a60-bd34-44f2-8b41-b603cb1c7c91}"/>
</p:tagLst>
</file>

<file path=ppt/tags/tag15.xml><?xml version="1.0" encoding="utf-8"?>
<p:tagLst xmlns:p="http://schemas.openxmlformats.org/presentationml/2006/main">
  <p:tag name="KSO_WM_UNIT_TABLE_BEAUTIFY" val="smartTable{637d775d-ec23-4625-9503-de63dba231bb}"/>
</p:tagLst>
</file>

<file path=ppt/tags/tag16.xml><?xml version="1.0" encoding="utf-8"?>
<p:tagLst xmlns:p="http://schemas.openxmlformats.org/presentationml/2006/main">
  <p:tag name="KSO_WM_UNIT_TABLE_BEAUTIFY" val="smartTable{61235d00-95c1-4532-af19-1088a9d013f1}"/>
</p:tagLst>
</file>

<file path=ppt/tags/tag17.xml><?xml version="1.0" encoding="utf-8"?>
<p:tagLst xmlns:p="http://schemas.openxmlformats.org/presentationml/2006/main">
  <p:tag name="KSO_WM_UNIT_TABLE_BEAUTIFY" val="smartTable{64a4a24a-cdb3-48ec-8271-08d5b3064212}"/>
</p:tagLst>
</file>

<file path=ppt/tags/tag18.xml><?xml version="1.0" encoding="utf-8"?>
<p:tagLst xmlns:p="http://schemas.openxmlformats.org/presentationml/2006/main">
  <p:tag name="KSO_WM_UNIT_TABLE_BEAUTIFY" val="smartTable{aa1a12af-b02e-49e3-8064-0eed1f7da4b5}"/>
</p:tagLst>
</file>

<file path=ppt/tags/tag19.xml><?xml version="1.0" encoding="utf-8"?>
<p:tagLst xmlns:p="http://schemas.openxmlformats.org/presentationml/2006/main">
  <p:tag name="REFSHAPE" val="574130052"/>
  <p:tag name="KSO_WM_UNIT_PLACING_PICTURE_USER_VIEWPORT" val="{&quot;height&quot;:14124,&quot;width&quot;:15288}"/>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KSO_WM_UNIT_TABLE_BEAUTIFY" val="smartTable{37a94cce-d291-48cf-b41e-b1f3f323f0e3}"/>
</p:tagLst>
</file>

<file path=ppt/tags/tag21.xml><?xml version="1.0" encoding="utf-8"?>
<p:tagLst xmlns:p="http://schemas.openxmlformats.org/presentationml/2006/main">
  <p:tag name="KSO_WM_UNIT_TABLE_BEAUTIFY" val="smartTable{253ae292-29a3-4e37-95d8-806c3547458e}"/>
</p:tagLst>
</file>

<file path=ppt/tags/tag22.xml><?xml version="1.0" encoding="utf-8"?>
<p:tagLst xmlns:p="http://schemas.openxmlformats.org/presentationml/2006/main">
  <p:tag name="KSO_WM_UNIT_TABLE_BEAUTIFY" val="smartTable{8e86915a-66b1-4105-b5bb-36c19ab1e8ff}"/>
</p:tagLst>
</file>

<file path=ppt/tags/tag23.xml><?xml version="1.0" encoding="utf-8"?>
<p:tagLst xmlns:p="http://schemas.openxmlformats.org/presentationml/2006/main">
  <p:tag name="KSO_WM_UNIT_TABLE_BEAUTIFY" val="smartTable{35437f64-ee5c-4b93-8f50-b98dfd9df113}"/>
</p:tagLst>
</file>

<file path=ppt/tags/tag24.xml><?xml version="1.0" encoding="utf-8"?>
<p:tagLst xmlns:p="http://schemas.openxmlformats.org/presentationml/2006/main">
  <p:tag name="KSO_WM_UNIT_TABLE_BEAUTIFY" val="smartTable{8938c6ae-a367-4b12-9fb5-c2fac01bc30b}"/>
</p:tagLst>
</file>

<file path=ppt/tags/tag25.xml><?xml version="1.0" encoding="utf-8"?>
<p:tagLst xmlns:p="http://schemas.openxmlformats.org/presentationml/2006/main">
  <p:tag name="KSO_WM_UNIT_TABLE_BEAUTIFY" val="smartTable{7f177137-f0ff-4fbc-9e66-85fe9eb166aa}"/>
</p:tagLst>
</file>

<file path=ppt/tags/tag26.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REFSHAPE" val="574130052"/>
  <p:tag name="KSO_WM_UNIT_PLACING_PICTURE_USER_VIEWPORT" val="{&quot;height&quot;:14124,&quot;width&quot;:15288}"/>
</p:tagLst>
</file>

<file path=ppt/tags/tag6.xml><?xml version="1.0" encoding="utf-8"?>
<p:tagLst xmlns:p="http://schemas.openxmlformats.org/presentationml/2006/main">
  <p:tag name="KSO_WM_UNIT_TABLE_BEAUTIFY" val="smartTable{01d7d785-e506-43c4-8549-0cc2d23299b4}"/>
</p:tagLst>
</file>

<file path=ppt/tags/tag7.xml><?xml version="1.0" encoding="utf-8"?>
<p:tagLst xmlns:p="http://schemas.openxmlformats.org/presentationml/2006/main">
  <p:tag name="KSO_WM_UNIT_TABLE_BEAUTIFY" val="smartTable{3993a8f3-c40a-47e6-a211-edaafa32adac}"/>
</p:tagLst>
</file>

<file path=ppt/tags/tag8.xml><?xml version="1.0" encoding="utf-8"?>
<p:tagLst xmlns:p="http://schemas.openxmlformats.org/presentationml/2006/main">
  <p:tag name="KSO_WM_UNIT_TABLE_BEAUTIFY" val="smartTable{67961c1f-355d-46d6-b4b2-9df23fa8cc29}"/>
</p:tagLst>
</file>

<file path=ppt/tags/tag9.xml><?xml version="1.0" encoding="utf-8"?>
<p:tagLst xmlns:p="http://schemas.openxmlformats.org/presentationml/2006/main">
  <p:tag name="KSO_WM_UNIT_TABLE_BEAUTIFY" val="smartTable{d75ae99a-d76c-4ffc-ad99-f57e977f150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owa0dbt">
      <a:majorFont>
        <a:latin typeface="字魂100号-方方先锋体"/>
        <a:ea typeface="字魂100号-方方先锋体"/>
        <a:cs typeface=""/>
      </a:majorFont>
      <a:minorFont>
        <a:latin typeface="字魂100号-方方先锋体"/>
        <a:ea typeface="字魂100号-方方先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18548</Words>
  <Application>WPS 演示</Application>
  <PresentationFormat>自定义</PresentationFormat>
  <Paragraphs>2611</Paragraphs>
  <Slides>61</Slides>
  <Notes>53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61</vt:i4>
      </vt:variant>
    </vt:vector>
  </HeadingPairs>
  <TitlesOfParts>
    <vt:vector size="76" baseType="lpstr">
      <vt:lpstr>Arial</vt:lpstr>
      <vt:lpstr>宋体</vt:lpstr>
      <vt:lpstr>Wingdings</vt:lpstr>
      <vt:lpstr>微软雅黑</vt:lpstr>
      <vt:lpstr>华文琥珀</vt:lpstr>
      <vt:lpstr>方正大标宋简体</vt:lpstr>
      <vt:lpstr>华文楷体</vt:lpstr>
      <vt:lpstr>字魂100号-方方先锋体</vt:lpstr>
      <vt:lpstr>Segoe Print</vt:lpstr>
      <vt:lpstr>Arial Unicode MS</vt:lpstr>
      <vt:lpstr>等线</vt:lpstr>
      <vt:lpstr>Times New Roman</vt:lpstr>
      <vt:lpstr>仿宋</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1</dc:creator>
  <cp:lastModifiedBy>yumixiong</cp:lastModifiedBy>
  <cp:revision>287</cp:revision>
  <dcterms:created xsi:type="dcterms:W3CDTF">2020-02-01T08:15:00Z</dcterms:created>
  <dcterms:modified xsi:type="dcterms:W3CDTF">2020-05-11T05:21:44Z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ies>
</file>